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60" r:id="rId2"/>
    <p:sldId id="261" r:id="rId3"/>
    <p:sldId id="369" r:id="rId4"/>
    <p:sldId id="370" r:id="rId5"/>
    <p:sldId id="391" r:id="rId6"/>
    <p:sldId id="336" r:id="rId7"/>
    <p:sldId id="337" r:id="rId8"/>
    <p:sldId id="339" r:id="rId9"/>
    <p:sldId id="338" r:id="rId10"/>
    <p:sldId id="376" r:id="rId11"/>
    <p:sldId id="377" r:id="rId12"/>
    <p:sldId id="396" r:id="rId13"/>
    <p:sldId id="393" r:id="rId14"/>
    <p:sldId id="394" r:id="rId15"/>
    <p:sldId id="378" r:id="rId16"/>
    <p:sldId id="379" r:id="rId17"/>
    <p:sldId id="385" r:id="rId18"/>
    <p:sldId id="340" r:id="rId19"/>
    <p:sldId id="342" r:id="rId20"/>
    <p:sldId id="367" r:id="rId21"/>
    <p:sldId id="351" r:id="rId22"/>
    <p:sldId id="343" r:id="rId23"/>
    <p:sldId id="344" r:id="rId24"/>
    <p:sldId id="345" r:id="rId25"/>
    <p:sldId id="347" r:id="rId26"/>
    <p:sldId id="349" r:id="rId27"/>
    <p:sldId id="352" r:id="rId28"/>
    <p:sldId id="353" r:id="rId29"/>
    <p:sldId id="354" r:id="rId30"/>
    <p:sldId id="355" r:id="rId31"/>
    <p:sldId id="368" r:id="rId32"/>
    <p:sldId id="357" r:id="rId33"/>
    <p:sldId id="358" r:id="rId34"/>
    <p:sldId id="356" r:id="rId35"/>
    <p:sldId id="359" r:id="rId36"/>
    <p:sldId id="361" r:id="rId37"/>
    <p:sldId id="363" r:id="rId38"/>
    <p:sldId id="365" r:id="rId39"/>
    <p:sldId id="371" r:id="rId40"/>
    <p:sldId id="372" r:id="rId41"/>
    <p:sldId id="373" r:id="rId42"/>
    <p:sldId id="392" r:id="rId43"/>
    <p:sldId id="341" r:id="rId44"/>
    <p:sldId id="374" r:id="rId45"/>
    <p:sldId id="387" r:id="rId46"/>
    <p:sldId id="386" r:id="rId47"/>
    <p:sldId id="388" r:id="rId48"/>
    <p:sldId id="375" r:id="rId49"/>
    <p:sldId id="390" r:id="rId50"/>
    <p:sldId id="389" r:id="rId51"/>
    <p:sldId id="397" r:id="rId52"/>
  </p:sldIdLst>
  <p:sldSz cx="9144000" cy="6858000" type="screen4x3"/>
  <p:notesSz cx="6805613" cy="9939338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rgbClr val="FFFF66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rgbClr val="FFFF66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rgbClr val="FFFF66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rgbClr val="FFFF66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rgbClr val="FFFF66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rgbClr val="FFFF66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rgbClr val="FFFF66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rgbClr val="FFFF66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rgbClr val="FFFF66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modifyVerifier cryptProviderType="rsaAES" cryptAlgorithmClass="hash" cryptAlgorithmType="typeAny" cryptAlgorithmSid="14" spinCount="100000" saltData="NeYWQncLyYcVCjduBuF2rQ==" hashData="/7KGFpR29GMevmP/sN7yJsumS0SPZ/ksoR2WeudOlH5uV3PyuuJa1xvNf52pY4PTKM8Kx+uKxtKgAeVQz0y+O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99FFCC"/>
    <a:srgbClr val="FF99FF"/>
    <a:srgbClr val="000099"/>
    <a:srgbClr val="0000FF"/>
    <a:srgbClr val="008080"/>
    <a:srgbClr val="6600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64" autoAdjust="0"/>
    <p:restoredTop sz="94458" autoAdjust="0"/>
  </p:normalViewPr>
  <p:slideViewPr>
    <p:cSldViewPr>
      <p:cViewPr varScale="1">
        <p:scale>
          <a:sx n="110" d="100"/>
          <a:sy n="110" d="100"/>
        </p:scale>
        <p:origin x="205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2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9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5" tIns="45772" rIns="91545" bIns="45772" numCol="1" anchor="t" anchorCtr="0" compatLnSpc="1">
            <a:prstTxWarp prst="textNoShape">
              <a:avLst/>
            </a:prstTxWarp>
          </a:bodyPr>
          <a:lstStyle>
            <a:lvl1pPr algn="l" defTabSz="916136" eaLnBrk="1" hangingPunct="1">
              <a:spcBef>
                <a:spcPct val="0"/>
              </a:spcBef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25" y="0"/>
            <a:ext cx="29479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5" tIns="45772" rIns="91545" bIns="45772" numCol="1" anchor="t" anchorCtr="0" compatLnSpc="1">
            <a:prstTxWarp prst="textNoShape">
              <a:avLst/>
            </a:prstTxWarp>
          </a:bodyPr>
          <a:lstStyle>
            <a:lvl1pPr algn="r" defTabSz="916136" eaLnBrk="1" hangingPunct="1">
              <a:spcBef>
                <a:spcPct val="0"/>
              </a:spcBef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863"/>
            <a:ext cx="29479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5" tIns="45772" rIns="91545" bIns="45772" numCol="1" anchor="b" anchorCtr="0" compatLnSpc="1">
            <a:prstTxWarp prst="textNoShape">
              <a:avLst/>
            </a:prstTxWarp>
          </a:bodyPr>
          <a:lstStyle>
            <a:lvl1pPr algn="l" defTabSz="916136" eaLnBrk="1" hangingPunct="1">
              <a:spcBef>
                <a:spcPct val="0"/>
              </a:spcBef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25" y="9440863"/>
            <a:ext cx="29479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5" tIns="45772" rIns="91545" bIns="45772" numCol="1" anchor="b" anchorCtr="0" compatLnSpc="1">
            <a:prstTxWarp prst="textNoShape">
              <a:avLst/>
            </a:prstTxWarp>
          </a:bodyPr>
          <a:lstStyle>
            <a:lvl1pPr algn="r" defTabSz="916136" eaLnBrk="1" hangingPunct="1">
              <a:spcBef>
                <a:spcPct val="0"/>
              </a:spcBef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CCD1DF6-A3EB-4C90-9FE7-810D4B0A137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9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5" tIns="45772" rIns="91545" bIns="45772" numCol="1" anchor="t" anchorCtr="0" compatLnSpc="1">
            <a:prstTxWarp prst="textNoShape">
              <a:avLst/>
            </a:prstTxWarp>
          </a:bodyPr>
          <a:lstStyle>
            <a:lvl1pPr algn="l" defTabSz="916136" eaLnBrk="1" hangingPunct="1">
              <a:spcBef>
                <a:spcPct val="0"/>
              </a:spcBef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25" y="0"/>
            <a:ext cx="29479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5" tIns="45772" rIns="91545" bIns="45772" numCol="1" anchor="t" anchorCtr="0" compatLnSpc="1">
            <a:prstTxWarp prst="textNoShape">
              <a:avLst/>
            </a:prstTxWarp>
          </a:bodyPr>
          <a:lstStyle>
            <a:lvl1pPr algn="r" defTabSz="916136" eaLnBrk="1" hangingPunct="1">
              <a:spcBef>
                <a:spcPct val="0"/>
              </a:spcBef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22813"/>
            <a:ext cx="4992687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5" tIns="45772" rIns="91545" bIns="45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79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5" tIns="45772" rIns="91545" bIns="45772" numCol="1" anchor="b" anchorCtr="0" compatLnSpc="1">
            <a:prstTxWarp prst="textNoShape">
              <a:avLst/>
            </a:prstTxWarp>
          </a:bodyPr>
          <a:lstStyle>
            <a:lvl1pPr algn="l" defTabSz="916136" eaLnBrk="1" hangingPunct="1">
              <a:spcBef>
                <a:spcPct val="0"/>
              </a:spcBef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25" y="9440863"/>
            <a:ext cx="29479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5" tIns="45772" rIns="91545" bIns="45772" numCol="1" anchor="b" anchorCtr="0" compatLnSpc="1">
            <a:prstTxWarp prst="textNoShape">
              <a:avLst/>
            </a:prstTxWarp>
          </a:bodyPr>
          <a:lstStyle>
            <a:lvl1pPr algn="r" defTabSz="916136" eaLnBrk="1" hangingPunct="1">
              <a:spcBef>
                <a:spcPct val="0"/>
              </a:spcBef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760D13D-C90D-42DE-B192-D801FE1BAB6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57512" indent="-291351"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65403" indent="-233081"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31564" indent="-233081"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97725" indent="-233081"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63886" indent="-233081" algn="ctr" defTabSz="916136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030047" indent="-233081" algn="ctr" defTabSz="916136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96208" indent="-233081" algn="ctr" defTabSz="916136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962370" indent="-233081" algn="ctr" defTabSz="916136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fld id="{9F8CB7B3-1312-4C35-B2C1-900161C876A5}" type="slidenum">
              <a:rPr lang="en-US" altLang="zh-TW" sz="120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>
                <a:defRPr/>
              </a:pPr>
              <a:t>2</a:t>
            </a:fld>
            <a:endParaRPr lang="en-US" altLang="zh-TW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5850" y="869950"/>
            <a:ext cx="4630738" cy="3471863"/>
          </a:xfrm>
          <a:ln w="12700" cap="flat">
            <a:solidFill>
              <a:schemeClr val="tx1"/>
            </a:solidFill>
          </a:ln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25988"/>
            <a:ext cx="4995863" cy="4183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51" tIns="46731" rIns="91851" bIns="46731"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57512" indent="-291351"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65403" indent="-233081"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31564" indent="-233081"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97725" indent="-233081"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63886" indent="-233081" algn="ctr" defTabSz="916136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030047" indent="-233081" algn="ctr" defTabSz="916136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96208" indent="-233081" algn="ctr" defTabSz="916136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962370" indent="-233081" algn="ctr" defTabSz="916136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fld id="{195BF9F4-6642-4C0F-B8EB-7E1726EBE513}" type="slidenum">
              <a:rPr lang="en-US" altLang="zh-TW" sz="120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>
                <a:defRPr/>
              </a:pPr>
              <a:t>11</a:t>
            </a:fld>
            <a:endParaRPr lang="en-US" altLang="zh-TW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5850" y="869950"/>
            <a:ext cx="4630738" cy="3471863"/>
          </a:xfrm>
          <a:ln w="12700" cap="flat">
            <a:solidFill>
              <a:schemeClr val="tx1"/>
            </a:solidFill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25988"/>
            <a:ext cx="4995863" cy="4183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51" tIns="46731" rIns="91851" bIns="46731"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1000125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1000125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1000125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1000125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1000125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defTabSz="1000125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defTabSz="1000125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defTabSz="1000125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defTabSz="1000125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28309E15-9BDD-47C3-AD1A-C9B03EAF2B07}" type="slidenum">
              <a:rPr lang="en-US" altLang="zh-TW" sz="130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12</a:t>
            </a:fld>
            <a:endParaRPr lang="en-US" altLang="zh-TW" sz="13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3488" y="946150"/>
            <a:ext cx="5027612" cy="3770313"/>
          </a:xfrm>
          <a:ln w="12700" cap="flat">
            <a:solidFill>
              <a:schemeClr val="tx1"/>
            </a:solidFill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6950" y="5132388"/>
            <a:ext cx="5503863" cy="45450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346" tIns="51053" rIns="100346" bIns="51053"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87236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57512" indent="-291351"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65403" indent="-233081"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31564" indent="-233081"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97725" indent="-233081"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63886" indent="-233081" algn="ctr" defTabSz="916136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030047" indent="-233081" algn="ctr" defTabSz="916136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96208" indent="-233081" algn="ctr" defTabSz="916136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962370" indent="-233081" algn="ctr" defTabSz="916136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fld id="{D9728A37-D34B-43AB-B7DD-934BC533356C}" type="slidenum">
              <a:rPr lang="en-US" altLang="zh-TW" sz="120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>
                <a:defRPr/>
              </a:pPr>
              <a:t>13</a:t>
            </a:fld>
            <a:endParaRPr lang="en-US" altLang="zh-TW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5850" y="869950"/>
            <a:ext cx="4630738" cy="3471863"/>
          </a:xfrm>
          <a:ln w="12700" cap="flat">
            <a:solidFill>
              <a:schemeClr val="tx1"/>
            </a:solidFill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25988"/>
            <a:ext cx="4995863" cy="4183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51" tIns="46731" rIns="91851" bIns="46731"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57512" indent="-291351"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65403" indent="-233081"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31564" indent="-233081"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97725" indent="-233081"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63886" indent="-233081" algn="ctr" defTabSz="916136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030047" indent="-233081" algn="ctr" defTabSz="916136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96208" indent="-233081" algn="ctr" defTabSz="916136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962370" indent="-233081" algn="ctr" defTabSz="916136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fld id="{CEF1E77B-7F13-4F7E-A477-4E3B801F41D7}" type="slidenum">
              <a:rPr lang="en-US" altLang="zh-TW" sz="120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>
                <a:defRPr/>
              </a:pPr>
              <a:t>14</a:t>
            </a:fld>
            <a:endParaRPr lang="en-US" altLang="zh-TW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5850" y="869950"/>
            <a:ext cx="4630738" cy="3471863"/>
          </a:xfrm>
          <a:ln w="12700" cap="flat">
            <a:solidFill>
              <a:schemeClr val="tx1"/>
            </a:solidFill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25988"/>
            <a:ext cx="4995863" cy="4183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51" tIns="46731" rIns="91851" bIns="46731"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57512" indent="-291351"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65403" indent="-233081"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31564" indent="-233081"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97725" indent="-233081"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63886" indent="-233081" algn="ctr" defTabSz="916136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030047" indent="-233081" algn="ctr" defTabSz="916136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96208" indent="-233081" algn="ctr" defTabSz="916136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962370" indent="-233081" algn="ctr" defTabSz="916136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fld id="{8AAE2A3D-F94E-4ED5-914F-2986ADB7FB27}" type="slidenum">
              <a:rPr lang="en-US" altLang="zh-TW" sz="120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>
                <a:defRPr/>
              </a:pPr>
              <a:t>15</a:t>
            </a:fld>
            <a:endParaRPr lang="en-US" altLang="zh-TW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5850" y="869950"/>
            <a:ext cx="4630738" cy="3471863"/>
          </a:xfrm>
          <a:ln w="12700" cap="flat">
            <a:solidFill>
              <a:schemeClr val="tx1"/>
            </a:solidFill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25988"/>
            <a:ext cx="4995863" cy="4183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51" tIns="46731" rIns="91851" bIns="46731"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57512" indent="-291351"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65403" indent="-233081"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31564" indent="-233081"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97725" indent="-233081"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63886" indent="-233081" algn="ctr" defTabSz="916136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030047" indent="-233081" algn="ctr" defTabSz="916136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96208" indent="-233081" algn="ctr" defTabSz="916136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962370" indent="-233081" algn="ctr" defTabSz="916136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fld id="{E43219EC-AE6B-4B4E-B0AA-C877BB371C97}" type="slidenum">
              <a:rPr lang="en-US" altLang="zh-TW" sz="120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>
                <a:defRPr/>
              </a:pPr>
              <a:t>16</a:t>
            </a:fld>
            <a:endParaRPr lang="en-US" altLang="zh-TW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5850" y="869950"/>
            <a:ext cx="4630738" cy="3471863"/>
          </a:xfrm>
          <a:ln w="12700" cap="flat">
            <a:solidFill>
              <a:schemeClr val="tx1"/>
            </a:solidFill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25988"/>
            <a:ext cx="4995863" cy="4183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51" tIns="46731" rIns="91851" bIns="46731"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57512" indent="-291351"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65403" indent="-233081"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31564" indent="-233081"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97725" indent="-233081"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63886" indent="-233081" algn="ctr" defTabSz="916136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030047" indent="-233081" algn="ctr" defTabSz="916136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96208" indent="-233081" algn="ctr" defTabSz="916136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962370" indent="-233081" algn="ctr" defTabSz="916136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fld id="{76F275FA-E82F-4D4B-923F-67356DB3B300}" type="slidenum">
              <a:rPr lang="en-US" altLang="zh-TW" sz="120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>
                <a:defRPr/>
              </a:pPr>
              <a:t>17</a:t>
            </a:fld>
            <a:endParaRPr lang="en-US" altLang="zh-TW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5850" y="869950"/>
            <a:ext cx="4630738" cy="3471863"/>
          </a:xfrm>
          <a:ln w="12700" cap="flat">
            <a:solidFill>
              <a:schemeClr val="tx1"/>
            </a:solidFill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25988"/>
            <a:ext cx="4995863" cy="4183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51" tIns="46731" rIns="91851" bIns="46731"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57512" indent="-291351"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65403" indent="-233081"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31564" indent="-233081"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97725" indent="-233081"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63886" indent="-233081" algn="ctr" defTabSz="916136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030047" indent="-233081" algn="ctr" defTabSz="916136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96208" indent="-233081" algn="ctr" defTabSz="916136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962370" indent="-233081" algn="ctr" defTabSz="916136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fld id="{D42FA61E-1B76-46C6-83F6-CB4578E0940E}" type="slidenum">
              <a:rPr lang="en-US" altLang="zh-TW" sz="120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>
                <a:defRPr/>
              </a:pPr>
              <a:t>18</a:t>
            </a:fld>
            <a:endParaRPr lang="en-US" altLang="zh-TW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5850" y="869950"/>
            <a:ext cx="4630738" cy="3471863"/>
          </a:xfrm>
          <a:ln w="12700" cap="flat">
            <a:solidFill>
              <a:schemeClr val="tx1"/>
            </a:solidFill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25988"/>
            <a:ext cx="4995863" cy="4183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51" tIns="46731" rIns="91851" bIns="46731"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57512" indent="-291351"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65403" indent="-233081"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31564" indent="-233081"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97725" indent="-233081"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63886" indent="-233081" algn="ctr" defTabSz="916136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030047" indent="-233081" algn="ctr" defTabSz="916136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96208" indent="-233081" algn="ctr" defTabSz="916136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962370" indent="-233081" algn="ctr" defTabSz="916136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fld id="{C5105CE6-6D7E-4750-B790-84B1E8F37044}" type="slidenum">
              <a:rPr lang="en-US" altLang="zh-TW" sz="120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>
                <a:defRPr/>
              </a:pPr>
              <a:t>19</a:t>
            </a:fld>
            <a:endParaRPr lang="en-US" altLang="zh-TW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5850" y="869950"/>
            <a:ext cx="4630738" cy="3471863"/>
          </a:xfrm>
          <a:ln w="12700" cap="flat">
            <a:solidFill>
              <a:schemeClr val="tx1"/>
            </a:solidFill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25988"/>
            <a:ext cx="4995863" cy="4183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51" tIns="46731" rIns="91851" bIns="46731"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57512" indent="-291351"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65403" indent="-233081"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31564" indent="-233081"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97725" indent="-233081"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63886" indent="-233081" algn="ctr" defTabSz="916136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030047" indent="-233081" algn="ctr" defTabSz="916136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96208" indent="-233081" algn="ctr" defTabSz="916136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962370" indent="-233081" algn="ctr" defTabSz="916136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fld id="{6C5B9F86-1A54-4440-8310-999A461358ED}" type="slidenum">
              <a:rPr lang="en-US" altLang="zh-TW" sz="120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>
                <a:defRPr/>
              </a:pPr>
              <a:t>20</a:t>
            </a:fld>
            <a:endParaRPr lang="en-US" altLang="zh-TW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5850" y="869950"/>
            <a:ext cx="4630738" cy="3471863"/>
          </a:xfrm>
          <a:ln w="12700" cap="flat">
            <a:solidFill>
              <a:schemeClr val="tx1"/>
            </a:solidFill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25988"/>
            <a:ext cx="4995863" cy="4183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51" tIns="46731" rIns="91851" bIns="46731"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57512" indent="-291351"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65403" indent="-233081"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31564" indent="-233081"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97725" indent="-233081"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63886" indent="-233081" algn="ctr" defTabSz="916136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030047" indent="-233081" algn="ctr" defTabSz="916136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96208" indent="-233081" algn="ctr" defTabSz="916136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962370" indent="-233081" algn="ctr" defTabSz="916136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fld id="{745DC975-77E3-466A-8907-D1FE216A23CC}" type="slidenum">
              <a:rPr lang="en-US" altLang="zh-TW" sz="120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>
                <a:defRPr/>
              </a:pPr>
              <a:t>3</a:t>
            </a:fld>
            <a:endParaRPr lang="en-US" altLang="zh-TW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5850" y="869950"/>
            <a:ext cx="4630738" cy="3471863"/>
          </a:xfrm>
          <a:ln w="12700" cap="flat">
            <a:solidFill>
              <a:schemeClr val="tx1"/>
            </a:solidFill>
          </a:ln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25988"/>
            <a:ext cx="4995863" cy="4183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51" tIns="46731" rIns="91851" bIns="46731"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57512" indent="-291351"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65403" indent="-233081"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31564" indent="-233081"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97725" indent="-233081"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63886" indent="-233081" algn="ctr" defTabSz="916136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030047" indent="-233081" algn="ctr" defTabSz="916136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96208" indent="-233081" algn="ctr" defTabSz="916136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962370" indent="-233081" algn="ctr" defTabSz="916136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fld id="{2A7817E5-6716-4467-8BEF-E8D660E611C7}" type="slidenum">
              <a:rPr lang="en-US" altLang="zh-TW" sz="120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>
                <a:defRPr/>
              </a:pPr>
              <a:t>27</a:t>
            </a:fld>
            <a:endParaRPr lang="en-US" altLang="zh-TW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5850" y="869950"/>
            <a:ext cx="4630738" cy="3471863"/>
          </a:xfrm>
          <a:ln w="12700" cap="flat">
            <a:solidFill>
              <a:schemeClr val="tx1"/>
            </a:solidFill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25988"/>
            <a:ext cx="4995863" cy="4183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51" tIns="46731" rIns="91851" bIns="46731"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57512" indent="-291351"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65403" indent="-233081"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31564" indent="-233081"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97725" indent="-233081"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63886" indent="-233081" algn="ctr" defTabSz="916136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030047" indent="-233081" algn="ctr" defTabSz="916136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96208" indent="-233081" algn="ctr" defTabSz="916136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962370" indent="-233081" algn="ctr" defTabSz="916136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fld id="{066F2435-74BB-4C62-8117-EF37FE7132BB}" type="slidenum">
              <a:rPr lang="en-US" altLang="zh-TW" sz="120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>
                <a:defRPr/>
              </a:pPr>
              <a:t>28</a:t>
            </a:fld>
            <a:endParaRPr lang="en-US" altLang="zh-TW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5850" y="869950"/>
            <a:ext cx="4630738" cy="3471863"/>
          </a:xfrm>
          <a:ln w="12700" cap="flat">
            <a:solidFill>
              <a:schemeClr val="tx1"/>
            </a:solidFill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25988"/>
            <a:ext cx="4995863" cy="4183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51" tIns="46731" rIns="91851" bIns="46731"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57512" indent="-291351"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65403" indent="-233081"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31564" indent="-233081"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97725" indent="-233081"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63886" indent="-233081" algn="ctr" defTabSz="916136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030047" indent="-233081" algn="ctr" defTabSz="916136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96208" indent="-233081" algn="ctr" defTabSz="916136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962370" indent="-233081" algn="ctr" defTabSz="916136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fld id="{1A64C23A-065A-4103-9B6B-3AAE691B6166}" type="slidenum">
              <a:rPr lang="en-US" altLang="zh-TW" sz="120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>
                <a:defRPr/>
              </a:pPr>
              <a:t>29</a:t>
            </a:fld>
            <a:endParaRPr lang="en-US" altLang="zh-TW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5850" y="869950"/>
            <a:ext cx="4630738" cy="3471863"/>
          </a:xfrm>
          <a:ln w="12700" cap="flat">
            <a:solidFill>
              <a:schemeClr val="tx1"/>
            </a:solidFill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25988"/>
            <a:ext cx="4995863" cy="4183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51" tIns="46731" rIns="91851" bIns="46731"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57512" indent="-291351"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65403" indent="-233081"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31564" indent="-233081"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97725" indent="-233081"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63886" indent="-233081" algn="ctr" defTabSz="916136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030047" indent="-233081" algn="ctr" defTabSz="916136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96208" indent="-233081" algn="ctr" defTabSz="916136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962370" indent="-233081" algn="ctr" defTabSz="916136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fld id="{06F613E6-CCA3-465D-91D9-F300B99A49E3}" type="slidenum">
              <a:rPr lang="en-US" altLang="zh-TW" sz="120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>
                <a:defRPr/>
              </a:pPr>
              <a:t>43</a:t>
            </a:fld>
            <a:endParaRPr lang="en-US" altLang="zh-TW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5850" y="869950"/>
            <a:ext cx="4630738" cy="3471863"/>
          </a:xfrm>
          <a:ln w="12700" cap="flat">
            <a:solidFill>
              <a:schemeClr val="tx1"/>
            </a:solidFill>
          </a:ln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25988"/>
            <a:ext cx="4995863" cy="4183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51" tIns="46731" rIns="91851" bIns="46731"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57512" indent="-291351"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65403" indent="-233081"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31564" indent="-233081"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97725" indent="-233081"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63886" indent="-233081" algn="ctr" defTabSz="916136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030047" indent="-233081" algn="ctr" defTabSz="916136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96208" indent="-233081" algn="ctr" defTabSz="916136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962370" indent="-233081" algn="ctr" defTabSz="916136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fld id="{F2FF9558-E681-4767-BBCB-9C4A547C8937}" type="slidenum">
              <a:rPr lang="en-US" altLang="zh-TW" sz="120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>
                <a:defRPr/>
              </a:pPr>
              <a:t>4</a:t>
            </a:fld>
            <a:endParaRPr lang="en-US" altLang="zh-TW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5850" y="869950"/>
            <a:ext cx="4630738" cy="3471863"/>
          </a:xfrm>
          <a:ln w="12700" cap="flat">
            <a:solidFill>
              <a:schemeClr val="tx1"/>
            </a:solidFill>
          </a:ln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25988"/>
            <a:ext cx="4995863" cy="4183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51" tIns="46731" rIns="91851" bIns="46731"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57512" indent="-291351"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65403" indent="-233081"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31564" indent="-233081"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97725" indent="-233081"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63886" indent="-233081" algn="ctr" defTabSz="916136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030047" indent="-233081" algn="ctr" defTabSz="916136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96208" indent="-233081" algn="ctr" defTabSz="916136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962370" indent="-233081" algn="ctr" defTabSz="916136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fld id="{DDA1D182-BB6C-4D0A-A1BE-31B4FC5A0EB1}" type="slidenum">
              <a:rPr lang="en-US" altLang="zh-TW" sz="120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>
                <a:defRPr/>
              </a:pPr>
              <a:t>5</a:t>
            </a:fld>
            <a:endParaRPr lang="en-US" altLang="zh-TW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5850" y="869950"/>
            <a:ext cx="4630738" cy="3471863"/>
          </a:xfrm>
          <a:ln w="12700" cap="flat">
            <a:solidFill>
              <a:schemeClr val="tx1"/>
            </a:solidFill>
          </a:ln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25988"/>
            <a:ext cx="4995863" cy="4183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51" tIns="46731" rIns="91851" bIns="46731"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57512" indent="-291351"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65403" indent="-233081"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31564" indent="-233081"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97725" indent="-233081"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63886" indent="-233081" algn="ctr" defTabSz="916136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030047" indent="-233081" algn="ctr" defTabSz="916136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96208" indent="-233081" algn="ctr" defTabSz="916136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962370" indent="-233081" algn="ctr" defTabSz="916136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fld id="{0A6567F5-B666-4CAD-9923-4896EB0E4837}" type="slidenum">
              <a:rPr lang="en-US" altLang="zh-TW" sz="120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>
                <a:defRPr/>
              </a:pPr>
              <a:t>6</a:t>
            </a:fld>
            <a:endParaRPr lang="en-US" altLang="zh-TW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5850" y="869950"/>
            <a:ext cx="4630738" cy="3471863"/>
          </a:xfrm>
          <a:ln w="12700" cap="flat">
            <a:solidFill>
              <a:schemeClr val="tx1"/>
            </a:solidFill>
          </a:ln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25988"/>
            <a:ext cx="4995863" cy="4183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51" tIns="46731" rIns="91851" bIns="46731"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57512" indent="-291351"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65403" indent="-233081"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31564" indent="-233081"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97725" indent="-233081"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63886" indent="-233081" algn="ctr" defTabSz="916136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030047" indent="-233081" algn="ctr" defTabSz="916136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96208" indent="-233081" algn="ctr" defTabSz="916136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962370" indent="-233081" algn="ctr" defTabSz="916136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fld id="{D4B24DE1-995C-4AE6-B8BB-D0E3AAC51DC6}" type="slidenum">
              <a:rPr lang="en-US" altLang="zh-TW" sz="120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>
                <a:defRPr/>
              </a:pPr>
              <a:t>7</a:t>
            </a:fld>
            <a:endParaRPr lang="en-US" altLang="zh-TW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5850" y="869950"/>
            <a:ext cx="4630738" cy="3471863"/>
          </a:xfrm>
          <a:ln w="12700" cap="flat">
            <a:solidFill>
              <a:schemeClr val="tx1"/>
            </a:solidFill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25988"/>
            <a:ext cx="4995863" cy="4183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51" tIns="46731" rIns="91851" bIns="46731"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57512" indent="-291351"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65403" indent="-233081"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31564" indent="-233081"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97725" indent="-233081"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63886" indent="-233081" algn="ctr" defTabSz="916136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030047" indent="-233081" algn="ctr" defTabSz="916136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96208" indent="-233081" algn="ctr" defTabSz="916136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962370" indent="-233081" algn="ctr" defTabSz="916136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fld id="{FB7323C6-AD0A-4577-B5D6-39C3914A8819}" type="slidenum">
              <a:rPr lang="en-US" altLang="zh-TW" sz="120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>
                <a:defRPr/>
              </a:pPr>
              <a:t>8</a:t>
            </a:fld>
            <a:endParaRPr lang="en-US" altLang="zh-TW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5850" y="869950"/>
            <a:ext cx="4630738" cy="3471863"/>
          </a:xfrm>
          <a:ln w="12700" cap="flat">
            <a:solidFill>
              <a:schemeClr val="tx1"/>
            </a:solidFill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25988"/>
            <a:ext cx="4995863" cy="4183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51" tIns="46731" rIns="91851" bIns="46731"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57512" indent="-291351"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65403" indent="-233081"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31564" indent="-233081"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97725" indent="-233081"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63886" indent="-233081" algn="ctr" defTabSz="916136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030047" indent="-233081" algn="ctr" defTabSz="916136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96208" indent="-233081" algn="ctr" defTabSz="916136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962370" indent="-233081" algn="ctr" defTabSz="916136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fld id="{58B02B21-15F2-4E9A-B4E3-305B9830AB0D}" type="slidenum">
              <a:rPr lang="en-US" altLang="zh-TW" sz="120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>
                <a:defRPr/>
              </a:pPr>
              <a:t>9</a:t>
            </a:fld>
            <a:endParaRPr lang="en-US" altLang="zh-TW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5850" y="869950"/>
            <a:ext cx="4630738" cy="3471863"/>
          </a:xfrm>
          <a:ln w="12700" cap="flat">
            <a:solidFill>
              <a:schemeClr val="tx1"/>
            </a:solidFill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25988"/>
            <a:ext cx="4995863" cy="4183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51" tIns="46731" rIns="91851" bIns="46731"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57512" indent="-291351"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65403" indent="-233081"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31564" indent="-233081"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97725" indent="-233081" defTabSz="916136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63886" indent="-233081" algn="ctr" defTabSz="916136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030047" indent="-233081" algn="ctr" defTabSz="916136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96208" indent="-233081" algn="ctr" defTabSz="916136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962370" indent="-233081" algn="ctr" defTabSz="916136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fld id="{9FE2854C-33AE-41C5-9C70-CFD6A46695C6}" type="slidenum">
              <a:rPr lang="en-US" altLang="zh-TW" sz="120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>
                <a:defRPr/>
              </a:pPr>
              <a:t>10</a:t>
            </a:fld>
            <a:endParaRPr lang="en-US" altLang="zh-TW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5850" y="869950"/>
            <a:ext cx="4630738" cy="3471863"/>
          </a:xfrm>
          <a:ln w="12700" cap="flat">
            <a:solidFill>
              <a:schemeClr val="tx1"/>
            </a:solidFill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25988"/>
            <a:ext cx="4995863" cy="4183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51" tIns="46731" rIns="91851" bIns="46731"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3586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4762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867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867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7935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6419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5888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12537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7999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5936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3580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8775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39425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93820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3399"/>
            </a:gs>
            <a:gs pos="100000">
              <a:srgbClr val="272774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</a:p>
        </p:txBody>
      </p:sp>
      <p:sp>
        <p:nvSpPr>
          <p:cNvPr id="1028" name="Rectangle 341"/>
          <p:cNvSpPr>
            <a:spLocks noChangeArrowheads="1"/>
          </p:cNvSpPr>
          <p:nvPr userDrawn="1"/>
        </p:nvSpPr>
        <p:spPr bwMode="hidden">
          <a:xfrm>
            <a:off x="0" y="6597650"/>
            <a:ext cx="9131300" cy="287338"/>
          </a:xfrm>
          <a:prstGeom prst="rect">
            <a:avLst/>
          </a:prstGeom>
          <a:gradFill rotWithShape="0">
            <a:gsLst>
              <a:gs pos="0">
                <a:srgbClr val="333399"/>
              </a:gs>
              <a:gs pos="100000">
                <a:srgbClr val="00006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algn="ctr">
              <a:spcBef>
                <a:spcPct val="20000"/>
              </a:spcBef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algn="ctr">
              <a:spcBef>
                <a:spcPct val="20000"/>
              </a:spcBef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algn="ctr">
              <a:spcBef>
                <a:spcPct val="20000"/>
              </a:spcBef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algn="ctr">
              <a:spcBef>
                <a:spcPct val="20000"/>
              </a:spcBef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 smtClean="0"/>
          </a:p>
        </p:txBody>
      </p:sp>
      <p:sp>
        <p:nvSpPr>
          <p:cNvPr id="1029" name="Line 344"/>
          <p:cNvSpPr>
            <a:spLocks noChangeShapeType="1"/>
          </p:cNvSpPr>
          <p:nvPr userDrawn="1"/>
        </p:nvSpPr>
        <p:spPr bwMode="ltGray">
          <a:xfrm flipV="1">
            <a:off x="7507288" y="6202363"/>
            <a:ext cx="163512" cy="295275"/>
          </a:xfrm>
          <a:prstGeom prst="line">
            <a:avLst/>
          </a:prstGeom>
          <a:noFill/>
          <a:ln w="25400">
            <a:solidFill>
              <a:srgbClr val="3333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30" name="Line 345"/>
          <p:cNvSpPr>
            <a:spLocks noChangeShapeType="1"/>
          </p:cNvSpPr>
          <p:nvPr userDrawn="1"/>
        </p:nvSpPr>
        <p:spPr bwMode="ltGray">
          <a:xfrm flipV="1">
            <a:off x="8413750" y="4632325"/>
            <a:ext cx="57150" cy="112713"/>
          </a:xfrm>
          <a:prstGeom prst="line">
            <a:avLst/>
          </a:prstGeom>
          <a:noFill/>
          <a:ln w="25400">
            <a:solidFill>
              <a:srgbClr val="3333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31" name="Line 346"/>
          <p:cNvSpPr>
            <a:spLocks noChangeShapeType="1"/>
          </p:cNvSpPr>
          <p:nvPr userDrawn="1"/>
        </p:nvSpPr>
        <p:spPr bwMode="ltGray">
          <a:xfrm flipV="1">
            <a:off x="8509000" y="4437063"/>
            <a:ext cx="57150" cy="112712"/>
          </a:xfrm>
          <a:prstGeom prst="line">
            <a:avLst/>
          </a:prstGeom>
          <a:noFill/>
          <a:ln w="25400">
            <a:solidFill>
              <a:srgbClr val="3333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32" name="Freeform 343"/>
          <p:cNvSpPr>
            <a:spLocks/>
          </p:cNvSpPr>
          <p:nvPr userDrawn="1"/>
        </p:nvSpPr>
        <p:spPr bwMode="ltGray">
          <a:xfrm>
            <a:off x="7467600" y="4498975"/>
            <a:ext cx="1641475" cy="2020888"/>
          </a:xfrm>
          <a:custGeom>
            <a:avLst/>
            <a:gdLst>
              <a:gd name="T0" fmla="*/ 2147483646 w 1034"/>
              <a:gd name="T1" fmla="*/ 2147483646 h 1273"/>
              <a:gd name="T2" fmla="*/ 2147483646 w 1034"/>
              <a:gd name="T3" fmla="*/ 2147483646 h 1273"/>
              <a:gd name="T4" fmla="*/ 2147483646 w 1034"/>
              <a:gd name="T5" fmla="*/ 2147483646 h 1273"/>
              <a:gd name="T6" fmla="*/ 2147483646 w 1034"/>
              <a:gd name="T7" fmla="*/ 2147483646 h 1273"/>
              <a:gd name="T8" fmla="*/ 2147483646 w 1034"/>
              <a:gd name="T9" fmla="*/ 2147483646 h 1273"/>
              <a:gd name="T10" fmla="*/ 2147483646 w 1034"/>
              <a:gd name="T11" fmla="*/ 2147483646 h 1273"/>
              <a:gd name="T12" fmla="*/ 2147483646 w 1034"/>
              <a:gd name="T13" fmla="*/ 2147483646 h 1273"/>
              <a:gd name="T14" fmla="*/ 2147483646 w 1034"/>
              <a:gd name="T15" fmla="*/ 2147483646 h 1273"/>
              <a:gd name="T16" fmla="*/ 2147483646 w 1034"/>
              <a:gd name="T17" fmla="*/ 2147483646 h 1273"/>
              <a:gd name="T18" fmla="*/ 2147483646 w 1034"/>
              <a:gd name="T19" fmla="*/ 2147483646 h 1273"/>
              <a:gd name="T20" fmla="*/ 2147483646 w 1034"/>
              <a:gd name="T21" fmla="*/ 2147483646 h 1273"/>
              <a:gd name="T22" fmla="*/ 2147483646 w 1034"/>
              <a:gd name="T23" fmla="*/ 2147483646 h 1273"/>
              <a:gd name="T24" fmla="*/ 2147483646 w 1034"/>
              <a:gd name="T25" fmla="*/ 2147483646 h 1273"/>
              <a:gd name="T26" fmla="*/ 2147483646 w 1034"/>
              <a:gd name="T27" fmla="*/ 2147483646 h 1273"/>
              <a:gd name="T28" fmla="*/ 2147483646 w 1034"/>
              <a:gd name="T29" fmla="*/ 2147483646 h 1273"/>
              <a:gd name="T30" fmla="*/ 2147483646 w 1034"/>
              <a:gd name="T31" fmla="*/ 2147483646 h 1273"/>
              <a:gd name="T32" fmla="*/ 0 w 1034"/>
              <a:gd name="T33" fmla="*/ 2147483646 h 1273"/>
              <a:gd name="T34" fmla="*/ 2147483646 w 1034"/>
              <a:gd name="T35" fmla="*/ 2147483646 h 1273"/>
              <a:gd name="T36" fmla="*/ 2147483646 w 1034"/>
              <a:gd name="T37" fmla="*/ 2147483646 h 1273"/>
              <a:gd name="T38" fmla="*/ 2147483646 w 1034"/>
              <a:gd name="T39" fmla="*/ 2147483646 h 1273"/>
              <a:gd name="T40" fmla="*/ 2147483646 w 1034"/>
              <a:gd name="T41" fmla="*/ 2147483646 h 1273"/>
              <a:gd name="T42" fmla="*/ 2147483646 w 1034"/>
              <a:gd name="T43" fmla="*/ 2147483646 h 1273"/>
              <a:gd name="T44" fmla="*/ 2147483646 w 1034"/>
              <a:gd name="T45" fmla="*/ 2147483646 h 1273"/>
              <a:gd name="T46" fmla="*/ 2147483646 w 1034"/>
              <a:gd name="T47" fmla="*/ 2147483646 h 1273"/>
              <a:gd name="T48" fmla="*/ 2147483646 w 1034"/>
              <a:gd name="T49" fmla="*/ 2147483646 h 1273"/>
              <a:gd name="T50" fmla="*/ 2147483646 w 1034"/>
              <a:gd name="T51" fmla="*/ 2147483646 h 1273"/>
              <a:gd name="T52" fmla="*/ 2147483646 w 1034"/>
              <a:gd name="T53" fmla="*/ 2147483646 h 1273"/>
              <a:gd name="T54" fmla="*/ 2147483646 w 1034"/>
              <a:gd name="T55" fmla="*/ 2147483646 h 1273"/>
              <a:gd name="T56" fmla="*/ 2147483646 w 1034"/>
              <a:gd name="T57" fmla="*/ 2147483646 h 1273"/>
              <a:gd name="T58" fmla="*/ 2147483646 w 1034"/>
              <a:gd name="T59" fmla="*/ 2147483646 h 1273"/>
              <a:gd name="T60" fmla="*/ 2147483646 w 1034"/>
              <a:gd name="T61" fmla="*/ 2147483646 h 1273"/>
              <a:gd name="T62" fmla="*/ 2147483646 w 1034"/>
              <a:gd name="T63" fmla="*/ 2147483646 h 1273"/>
              <a:gd name="T64" fmla="*/ 2147483646 w 1034"/>
              <a:gd name="T65" fmla="*/ 2147483646 h 1273"/>
              <a:gd name="T66" fmla="*/ 2147483646 w 1034"/>
              <a:gd name="T67" fmla="*/ 2147483646 h 1273"/>
              <a:gd name="T68" fmla="*/ 2147483646 w 1034"/>
              <a:gd name="T69" fmla="*/ 0 h 127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034" h="1273">
                <a:moveTo>
                  <a:pt x="582" y="0"/>
                </a:moveTo>
                <a:lnTo>
                  <a:pt x="646" y="23"/>
                </a:lnTo>
                <a:lnTo>
                  <a:pt x="707" y="56"/>
                </a:lnTo>
                <a:lnTo>
                  <a:pt x="765" y="92"/>
                </a:lnTo>
                <a:lnTo>
                  <a:pt x="818" y="134"/>
                </a:lnTo>
                <a:lnTo>
                  <a:pt x="866" y="184"/>
                </a:lnTo>
                <a:lnTo>
                  <a:pt x="908" y="237"/>
                </a:lnTo>
                <a:lnTo>
                  <a:pt x="944" y="294"/>
                </a:lnTo>
                <a:lnTo>
                  <a:pt x="977" y="353"/>
                </a:lnTo>
                <a:lnTo>
                  <a:pt x="1000" y="417"/>
                </a:lnTo>
                <a:lnTo>
                  <a:pt x="1018" y="483"/>
                </a:lnTo>
                <a:lnTo>
                  <a:pt x="1030" y="550"/>
                </a:lnTo>
                <a:lnTo>
                  <a:pt x="1033" y="619"/>
                </a:lnTo>
                <a:lnTo>
                  <a:pt x="1030" y="688"/>
                </a:lnTo>
                <a:lnTo>
                  <a:pt x="1018" y="756"/>
                </a:lnTo>
                <a:lnTo>
                  <a:pt x="1000" y="821"/>
                </a:lnTo>
                <a:lnTo>
                  <a:pt x="977" y="884"/>
                </a:lnTo>
                <a:lnTo>
                  <a:pt x="944" y="944"/>
                </a:lnTo>
                <a:lnTo>
                  <a:pt x="908" y="1003"/>
                </a:lnTo>
                <a:lnTo>
                  <a:pt x="866" y="1055"/>
                </a:lnTo>
                <a:lnTo>
                  <a:pt x="818" y="1105"/>
                </a:lnTo>
                <a:lnTo>
                  <a:pt x="765" y="1148"/>
                </a:lnTo>
                <a:lnTo>
                  <a:pt x="707" y="1183"/>
                </a:lnTo>
                <a:lnTo>
                  <a:pt x="646" y="1215"/>
                </a:lnTo>
                <a:lnTo>
                  <a:pt x="582" y="1239"/>
                </a:lnTo>
                <a:lnTo>
                  <a:pt x="517" y="1257"/>
                </a:lnTo>
                <a:lnTo>
                  <a:pt x="450" y="1269"/>
                </a:lnTo>
                <a:lnTo>
                  <a:pt x="382" y="1272"/>
                </a:lnTo>
                <a:lnTo>
                  <a:pt x="313" y="1269"/>
                </a:lnTo>
                <a:lnTo>
                  <a:pt x="246" y="1257"/>
                </a:lnTo>
                <a:lnTo>
                  <a:pt x="180" y="1239"/>
                </a:lnTo>
                <a:lnTo>
                  <a:pt x="118" y="1215"/>
                </a:lnTo>
                <a:lnTo>
                  <a:pt x="57" y="1183"/>
                </a:lnTo>
                <a:lnTo>
                  <a:pt x="0" y="1148"/>
                </a:lnTo>
                <a:lnTo>
                  <a:pt x="36" y="1095"/>
                </a:lnTo>
                <a:lnTo>
                  <a:pt x="89" y="1129"/>
                </a:lnTo>
                <a:lnTo>
                  <a:pt x="144" y="1156"/>
                </a:lnTo>
                <a:lnTo>
                  <a:pt x="201" y="1179"/>
                </a:lnTo>
                <a:lnTo>
                  <a:pt x="261" y="1195"/>
                </a:lnTo>
                <a:lnTo>
                  <a:pt x="320" y="1204"/>
                </a:lnTo>
                <a:lnTo>
                  <a:pt x="382" y="1208"/>
                </a:lnTo>
                <a:lnTo>
                  <a:pt x="443" y="1204"/>
                </a:lnTo>
                <a:lnTo>
                  <a:pt x="504" y="1195"/>
                </a:lnTo>
                <a:lnTo>
                  <a:pt x="563" y="1179"/>
                </a:lnTo>
                <a:lnTo>
                  <a:pt x="621" y="1156"/>
                </a:lnTo>
                <a:lnTo>
                  <a:pt x="675" y="1129"/>
                </a:lnTo>
                <a:lnTo>
                  <a:pt x="727" y="1095"/>
                </a:lnTo>
                <a:lnTo>
                  <a:pt x="775" y="1057"/>
                </a:lnTo>
                <a:lnTo>
                  <a:pt x="818" y="1013"/>
                </a:lnTo>
                <a:lnTo>
                  <a:pt x="857" y="965"/>
                </a:lnTo>
                <a:lnTo>
                  <a:pt x="890" y="913"/>
                </a:lnTo>
                <a:lnTo>
                  <a:pt x="919" y="858"/>
                </a:lnTo>
                <a:lnTo>
                  <a:pt x="941" y="802"/>
                </a:lnTo>
                <a:lnTo>
                  <a:pt x="956" y="742"/>
                </a:lnTo>
                <a:lnTo>
                  <a:pt x="965" y="680"/>
                </a:lnTo>
                <a:lnTo>
                  <a:pt x="969" y="619"/>
                </a:lnTo>
                <a:lnTo>
                  <a:pt x="965" y="557"/>
                </a:lnTo>
                <a:lnTo>
                  <a:pt x="956" y="496"/>
                </a:lnTo>
                <a:lnTo>
                  <a:pt x="941" y="437"/>
                </a:lnTo>
                <a:lnTo>
                  <a:pt x="919" y="381"/>
                </a:lnTo>
                <a:lnTo>
                  <a:pt x="890" y="325"/>
                </a:lnTo>
                <a:lnTo>
                  <a:pt x="857" y="273"/>
                </a:lnTo>
                <a:lnTo>
                  <a:pt x="818" y="225"/>
                </a:lnTo>
                <a:lnTo>
                  <a:pt x="775" y="182"/>
                </a:lnTo>
                <a:lnTo>
                  <a:pt x="727" y="144"/>
                </a:lnTo>
                <a:lnTo>
                  <a:pt x="675" y="110"/>
                </a:lnTo>
                <a:lnTo>
                  <a:pt x="621" y="81"/>
                </a:lnTo>
                <a:lnTo>
                  <a:pt x="563" y="61"/>
                </a:lnTo>
                <a:lnTo>
                  <a:pt x="565" y="56"/>
                </a:lnTo>
                <a:lnTo>
                  <a:pt x="582" y="0"/>
                </a:lnTo>
              </a:path>
            </a:pathLst>
          </a:custGeom>
          <a:gradFill rotWithShape="1">
            <a:gsLst>
              <a:gs pos="0">
                <a:srgbClr val="333399"/>
              </a:gs>
              <a:gs pos="100000">
                <a:srgbClr val="000066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33" name="Freeform 347"/>
          <p:cNvSpPr>
            <a:spLocks/>
          </p:cNvSpPr>
          <p:nvPr userDrawn="1"/>
        </p:nvSpPr>
        <p:spPr bwMode="ltGray">
          <a:xfrm>
            <a:off x="7688263" y="6526213"/>
            <a:ext cx="958850" cy="174625"/>
          </a:xfrm>
          <a:custGeom>
            <a:avLst/>
            <a:gdLst>
              <a:gd name="T0" fmla="*/ 2147483646 w 604"/>
              <a:gd name="T1" fmla="*/ 2147483646 h 110"/>
              <a:gd name="T2" fmla="*/ 2147483646 w 604"/>
              <a:gd name="T3" fmla="*/ 2147483646 h 110"/>
              <a:gd name="T4" fmla="*/ 2147483646 w 604"/>
              <a:gd name="T5" fmla="*/ 2147483646 h 110"/>
              <a:gd name="T6" fmla="*/ 2147483646 w 604"/>
              <a:gd name="T7" fmla="*/ 2147483646 h 110"/>
              <a:gd name="T8" fmla="*/ 2147483646 w 604"/>
              <a:gd name="T9" fmla="*/ 2147483646 h 110"/>
              <a:gd name="T10" fmla="*/ 2147483646 w 604"/>
              <a:gd name="T11" fmla="*/ 2147483646 h 110"/>
              <a:gd name="T12" fmla="*/ 2147483646 w 604"/>
              <a:gd name="T13" fmla="*/ 2147483646 h 110"/>
              <a:gd name="T14" fmla="*/ 2147483646 w 604"/>
              <a:gd name="T15" fmla="*/ 2147483646 h 110"/>
              <a:gd name="T16" fmla="*/ 2147483646 w 604"/>
              <a:gd name="T17" fmla="*/ 0 h 110"/>
              <a:gd name="T18" fmla="*/ 2147483646 w 604"/>
              <a:gd name="T19" fmla="*/ 0 h 110"/>
              <a:gd name="T20" fmla="*/ 2147483646 w 604"/>
              <a:gd name="T21" fmla="*/ 2147483646 h 110"/>
              <a:gd name="T22" fmla="*/ 2147483646 w 604"/>
              <a:gd name="T23" fmla="*/ 2147483646 h 110"/>
              <a:gd name="T24" fmla="*/ 2147483646 w 604"/>
              <a:gd name="T25" fmla="*/ 2147483646 h 110"/>
              <a:gd name="T26" fmla="*/ 2147483646 w 604"/>
              <a:gd name="T27" fmla="*/ 2147483646 h 110"/>
              <a:gd name="T28" fmla="*/ 2147483646 w 604"/>
              <a:gd name="T29" fmla="*/ 2147483646 h 110"/>
              <a:gd name="T30" fmla="*/ 2147483646 w 604"/>
              <a:gd name="T31" fmla="*/ 2147483646 h 110"/>
              <a:gd name="T32" fmla="*/ 2147483646 w 604"/>
              <a:gd name="T33" fmla="*/ 2147483646 h 110"/>
              <a:gd name="T34" fmla="*/ 2147483646 w 604"/>
              <a:gd name="T35" fmla="*/ 2147483646 h 110"/>
              <a:gd name="T36" fmla="*/ 2147483646 w 604"/>
              <a:gd name="T37" fmla="*/ 2147483646 h 110"/>
              <a:gd name="T38" fmla="*/ 2147483646 w 604"/>
              <a:gd name="T39" fmla="*/ 2147483646 h 110"/>
              <a:gd name="T40" fmla="*/ 2147483646 w 604"/>
              <a:gd name="T41" fmla="*/ 2147483646 h 110"/>
              <a:gd name="T42" fmla="*/ 2147483646 w 604"/>
              <a:gd name="T43" fmla="*/ 2147483646 h 110"/>
              <a:gd name="T44" fmla="*/ 2147483646 w 604"/>
              <a:gd name="T45" fmla="*/ 2147483646 h 110"/>
              <a:gd name="T46" fmla="*/ 2147483646 w 604"/>
              <a:gd name="T47" fmla="*/ 2147483646 h 110"/>
              <a:gd name="T48" fmla="*/ 2147483646 w 604"/>
              <a:gd name="T49" fmla="*/ 2147483646 h 110"/>
              <a:gd name="T50" fmla="*/ 2147483646 w 604"/>
              <a:gd name="T51" fmla="*/ 2147483646 h 110"/>
              <a:gd name="T52" fmla="*/ 2147483646 w 604"/>
              <a:gd name="T53" fmla="*/ 2147483646 h 110"/>
              <a:gd name="T54" fmla="*/ 2147483646 w 604"/>
              <a:gd name="T55" fmla="*/ 2147483646 h 110"/>
              <a:gd name="T56" fmla="*/ 0 w 604"/>
              <a:gd name="T57" fmla="*/ 2147483646 h 110"/>
              <a:gd name="T58" fmla="*/ 2147483646 w 604"/>
              <a:gd name="T59" fmla="*/ 2147483646 h 11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604" h="110">
                <a:moveTo>
                  <a:pt x="2" y="70"/>
                </a:moveTo>
                <a:lnTo>
                  <a:pt x="14" y="57"/>
                </a:lnTo>
                <a:lnTo>
                  <a:pt x="31" y="46"/>
                </a:lnTo>
                <a:lnTo>
                  <a:pt x="63" y="30"/>
                </a:lnTo>
                <a:lnTo>
                  <a:pt x="100" y="21"/>
                </a:lnTo>
                <a:lnTo>
                  <a:pt x="134" y="13"/>
                </a:lnTo>
                <a:lnTo>
                  <a:pt x="181" y="6"/>
                </a:lnTo>
                <a:lnTo>
                  <a:pt x="225" y="2"/>
                </a:lnTo>
                <a:lnTo>
                  <a:pt x="277" y="0"/>
                </a:lnTo>
                <a:lnTo>
                  <a:pt x="340" y="0"/>
                </a:lnTo>
                <a:lnTo>
                  <a:pt x="407" y="4"/>
                </a:lnTo>
                <a:lnTo>
                  <a:pt x="453" y="10"/>
                </a:lnTo>
                <a:lnTo>
                  <a:pt x="502" y="19"/>
                </a:lnTo>
                <a:lnTo>
                  <a:pt x="549" y="33"/>
                </a:lnTo>
                <a:lnTo>
                  <a:pt x="573" y="47"/>
                </a:lnTo>
                <a:lnTo>
                  <a:pt x="588" y="58"/>
                </a:lnTo>
                <a:lnTo>
                  <a:pt x="603" y="77"/>
                </a:lnTo>
                <a:lnTo>
                  <a:pt x="578" y="87"/>
                </a:lnTo>
                <a:lnTo>
                  <a:pt x="536" y="95"/>
                </a:lnTo>
                <a:lnTo>
                  <a:pt x="485" y="101"/>
                </a:lnTo>
                <a:lnTo>
                  <a:pt x="436" y="106"/>
                </a:lnTo>
                <a:lnTo>
                  <a:pt x="377" y="108"/>
                </a:lnTo>
                <a:lnTo>
                  <a:pt x="313" y="109"/>
                </a:lnTo>
                <a:lnTo>
                  <a:pt x="252" y="109"/>
                </a:lnTo>
                <a:lnTo>
                  <a:pt x="188" y="108"/>
                </a:lnTo>
                <a:lnTo>
                  <a:pt x="117" y="102"/>
                </a:lnTo>
                <a:lnTo>
                  <a:pt x="61" y="96"/>
                </a:lnTo>
                <a:lnTo>
                  <a:pt x="14" y="86"/>
                </a:lnTo>
                <a:lnTo>
                  <a:pt x="0" y="78"/>
                </a:lnTo>
                <a:lnTo>
                  <a:pt x="2" y="70"/>
                </a:lnTo>
              </a:path>
            </a:pathLst>
          </a:custGeom>
          <a:gradFill rotWithShape="0">
            <a:gsLst>
              <a:gs pos="0">
                <a:srgbClr val="333399"/>
              </a:gs>
              <a:gs pos="100000">
                <a:srgbClr val="000066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34" name="Oval 348"/>
          <p:cNvSpPr>
            <a:spLocks noChangeArrowheads="1"/>
          </p:cNvSpPr>
          <p:nvPr userDrawn="1"/>
        </p:nvSpPr>
        <p:spPr bwMode="grayWhite">
          <a:xfrm>
            <a:off x="7219950" y="4640263"/>
            <a:ext cx="1704975" cy="1703387"/>
          </a:xfrm>
          <a:prstGeom prst="ellipse">
            <a:avLst/>
          </a:prstGeom>
          <a:gradFill rotWithShape="0">
            <a:gsLst>
              <a:gs pos="0">
                <a:srgbClr val="333399"/>
              </a:gs>
              <a:gs pos="100000">
                <a:srgbClr val="000038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algn="ctr">
              <a:spcBef>
                <a:spcPct val="20000"/>
              </a:spcBef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algn="ctr">
              <a:spcBef>
                <a:spcPct val="20000"/>
              </a:spcBef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algn="ctr">
              <a:spcBef>
                <a:spcPct val="20000"/>
              </a:spcBef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algn="ctr">
              <a:spcBef>
                <a:spcPct val="20000"/>
              </a:spcBef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 smtClean="0"/>
          </a:p>
        </p:txBody>
      </p:sp>
      <p:grpSp>
        <p:nvGrpSpPr>
          <p:cNvPr id="1035" name="Group 349"/>
          <p:cNvGrpSpPr>
            <a:grpSpLocks/>
          </p:cNvGrpSpPr>
          <p:nvPr userDrawn="1"/>
        </p:nvGrpSpPr>
        <p:grpSpPr bwMode="auto">
          <a:xfrm>
            <a:off x="7219950" y="4818063"/>
            <a:ext cx="1585913" cy="1265237"/>
            <a:chOff x="4458" y="2991"/>
            <a:chExt cx="999" cy="797"/>
          </a:xfrm>
        </p:grpSpPr>
        <p:sp>
          <p:nvSpPr>
            <p:cNvPr id="1037" name="Freeform 350"/>
            <p:cNvSpPr>
              <a:spLocks/>
            </p:cNvSpPr>
            <p:nvPr/>
          </p:nvSpPr>
          <p:spPr bwMode="grayWhite">
            <a:xfrm>
              <a:off x="4599" y="3283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16 h 17"/>
                <a:gd name="T4" fmla="*/ 0 w 1"/>
                <a:gd name="T5" fmla="*/ 16 h 17"/>
                <a:gd name="T6" fmla="*/ 0 w 1"/>
                <a:gd name="T7" fmla="*/ 6 h 17"/>
                <a:gd name="T8" fmla="*/ 0 w 1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17">
                  <a:moveTo>
                    <a:pt x="0" y="0"/>
                  </a:moveTo>
                  <a:lnTo>
                    <a:pt x="0" y="1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8" name="Freeform 351"/>
            <p:cNvSpPr>
              <a:spLocks/>
            </p:cNvSpPr>
            <p:nvPr/>
          </p:nvSpPr>
          <p:spPr bwMode="grayWhite">
            <a:xfrm>
              <a:off x="4616" y="330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9" name="Freeform 352"/>
            <p:cNvSpPr>
              <a:spLocks/>
            </p:cNvSpPr>
            <p:nvPr/>
          </p:nvSpPr>
          <p:spPr bwMode="grayWhite">
            <a:xfrm>
              <a:off x="4674" y="3275"/>
              <a:ext cx="37" cy="35"/>
            </a:xfrm>
            <a:custGeom>
              <a:avLst/>
              <a:gdLst>
                <a:gd name="T0" fmla="*/ 36 w 37"/>
                <a:gd name="T1" fmla="*/ 0 h 35"/>
                <a:gd name="T2" fmla="*/ 22 w 37"/>
                <a:gd name="T3" fmla="*/ 0 h 35"/>
                <a:gd name="T4" fmla="*/ 14 w 37"/>
                <a:gd name="T5" fmla="*/ 9 h 35"/>
                <a:gd name="T6" fmla="*/ 9 w 37"/>
                <a:gd name="T7" fmla="*/ 9 h 35"/>
                <a:gd name="T8" fmla="*/ 5 w 37"/>
                <a:gd name="T9" fmla="*/ 13 h 35"/>
                <a:gd name="T10" fmla="*/ 0 w 37"/>
                <a:gd name="T11" fmla="*/ 13 h 35"/>
                <a:gd name="T12" fmla="*/ 0 w 37"/>
                <a:gd name="T13" fmla="*/ 25 h 35"/>
                <a:gd name="T14" fmla="*/ 8 w 37"/>
                <a:gd name="T15" fmla="*/ 34 h 35"/>
                <a:gd name="T16" fmla="*/ 29 w 37"/>
                <a:gd name="T17" fmla="*/ 34 h 35"/>
                <a:gd name="T18" fmla="*/ 36 w 37"/>
                <a:gd name="T19" fmla="*/ 25 h 35"/>
                <a:gd name="T20" fmla="*/ 36 w 37"/>
                <a:gd name="T21" fmla="*/ 0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" h="35">
                  <a:moveTo>
                    <a:pt x="36" y="0"/>
                  </a:moveTo>
                  <a:lnTo>
                    <a:pt x="22" y="0"/>
                  </a:lnTo>
                  <a:lnTo>
                    <a:pt x="14" y="9"/>
                  </a:lnTo>
                  <a:lnTo>
                    <a:pt x="9" y="9"/>
                  </a:lnTo>
                  <a:lnTo>
                    <a:pt x="5" y="13"/>
                  </a:lnTo>
                  <a:lnTo>
                    <a:pt x="0" y="13"/>
                  </a:lnTo>
                  <a:lnTo>
                    <a:pt x="0" y="25"/>
                  </a:lnTo>
                  <a:lnTo>
                    <a:pt x="8" y="34"/>
                  </a:lnTo>
                  <a:lnTo>
                    <a:pt x="29" y="34"/>
                  </a:lnTo>
                  <a:lnTo>
                    <a:pt x="36" y="25"/>
                  </a:lnTo>
                  <a:lnTo>
                    <a:pt x="36" y="0"/>
                  </a:lnTo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0" name="Freeform 353"/>
            <p:cNvSpPr>
              <a:spLocks/>
            </p:cNvSpPr>
            <p:nvPr/>
          </p:nvSpPr>
          <p:spPr bwMode="grayWhite">
            <a:xfrm>
              <a:off x="4458" y="3303"/>
              <a:ext cx="324" cy="422"/>
            </a:xfrm>
            <a:custGeom>
              <a:avLst/>
              <a:gdLst>
                <a:gd name="T0" fmla="*/ 76 w 324"/>
                <a:gd name="T1" fmla="*/ 0 h 422"/>
                <a:gd name="T2" fmla="*/ 71 w 324"/>
                <a:gd name="T3" fmla="*/ 11 h 422"/>
                <a:gd name="T4" fmla="*/ 45 w 324"/>
                <a:gd name="T5" fmla="*/ 33 h 422"/>
                <a:gd name="T6" fmla="*/ 40 w 324"/>
                <a:gd name="T7" fmla="*/ 53 h 422"/>
                <a:gd name="T8" fmla="*/ 21 w 324"/>
                <a:gd name="T9" fmla="*/ 68 h 422"/>
                <a:gd name="T10" fmla="*/ 8 w 324"/>
                <a:gd name="T11" fmla="*/ 96 h 422"/>
                <a:gd name="T12" fmla="*/ 8 w 324"/>
                <a:gd name="T13" fmla="*/ 114 h 422"/>
                <a:gd name="T14" fmla="*/ 0 w 324"/>
                <a:gd name="T15" fmla="*/ 144 h 422"/>
                <a:gd name="T16" fmla="*/ 11 w 324"/>
                <a:gd name="T17" fmla="*/ 157 h 422"/>
                <a:gd name="T18" fmla="*/ 40 w 324"/>
                <a:gd name="T19" fmla="*/ 195 h 422"/>
                <a:gd name="T20" fmla="*/ 48 w 324"/>
                <a:gd name="T21" fmla="*/ 190 h 422"/>
                <a:gd name="T22" fmla="*/ 99 w 324"/>
                <a:gd name="T23" fmla="*/ 190 h 422"/>
                <a:gd name="T24" fmla="*/ 123 w 324"/>
                <a:gd name="T25" fmla="*/ 199 h 422"/>
                <a:gd name="T26" fmla="*/ 121 w 324"/>
                <a:gd name="T27" fmla="*/ 229 h 422"/>
                <a:gd name="T28" fmla="*/ 138 w 324"/>
                <a:gd name="T29" fmla="*/ 268 h 422"/>
                <a:gd name="T30" fmla="*/ 137 w 324"/>
                <a:gd name="T31" fmla="*/ 279 h 422"/>
                <a:gd name="T32" fmla="*/ 144 w 324"/>
                <a:gd name="T33" fmla="*/ 291 h 422"/>
                <a:gd name="T34" fmla="*/ 133 w 324"/>
                <a:gd name="T35" fmla="*/ 319 h 422"/>
                <a:gd name="T36" fmla="*/ 146 w 324"/>
                <a:gd name="T37" fmla="*/ 354 h 422"/>
                <a:gd name="T38" fmla="*/ 153 w 324"/>
                <a:gd name="T39" fmla="*/ 382 h 422"/>
                <a:gd name="T40" fmla="*/ 162 w 324"/>
                <a:gd name="T41" fmla="*/ 399 h 422"/>
                <a:gd name="T42" fmla="*/ 171 w 324"/>
                <a:gd name="T43" fmla="*/ 421 h 422"/>
                <a:gd name="T44" fmla="*/ 188 w 324"/>
                <a:gd name="T45" fmla="*/ 418 h 422"/>
                <a:gd name="T46" fmla="*/ 216 w 324"/>
                <a:gd name="T47" fmla="*/ 402 h 422"/>
                <a:gd name="T48" fmla="*/ 229 w 324"/>
                <a:gd name="T49" fmla="*/ 382 h 422"/>
                <a:gd name="T50" fmla="*/ 228 w 324"/>
                <a:gd name="T51" fmla="*/ 369 h 422"/>
                <a:gd name="T52" fmla="*/ 245 w 324"/>
                <a:gd name="T53" fmla="*/ 359 h 422"/>
                <a:gd name="T54" fmla="*/ 242 w 324"/>
                <a:gd name="T55" fmla="*/ 340 h 422"/>
                <a:gd name="T56" fmla="*/ 267 w 324"/>
                <a:gd name="T57" fmla="*/ 310 h 422"/>
                <a:gd name="T58" fmla="*/ 271 w 324"/>
                <a:gd name="T59" fmla="*/ 285 h 422"/>
                <a:gd name="T60" fmla="*/ 264 w 324"/>
                <a:gd name="T61" fmla="*/ 277 h 422"/>
                <a:gd name="T62" fmla="*/ 267 w 324"/>
                <a:gd name="T63" fmla="*/ 267 h 422"/>
                <a:gd name="T64" fmla="*/ 261 w 324"/>
                <a:gd name="T65" fmla="*/ 258 h 422"/>
                <a:gd name="T66" fmla="*/ 280 w 324"/>
                <a:gd name="T67" fmla="*/ 234 h 422"/>
                <a:gd name="T68" fmla="*/ 280 w 324"/>
                <a:gd name="T69" fmla="*/ 222 h 422"/>
                <a:gd name="T70" fmla="*/ 306 w 324"/>
                <a:gd name="T71" fmla="*/ 202 h 422"/>
                <a:gd name="T72" fmla="*/ 323 w 324"/>
                <a:gd name="T73" fmla="*/ 148 h 422"/>
                <a:gd name="T74" fmla="*/ 299 w 324"/>
                <a:gd name="T75" fmla="*/ 162 h 422"/>
                <a:gd name="T76" fmla="*/ 278 w 324"/>
                <a:gd name="T77" fmla="*/ 156 h 422"/>
                <a:gd name="T78" fmla="*/ 281 w 324"/>
                <a:gd name="T79" fmla="*/ 143 h 422"/>
                <a:gd name="T80" fmla="*/ 260 w 324"/>
                <a:gd name="T81" fmla="*/ 129 h 422"/>
                <a:gd name="T82" fmla="*/ 250 w 324"/>
                <a:gd name="T83" fmla="*/ 94 h 422"/>
                <a:gd name="T84" fmla="*/ 230 w 324"/>
                <a:gd name="T85" fmla="*/ 66 h 422"/>
                <a:gd name="T86" fmla="*/ 230 w 324"/>
                <a:gd name="T87" fmla="*/ 47 h 422"/>
                <a:gd name="T88" fmla="*/ 219 w 324"/>
                <a:gd name="T89" fmla="*/ 46 h 422"/>
                <a:gd name="T90" fmla="*/ 212 w 324"/>
                <a:gd name="T91" fmla="*/ 49 h 422"/>
                <a:gd name="T92" fmla="*/ 182 w 324"/>
                <a:gd name="T93" fmla="*/ 38 h 422"/>
                <a:gd name="T94" fmla="*/ 174 w 324"/>
                <a:gd name="T95" fmla="*/ 46 h 422"/>
                <a:gd name="T96" fmla="*/ 167 w 324"/>
                <a:gd name="T97" fmla="*/ 56 h 422"/>
                <a:gd name="T98" fmla="*/ 151 w 324"/>
                <a:gd name="T99" fmla="*/ 38 h 422"/>
                <a:gd name="T100" fmla="*/ 135 w 324"/>
                <a:gd name="T101" fmla="*/ 33 h 422"/>
                <a:gd name="T102" fmla="*/ 134 w 324"/>
                <a:gd name="T103" fmla="*/ 10 h 422"/>
                <a:gd name="T104" fmla="*/ 111 w 324"/>
                <a:gd name="T105" fmla="*/ 14 h 422"/>
                <a:gd name="T106" fmla="*/ 96 w 324"/>
                <a:gd name="T107" fmla="*/ 9 h 422"/>
                <a:gd name="T108" fmla="*/ 76 w 324"/>
                <a:gd name="T109" fmla="*/ 0 h 4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24" h="422">
                  <a:moveTo>
                    <a:pt x="76" y="0"/>
                  </a:moveTo>
                  <a:lnTo>
                    <a:pt x="71" y="11"/>
                  </a:lnTo>
                  <a:lnTo>
                    <a:pt x="45" y="33"/>
                  </a:lnTo>
                  <a:lnTo>
                    <a:pt x="40" y="53"/>
                  </a:lnTo>
                  <a:lnTo>
                    <a:pt x="21" y="68"/>
                  </a:lnTo>
                  <a:lnTo>
                    <a:pt x="8" y="96"/>
                  </a:lnTo>
                  <a:lnTo>
                    <a:pt x="8" y="114"/>
                  </a:lnTo>
                  <a:lnTo>
                    <a:pt x="0" y="144"/>
                  </a:lnTo>
                  <a:lnTo>
                    <a:pt x="11" y="157"/>
                  </a:lnTo>
                  <a:lnTo>
                    <a:pt x="40" y="195"/>
                  </a:lnTo>
                  <a:lnTo>
                    <a:pt x="48" y="190"/>
                  </a:lnTo>
                  <a:lnTo>
                    <a:pt x="99" y="190"/>
                  </a:lnTo>
                  <a:lnTo>
                    <a:pt x="123" y="199"/>
                  </a:lnTo>
                  <a:lnTo>
                    <a:pt x="121" y="229"/>
                  </a:lnTo>
                  <a:lnTo>
                    <a:pt x="138" y="268"/>
                  </a:lnTo>
                  <a:lnTo>
                    <a:pt x="137" y="279"/>
                  </a:lnTo>
                  <a:lnTo>
                    <a:pt x="144" y="291"/>
                  </a:lnTo>
                  <a:lnTo>
                    <a:pt x="133" y="319"/>
                  </a:lnTo>
                  <a:lnTo>
                    <a:pt x="146" y="354"/>
                  </a:lnTo>
                  <a:lnTo>
                    <a:pt x="153" y="382"/>
                  </a:lnTo>
                  <a:lnTo>
                    <a:pt x="162" y="399"/>
                  </a:lnTo>
                  <a:lnTo>
                    <a:pt x="171" y="421"/>
                  </a:lnTo>
                  <a:lnTo>
                    <a:pt x="188" y="418"/>
                  </a:lnTo>
                  <a:lnTo>
                    <a:pt x="216" y="402"/>
                  </a:lnTo>
                  <a:lnTo>
                    <a:pt x="229" y="382"/>
                  </a:lnTo>
                  <a:lnTo>
                    <a:pt x="228" y="369"/>
                  </a:lnTo>
                  <a:lnTo>
                    <a:pt x="245" y="359"/>
                  </a:lnTo>
                  <a:lnTo>
                    <a:pt x="242" y="340"/>
                  </a:lnTo>
                  <a:lnTo>
                    <a:pt x="267" y="310"/>
                  </a:lnTo>
                  <a:lnTo>
                    <a:pt x="271" y="285"/>
                  </a:lnTo>
                  <a:lnTo>
                    <a:pt x="264" y="277"/>
                  </a:lnTo>
                  <a:lnTo>
                    <a:pt x="267" y="267"/>
                  </a:lnTo>
                  <a:lnTo>
                    <a:pt x="261" y="258"/>
                  </a:lnTo>
                  <a:lnTo>
                    <a:pt x="280" y="234"/>
                  </a:lnTo>
                  <a:lnTo>
                    <a:pt x="280" y="222"/>
                  </a:lnTo>
                  <a:lnTo>
                    <a:pt x="306" y="202"/>
                  </a:lnTo>
                  <a:lnTo>
                    <a:pt x="323" y="148"/>
                  </a:lnTo>
                  <a:lnTo>
                    <a:pt x="299" y="162"/>
                  </a:lnTo>
                  <a:lnTo>
                    <a:pt x="278" y="156"/>
                  </a:lnTo>
                  <a:lnTo>
                    <a:pt x="281" y="143"/>
                  </a:lnTo>
                  <a:lnTo>
                    <a:pt x="260" y="129"/>
                  </a:lnTo>
                  <a:lnTo>
                    <a:pt x="250" y="94"/>
                  </a:lnTo>
                  <a:lnTo>
                    <a:pt x="230" y="66"/>
                  </a:lnTo>
                  <a:lnTo>
                    <a:pt x="230" y="47"/>
                  </a:lnTo>
                  <a:lnTo>
                    <a:pt x="219" y="46"/>
                  </a:lnTo>
                  <a:lnTo>
                    <a:pt x="212" y="49"/>
                  </a:lnTo>
                  <a:lnTo>
                    <a:pt x="182" y="38"/>
                  </a:lnTo>
                  <a:lnTo>
                    <a:pt x="174" y="46"/>
                  </a:lnTo>
                  <a:lnTo>
                    <a:pt x="167" y="56"/>
                  </a:lnTo>
                  <a:lnTo>
                    <a:pt x="151" y="38"/>
                  </a:lnTo>
                  <a:lnTo>
                    <a:pt x="135" y="33"/>
                  </a:lnTo>
                  <a:lnTo>
                    <a:pt x="134" y="10"/>
                  </a:lnTo>
                  <a:lnTo>
                    <a:pt x="111" y="14"/>
                  </a:lnTo>
                  <a:lnTo>
                    <a:pt x="96" y="9"/>
                  </a:lnTo>
                  <a:lnTo>
                    <a:pt x="76" y="0"/>
                  </a:lnTo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1" name="Freeform 354"/>
            <p:cNvSpPr>
              <a:spLocks/>
            </p:cNvSpPr>
            <p:nvPr/>
          </p:nvSpPr>
          <p:spPr bwMode="grayWhite">
            <a:xfrm>
              <a:off x="5205" y="3408"/>
              <a:ext cx="17" cy="21"/>
            </a:xfrm>
            <a:custGeom>
              <a:avLst/>
              <a:gdLst>
                <a:gd name="T0" fmla="*/ 7 w 17"/>
                <a:gd name="T1" fmla="*/ 0 h 21"/>
                <a:gd name="T2" fmla="*/ 9 w 17"/>
                <a:gd name="T3" fmla="*/ 5 h 21"/>
                <a:gd name="T4" fmla="*/ 7 w 17"/>
                <a:gd name="T5" fmla="*/ 10 h 21"/>
                <a:gd name="T6" fmla="*/ 7 w 17"/>
                <a:gd name="T7" fmla="*/ 14 h 21"/>
                <a:gd name="T8" fmla="*/ 16 w 17"/>
                <a:gd name="T9" fmla="*/ 17 h 21"/>
                <a:gd name="T10" fmla="*/ 16 w 17"/>
                <a:gd name="T11" fmla="*/ 20 h 21"/>
                <a:gd name="T12" fmla="*/ 9 w 17"/>
                <a:gd name="T13" fmla="*/ 17 h 21"/>
                <a:gd name="T14" fmla="*/ 3 w 17"/>
                <a:gd name="T15" fmla="*/ 20 h 21"/>
                <a:gd name="T16" fmla="*/ 0 w 17"/>
                <a:gd name="T17" fmla="*/ 17 h 21"/>
                <a:gd name="T18" fmla="*/ 3 w 17"/>
                <a:gd name="T19" fmla="*/ 14 h 21"/>
                <a:gd name="T20" fmla="*/ 0 w 17"/>
                <a:gd name="T21" fmla="*/ 10 h 21"/>
                <a:gd name="T22" fmla="*/ 3 w 17"/>
                <a:gd name="T23" fmla="*/ 2 h 21"/>
                <a:gd name="T24" fmla="*/ 7 w 17"/>
                <a:gd name="T25" fmla="*/ 0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" h="21">
                  <a:moveTo>
                    <a:pt x="7" y="0"/>
                  </a:moveTo>
                  <a:lnTo>
                    <a:pt x="9" y="5"/>
                  </a:lnTo>
                  <a:lnTo>
                    <a:pt x="7" y="10"/>
                  </a:lnTo>
                  <a:lnTo>
                    <a:pt x="7" y="14"/>
                  </a:lnTo>
                  <a:lnTo>
                    <a:pt x="16" y="17"/>
                  </a:lnTo>
                  <a:lnTo>
                    <a:pt x="16" y="20"/>
                  </a:lnTo>
                  <a:lnTo>
                    <a:pt x="9" y="17"/>
                  </a:lnTo>
                  <a:lnTo>
                    <a:pt x="3" y="20"/>
                  </a:lnTo>
                  <a:lnTo>
                    <a:pt x="0" y="17"/>
                  </a:lnTo>
                  <a:lnTo>
                    <a:pt x="3" y="14"/>
                  </a:lnTo>
                  <a:lnTo>
                    <a:pt x="0" y="10"/>
                  </a:lnTo>
                  <a:lnTo>
                    <a:pt x="3" y="2"/>
                  </a:lnTo>
                  <a:lnTo>
                    <a:pt x="7" y="0"/>
                  </a:lnTo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2" name="Freeform 355"/>
            <p:cNvSpPr>
              <a:spLocks/>
            </p:cNvSpPr>
            <p:nvPr/>
          </p:nvSpPr>
          <p:spPr bwMode="grayWhite">
            <a:xfrm>
              <a:off x="5144" y="3496"/>
              <a:ext cx="49" cy="70"/>
            </a:xfrm>
            <a:custGeom>
              <a:avLst/>
              <a:gdLst>
                <a:gd name="T0" fmla="*/ 0 w 49"/>
                <a:gd name="T1" fmla="*/ 34 h 70"/>
                <a:gd name="T2" fmla="*/ 17 w 49"/>
                <a:gd name="T3" fmla="*/ 34 h 70"/>
                <a:gd name="T4" fmla="*/ 37 w 49"/>
                <a:gd name="T5" fmla="*/ 0 h 70"/>
                <a:gd name="T6" fmla="*/ 48 w 49"/>
                <a:gd name="T7" fmla="*/ 20 h 70"/>
                <a:gd name="T8" fmla="*/ 39 w 49"/>
                <a:gd name="T9" fmla="*/ 69 h 70"/>
                <a:gd name="T10" fmla="*/ 3 w 49"/>
                <a:gd name="T11" fmla="*/ 57 h 70"/>
                <a:gd name="T12" fmla="*/ 0 w 49"/>
                <a:gd name="T13" fmla="*/ 34 h 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70">
                  <a:moveTo>
                    <a:pt x="0" y="34"/>
                  </a:moveTo>
                  <a:lnTo>
                    <a:pt x="17" y="34"/>
                  </a:lnTo>
                  <a:lnTo>
                    <a:pt x="37" y="0"/>
                  </a:lnTo>
                  <a:lnTo>
                    <a:pt x="48" y="20"/>
                  </a:lnTo>
                  <a:lnTo>
                    <a:pt x="39" y="69"/>
                  </a:lnTo>
                  <a:lnTo>
                    <a:pt x="3" y="57"/>
                  </a:lnTo>
                  <a:lnTo>
                    <a:pt x="0" y="34"/>
                  </a:lnTo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3" name="Freeform 356"/>
            <p:cNvSpPr>
              <a:spLocks/>
            </p:cNvSpPr>
            <p:nvPr/>
          </p:nvSpPr>
          <p:spPr bwMode="grayWhite">
            <a:xfrm>
              <a:off x="5241" y="3523"/>
              <a:ext cx="84" cy="67"/>
            </a:xfrm>
            <a:custGeom>
              <a:avLst/>
              <a:gdLst>
                <a:gd name="T0" fmla="*/ 5 w 84"/>
                <a:gd name="T1" fmla="*/ 15 h 67"/>
                <a:gd name="T2" fmla="*/ 0 w 84"/>
                <a:gd name="T3" fmla="*/ 0 h 67"/>
                <a:gd name="T4" fmla="*/ 27 w 84"/>
                <a:gd name="T5" fmla="*/ 6 h 67"/>
                <a:gd name="T6" fmla="*/ 67 w 84"/>
                <a:gd name="T7" fmla="*/ 22 h 67"/>
                <a:gd name="T8" fmla="*/ 67 w 84"/>
                <a:gd name="T9" fmla="*/ 34 h 67"/>
                <a:gd name="T10" fmla="*/ 83 w 84"/>
                <a:gd name="T11" fmla="*/ 66 h 67"/>
                <a:gd name="T12" fmla="*/ 52 w 84"/>
                <a:gd name="T13" fmla="*/ 36 h 67"/>
                <a:gd name="T14" fmla="*/ 31 w 84"/>
                <a:gd name="T15" fmla="*/ 38 h 67"/>
                <a:gd name="T16" fmla="*/ 5 w 84"/>
                <a:gd name="T17" fmla="*/ 15 h 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4" h="67">
                  <a:moveTo>
                    <a:pt x="5" y="15"/>
                  </a:moveTo>
                  <a:lnTo>
                    <a:pt x="0" y="0"/>
                  </a:lnTo>
                  <a:lnTo>
                    <a:pt x="27" y="6"/>
                  </a:lnTo>
                  <a:lnTo>
                    <a:pt x="67" y="22"/>
                  </a:lnTo>
                  <a:lnTo>
                    <a:pt x="67" y="34"/>
                  </a:lnTo>
                  <a:lnTo>
                    <a:pt x="83" y="66"/>
                  </a:lnTo>
                  <a:lnTo>
                    <a:pt x="52" y="36"/>
                  </a:lnTo>
                  <a:lnTo>
                    <a:pt x="31" y="38"/>
                  </a:lnTo>
                  <a:lnTo>
                    <a:pt x="5" y="15"/>
                  </a:lnTo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4" name="Freeform 357"/>
            <p:cNvSpPr>
              <a:spLocks/>
            </p:cNvSpPr>
            <p:nvPr/>
          </p:nvSpPr>
          <p:spPr bwMode="grayWhite">
            <a:xfrm>
              <a:off x="5400" y="3660"/>
              <a:ext cx="57" cy="73"/>
            </a:xfrm>
            <a:custGeom>
              <a:avLst/>
              <a:gdLst>
                <a:gd name="T0" fmla="*/ 34 w 57"/>
                <a:gd name="T1" fmla="*/ 0 h 73"/>
                <a:gd name="T2" fmla="*/ 56 w 57"/>
                <a:gd name="T3" fmla="*/ 21 h 73"/>
                <a:gd name="T4" fmla="*/ 11 w 57"/>
                <a:gd name="T5" fmla="*/ 72 h 73"/>
                <a:gd name="T6" fmla="*/ 0 w 57"/>
                <a:gd name="T7" fmla="*/ 60 h 73"/>
                <a:gd name="T8" fmla="*/ 32 w 57"/>
                <a:gd name="T9" fmla="*/ 28 h 73"/>
                <a:gd name="T10" fmla="*/ 34 w 57"/>
                <a:gd name="T11" fmla="*/ 0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" h="73">
                  <a:moveTo>
                    <a:pt x="34" y="0"/>
                  </a:moveTo>
                  <a:lnTo>
                    <a:pt x="56" y="21"/>
                  </a:lnTo>
                  <a:lnTo>
                    <a:pt x="11" y="72"/>
                  </a:lnTo>
                  <a:lnTo>
                    <a:pt x="0" y="60"/>
                  </a:lnTo>
                  <a:lnTo>
                    <a:pt x="32" y="28"/>
                  </a:lnTo>
                  <a:lnTo>
                    <a:pt x="34" y="0"/>
                  </a:lnTo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5" name="Freeform 358"/>
            <p:cNvSpPr>
              <a:spLocks/>
            </p:cNvSpPr>
            <p:nvPr/>
          </p:nvSpPr>
          <p:spPr bwMode="grayWhite">
            <a:xfrm>
              <a:off x="4558" y="3167"/>
              <a:ext cx="29" cy="48"/>
            </a:xfrm>
            <a:custGeom>
              <a:avLst/>
              <a:gdLst>
                <a:gd name="T0" fmla="*/ 28 w 29"/>
                <a:gd name="T1" fmla="*/ 36 h 48"/>
                <a:gd name="T2" fmla="*/ 20 w 29"/>
                <a:gd name="T3" fmla="*/ 31 h 48"/>
                <a:gd name="T4" fmla="*/ 20 w 29"/>
                <a:gd name="T5" fmla="*/ 10 h 48"/>
                <a:gd name="T6" fmla="*/ 24 w 29"/>
                <a:gd name="T7" fmla="*/ 5 h 48"/>
                <a:gd name="T8" fmla="*/ 17 w 29"/>
                <a:gd name="T9" fmla="*/ 5 h 48"/>
                <a:gd name="T10" fmla="*/ 21 w 29"/>
                <a:gd name="T11" fmla="*/ 0 h 48"/>
                <a:gd name="T12" fmla="*/ 16 w 29"/>
                <a:gd name="T13" fmla="*/ 0 h 48"/>
                <a:gd name="T14" fmla="*/ 10 w 29"/>
                <a:gd name="T15" fmla="*/ 6 h 48"/>
                <a:gd name="T16" fmla="*/ 10 w 29"/>
                <a:gd name="T17" fmla="*/ 19 h 48"/>
                <a:gd name="T18" fmla="*/ 13 w 29"/>
                <a:gd name="T19" fmla="*/ 22 h 48"/>
                <a:gd name="T20" fmla="*/ 13 w 29"/>
                <a:gd name="T21" fmla="*/ 28 h 48"/>
                <a:gd name="T22" fmla="*/ 11 w 29"/>
                <a:gd name="T23" fmla="*/ 28 h 48"/>
                <a:gd name="T24" fmla="*/ 6 w 29"/>
                <a:gd name="T25" fmla="*/ 33 h 48"/>
                <a:gd name="T26" fmla="*/ 6 w 29"/>
                <a:gd name="T27" fmla="*/ 38 h 48"/>
                <a:gd name="T28" fmla="*/ 0 w 29"/>
                <a:gd name="T29" fmla="*/ 47 h 48"/>
                <a:gd name="T30" fmla="*/ 21 w 29"/>
                <a:gd name="T31" fmla="*/ 47 h 48"/>
                <a:gd name="T32" fmla="*/ 28 w 29"/>
                <a:gd name="T33" fmla="*/ 36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" h="48">
                  <a:moveTo>
                    <a:pt x="28" y="36"/>
                  </a:moveTo>
                  <a:lnTo>
                    <a:pt x="20" y="31"/>
                  </a:lnTo>
                  <a:lnTo>
                    <a:pt x="20" y="10"/>
                  </a:lnTo>
                  <a:lnTo>
                    <a:pt x="24" y="5"/>
                  </a:lnTo>
                  <a:lnTo>
                    <a:pt x="17" y="5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0" y="6"/>
                  </a:lnTo>
                  <a:lnTo>
                    <a:pt x="10" y="19"/>
                  </a:lnTo>
                  <a:lnTo>
                    <a:pt x="13" y="22"/>
                  </a:lnTo>
                  <a:lnTo>
                    <a:pt x="13" y="28"/>
                  </a:lnTo>
                  <a:lnTo>
                    <a:pt x="11" y="28"/>
                  </a:lnTo>
                  <a:lnTo>
                    <a:pt x="6" y="33"/>
                  </a:lnTo>
                  <a:lnTo>
                    <a:pt x="6" y="38"/>
                  </a:lnTo>
                  <a:lnTo>
                    <a:pt x="0" y="47"/>
                  </a:lnTo>
                  <a:lnTo>
                    <a:pt x="21" y="47"/>
                  </a:lnTo>
                  <a:lnTo>
                    <a:pt x="28" y="36"/>
                  </a:lnTo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6" name="Freeform 359"/>
            <p:cNvSpPr>
              <a:spLocks/>
            </p:cNvSpPr>
            <p:nvPr/>
          </p:nvSpPr>
          <p:spPr bwMode="grayWhite">
            <a:xfrm>
              <a:off x="4549" y="3183"/>
              <a:ext cx="17" cy="17"/>
            </a:xfrm>
            <a:custGeom>
              <a:avLst/>
              <a:gdLst>
                <a:gd name="T0" fmla="*/ 13 w 17"/>
                <a:gd name="T1" fmla="*/ 5 h 17"/>
                <a:gd name="T2" fmla="*/ 16 w 17"/>
                <a:gd name="T3" fmla="*/ 5 h 17"/>
                <a:gd name="T4" fmla="*/ 16 w 17"/>
                <a:gd name="T5" fmla="*/ 0 h 17"/>
                <a:gd name="T6" fmla="*/ 10 w 17"/>
                <a:gd name="T7" fmla="*/ 0 h 17"/>
                <a:gd name="T8" fmla="*/ 0 w 17"/>
                <a:gd name="T9" fmla="*/ 10 h 17"/>
                <a:gd name="T10" fmla="*/ 0 w 17"/>
                <a:gd name="T11" fmla="*/ 16 h 17"/>
                <a:gd name="T12" fmla="*/ 9 w 17"/>
                <a:gd name="T13" fmla="*/ 16 h 17"/>
                <a:gd name="T14" fmla="*/ 13 w 17"/>
                <a:gd name="T15" fmla="*/ 11 h 17"/>
                <a:gd name="T16" fmla="*/ 13 w 17"/>
                <a:gd name="T17" fmla="*/ 5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" h="17">
                  <a:moveTo>
                    <a:pt x="13" y="5"/>
                  </a:moveTo>
                  <a:lnTo>
                    <a:pt x="16" y="5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9" y="16"/>
                  </a:lnTo>
                  <a:lnTo>
                    <a:pt x="13" y="11"/>
                  </a:lnTo>
                  <a:lnTo>
                    <a:pt x="13" y="5"/>
                  </a:lnTo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7" name="Freeform 360"/>
            <p:cNvSpPr>
              <a:spLocks/>
            </p:cNvSpPr>
            <p:nvPr/>
          </p:nvSpPr>
          <p:spPr bwMode="grayWhite">
            <a:xfrm>
              <a:off x="4527" y="3155"/>
              <a:ext cx="184" cy="155"/>
            </a:xfrm>
            <a:custGeom>
              <a:avLst/>
              <a:gdLst>
                <a:gd name="T0" fmla="*/ 120 w 184"/>
                <a:gd name="T1" fmla="*/ 10 h 155"/>
                <a:gd name="T2" fmla="*/ 144 w 184"/>
                <a:gd name="T3" fmla="*/ 14 h 155"/>
                <a:gd name="T4" fmla="*/ 129 w 184"/>
                <a:gd name="T5" fmla="*/ 20 h 155"/>
                <a:gd name="T6" fmla="*/ 123 w 184"/>
                <a:gd name="T7" fmla="*/ 29 h 155"/>
                <a:gd name="T8" fmla="*/ 114 w 184"/>
                <a:gd name="T9" fmla="*/ 50 h 155"/>
                <a:gd name="T10" fmla="*/ 100 w 184"/>
                <a:gd name="T11" fmla="*/ 51 h 155"/>
                <a:gd name="T12" fmla="*/ 88 w 184"/>
                <a:gd name="T13" fmla="*/ 49 h 155"/>
                <a:gd name="T14" fmla="*/ 94 w 184"/>
                <a:gd name="T15" fmla="*/ 39 h 155"/>
                <a:gd name="T16" fmla="*/ 88 w 184"/>
                <a:gd name="T17" fmla="*/ 26 h 155"/>
                <a:gd name="T18" fmla="*/ 81 w 184"/>
                <a:gd name="T19" fmla="*/ 49 h 155"/>
                <a:gd name="T20" fmla="*/ 62 w 184"/>
                <a:gd name="T21" fmla="*/ 60 h 155"/>
                <a:gd name="T22" fmla="*/ 52 w 184"/>
                <a:gd name="T23" fmla="*/ 67 h 155"/>
                <a:gd name="T24" fmla="*/ 38 w 184"/>
                <a:gd name="T25" fmla="*/ 77 h 155"/>
                <a:gd name="T26" fmla="*/ 30 w 184"/>
                <a:gd name="T27" fmla="*/ 102 h 155"/>
                <a:gd name="T28" fmla="*/ 5 w 184"/>
                <a:gd name="T29" fmla="*/ 93 h 155"/>
                <a:gd name="T30" fmla="*/ 0 w 184"/>
                <a:gd name="T31" fmla="*/ 111 h 155"/>
                <a:gd name="T32" fmla="*/ 10 w 184"/>
                <a:gd name="T33" fmla="*/ 138 h 155"/>
                <a:gd name="T34" fmla="*/ 50 w 184"/>
                <a:gd name="T35" fmla="*/ 109 h 155"/>
                <a:gd name="T36" fmla="*/ 75 w 184"/>
                <a:gd name="T37" fmla="*/ 103 h 155"/>
                <a:gd name="T38" fmla="*/ 79 w 184"/>
                <a:gd name="T39" fmla="*/ 115 h 155"/>
                <a:gd name="T40" fmla="*/ 99 w 184"/>
                <a:gd name="T41" fmla="*/ 143 h 155"/>
                <a:gd name="T42" fmla="*/ 101 w 184"/>
                <a:gd name="T43" fmla="*/ 135 h 155"/>
                <a:gd name="T44" fmla="*/ 107 w 184"/>
                <a:gd name="T45" fmla="*/ 135 h 155"/>
                <a:gd name="T46" fmla="*/ 88 w 184"/>
                <a:gd name="T47" fmla="*/ 108 h 155"/>
                <a:gd name="T48" fmla="*/ 94 w 184"/>
                <a:gd name="T49" fmla="*/ 99 h 155"/>
                <a:gd name="T50" fmla="*/ 114 w 184"/>
                <a:gd name="T51" fmla="*/ 127 h 155"/>
                <a:gd name="T52" fmla="*/ 123 w 184"/>
                <a:gd name="T53" fmla="*/ 144 h 155"/>
                <a:gd name="T54" fmla="*/ 127 w 184"/>
                <a:gd name="T55" fmla="*/ 154 h 155"/>
                <a:gd name="T56" fmla="*/ 131 w 184"/>
                <a:gd name="T57" fmla="*/ 136 h 155"/>
                <a:gd name="T58" fmla="*/ 144 w 184"/>
                <a:gd name="T59" fmla="*/ 130 h 155"/>
                <a:gd name="T60" fmla="*/ 153 w 184"/>
                <a:gd name="T61" fmla="*/ 126 h 155"/>
                <a:gd name="T62" fmla="*/ 150 w 184"/>
                <a:gd name="T63" fmla="*/ 113 h 155"/>
                <a:gd name="T64" fmla="*/ 157 w 184"/>
                <a:gd name="T65" fmla="*/ 90 h 155"/>
                <a:gd name="T66" fmla="*/ 166 w 184"/>
                <a:gd name="T67" fmla="*/ 93 h 155"/>
                <a:gd name="T68" fmla="*/ 169 w 184"/>
                <a:gd name="T69" fmla="*/ 103 h 155"/>
                <a:gd name="T70" fmla="*/ 177 w 184"/>
                <a:gd name="T71" fmla="*/ 98 h 155"/>
                <a:gd name="T72" fmla="*/ 175 w 184"/>
                <a:gd name="T73" fmla="*/ 95 h 155"/>
                <a:gd name="T74" fmla="*/ 180 w 184"/>
                <a:gd name="T75" fmla="*/ 81 h 155"/>
                <a:gd name="T76" fmla="*/ 183 w 184"/>
                <a:gd name="T77" fmla="*/ 98 h 155"/>
                <a:gd name="T78" fmla="*/ 120 w 184"/>
                <a:gd name="T79" fmla="*/ 0 h 15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84" h="155">
                  <a:moveTo>
                    <a:pt x="120" y="0"/>
                  </a:moveTo>
                  <a:lnTo>
                    <a:pt x="120" y="10"/>
                  </a:lnTo>
                  <a:lnTo>
                    <a:pt x="124" y="14"/>
                  </a:lnTo>
                  <a:lnTo>
                    <a:pt x="144" y="14"/>
                  </a:lnTo>
                  <a:lnTo>
                    <a:pt x="144" y="20"/>
                  </a:lnTo>
                  <a:lnTo>
                    <a:pt x="129" y="20"/>
                  </a:lnTo>
                  <a:lnTo>
                    <a:pt x="129" y="37"/>
                  </a:lnTo>
                  <a:lnTo>
                    <a:pt x="123" y="29"/>
                  </a:lnTo>
                  <a:lnTo>
                    <a:pt x="123" y="40"/>
                  </a:lnTo>
                  <a:lnTo>
                    <a:pt x="114" y="50"/>
                  </a:lnTo>
                  <a:lnTo>
                    <a:pt x="109" y="44"/>
                  </a:lnTo>
                  <a:lnTo>
                    <a:pt x="100" y="51"/>
                  </a:lnTo>
                  <a:lnTo>
                    <a:pt x="99" y="49"/>
                  </a:lnTo>
                  <a:lnTo>
                    <a:pt x="88" y="49"/>
                  </a:lnTo>
                  <a:lnTo>
                    <a:pt x="94" y="42"/>
                  </a:lnTo>
                  <a:lnTo>
                    <a:pt x="94" y="39"/>
                  </a:lnTo>
                  <a:lnTo>
                    <a:pt x="88" y="34"/>
                  </a:lnTo>
                  <a:lnTo>
                    <a:pt x="88" y="26"/>
                  </a:lnTo>
                  <a:lnTo>
                    <a:pt x="81" y="34"/>
                  </a:lnTo>
                  <a:lnTo>
                    <a:pt x="81" y="49"/>
                  </a:lnTo>
                  <a:lnTo>
                    <a:pt x="73" y="49"/>
                  </a:lnTo>
                  <a:lnTo>
                    <a:pt x="62" y="60"/>
                  </a:lnTo>
                  <a:lnTo>
                    <a:pt x="58" y="60"/>
                  </a:lnTo>
                  <a:lnTo>
                    <a:pt x="52" y="67"/>
                  </a:lnTo>
                  <a:lnTo>
                    <a:pt x="30" y="67"/>
                  </a:lnTo>
                  <a:lnTo>
                    <a:pt x="38" y="77"/>
                  </a:lnTo>
                  <a:lnTo>
                    <a:pt x="38" y="93"/>
                  </a:lnTo>
                  <a:lnTo>
                    <a:pt x="30" y="102"/>
                  </a:lnTo>
                  <a:lnTo>
                    <a:pt x="22" y="93"/>
                  </a:lnTo>
                  <a:lnTo>
                    <a:pt x="5" y="93"/>
                  </a:lnTo>
                  <a:lnTo>
                    <a:pt x="5" y="104"/>
                  </a:lnTo>
                  <a:lnTo>
                    <a:pt x="0" y="111"/>
                  </a:lnTo>
                  <a:lnTo>
                    <a:pt x="0" y="126"/>
                  </a:lnTo>
                  <a:lnTo>
                    <a:pt x="10" y="138"/>
                  </a:lnTo>
                  <a:lnTo>
                    <a:pt x="26" y="138"/>
                  </a:lnTo>
                  <a:lnTo>
                    <a:pt x="50" y="109"/>
                  </a:lnTo>
                  <a:lnTo>
                    <a:pt x="72" y="109"/>
                  </a:lnTo>
                  <a:lnTo>
                    <a:pt x="75" y="103"/>
                  </a:lnTo>
                  <a:lnTo>
                    <a:pt x="80" y="109"/>
                  </a:lnTo>
                  <a:lnTo>
                    <a:pt x="79" y="115"/>
                  </a:lnTo>
                  <a:lnTo>
                    <a:pt x="99" y="135"/>
                  </a:lnTo>
                  <a:lnTo>
                    <a:pt x="99" y="143"/>
                  </a:lnTo>
                  <a:lnTo>
                    <a:pt x="104" y="140"/>
                  </a:lnTo>
                  <a:lnTo>
                    <a:pt x="101" y="135"/>
                  </a:lnTo>
                  <a:lnTo>
                    <a:pt x="104" y="132"/>
                  </a:lnTo>
                  <a:lnTo>
                    <a:pt x="107" y="135"/>
                  </a:lnTo>
                  <a:lnTo>
                    <a:pt x="109" y="134"/>
                  </a:lnTo>
                  <a:lnTo>
                    <a:pt x="88" y="108"/>
                  </a:lnTo>
                  <a:lnTo>
                    <a:pt x="88" y="99"/>
                  </a:lnTo>
                  <a:lnTo>
                    <a:pt x="94" y="99"/>
                  </a:lnTo>
                  <a:lnTo>
                    <a:pt x="94" y="104"/>
                  </a:lnTo>
                  <a:lnTo>
                    <a:pt x="114" y="127"/>
                  </a:lnTo>
                  <a:lnTo>
                    <a:pt x="114" y="134"/>
                  </a:lnTo>
                  <a:lnTo>
                    <a:pt x="123" y="144"/>
                  </a:lnTo>
                  <a:lnTo>
                    <a:pt x="121" y="146"/>
                  </a:lnTo>
                  <a:lnTo>
                    <a:pt x="127" y="154"/>
                  </a:lnTo>
                  <a:lnTo>
                    <a:pt x="137" y="143"/>
                  </a:lnTo>
                  <a:lnTo>
                    <a:pt x="131" y="136"/>
                  </a:lnTo>
                  <a:lnTo>
                    <a:pt x="137" y="130"/>
                  </a:lnTo>
                  <a:lnTo>
                    <a:pt x="144" y="130"/>
                  </a:lnTo>
                  <a:lnTo>
                    <a:pt x="148" y="126"/>
                  </a:lnTo>
                  <a:lnTo>
                    <a:pt x="153" y="126"/>
                  </a:lnTo>
                  <a:lnTo>
                    <a:pt x="147" y="117"/>
                  </a:lnTo>
                  <a:lnTo>
                    <a:pt x="150" y="113"/>
                  </a:lnTo>
                  <a:lnTo>
                    <a:pt x="150" y="98"/>
                  </a:lnTo>
                  <a:lnTo>
                    <a:pt x="157" y="90"/>
                  </a:lnTo>
                  <a:lnTo>
                    <a:pt x="160" y="93"/>
                  </a:lnTo>
                  <a:lnTo>
                    <a:pt x="166" y="93"/>
                  </a:lnTo>
                  <a:lnTo>
                    <a:pt x="163" y="97"/>
                  </a:lnTo>
                  <a:lnTo>
                    <a:pt x="169" y="103"/>
                  </a:lnTo>
                  <a:lnTo>
                    <a:pt x="172" y="98"/>
                  </a:lnTo>
                  <a:lnTo>
                    <a:pt x="177" y="98"/>
                  </a:lnTo>
                  <a:lnTo>
                    <a:pt x="177" y="95"/>
                  </a:lnTo>
                  <a:lnTo>
                    <a:pt x="175" y="95"/>
                  </a:lnTo>
                  <a:lnTo>
                    <a:pt x="171" y="93"/>
                  </a:lnTo>
                  <a:lnTo>
                    <a:pt x="180" y="81"/>
                  </a:lnTo>
                  <a:lnTo>
                    <a:pt x="180" y="98"/>
                  </a:lnTo>
                  <a:lnTo>
                    <a:pt x="183" y="98"/>
                  </a:lnTo>
                  <a:lnTo>
                    <a:pt x="183" y="0"/>
                  </a:lnTo>
                  <a:lnTo>
                    <a:pt x="120" y="0"/>
                  </a:lnTo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8" name="Freeform 361"/>
            <p:cNvSpPr>
              <a:spLocks/>
            </p:cNvSpPr>
            <p:nvPr/>
          </p:nvSpPr>
          <p:spPr bwMode="grayWhite">
            <a:xfrm>
              <a:off x="4605" y="2991"/>
              <a:ext cx="782" cy="553"/>
            </a:xfrm>
            <a:custGeom>
              <a:avLst/>
              <a:gdLst>
                <a:gd name="T0" fmla="*/ 22 w 782"/>
                <a:gd name="T1" fmla="*/ 145 h 553"/>
                <a:gd name="T2" fmla="*/ 71 w 782"/>
                <a:gd name="T3" fmla="*/ 96 h 553"/>
                <a:gd name="T4" fmla="*/ 101 w 782"/>
                <a:gd name="T5" fmla="*/ 130 h 553"/>
                <a:gd name="T6" fmla="*/ 84 w 782"/>
                <a:gd name="T7" fmla="*/ 128 h 553"/>
                <a:gd name="T8" fmla="*/ 155 w 782"/>
                <a:gd name="T9" fmla="*/ 123 h 553"/>
                <a:gd name="T10" fmla="*/ 172 w 782"/>
                <a:gd name="T11" fmla="*/ 79 h 553"/>
                <a:gd name="T12" fmla="*/ 172 w 782"/>
                <a:gd name="T13" fmla="*/ 89 h 553"/>
                <a:gd name="T14" fmla="*/ 160 w 782"/>
                <a:gd name="T15" fmla="*/ 123 h 553"/>
                <a:gd name="T16" fmla="*/ 216 w 782"/>
                <a:gd name="T17" fmla="*/ 95 h 553"/>
                <a:gd name="T18" fmla="*/ 330 w 782"/>
                <a:gd name="T19" fmla="*/ 16 h 553"/>
                <a:gd name="T20" fmla="*/ 412 w 782"/>
                <a:gd name="T21" fmla="*/ 20 h 553"/>
                <a:gd name="T22" fmla="*/ 503 w 782"/>
                <a:gd name="T23" fmla="*/ 10 h 553"/>
                <a:gd name="T24" fmla="*/ 602 w 782"/>
                <a:gd name="T25" fmla="*/ 51 h 553"/>
                <a:gd name="T26" fmla="*/ 718 w 782"/>
                <a:gd name="T27" fmla="*/ 65 h 553"/>
                <a:gd name="T28" fmla="*/ 775 w 782"/>
                <a:gd name="T29" fmla="*/ 112 h 553"/>
                <a:gd name="T30" fmla="*/ 731 w 782"/>
                <a:gd name="T31" fmla="*/ 148 h 553"/>
                <a:gd name="T32" fmla="*/ 707 w 782"/>
                <a:gd name="T33" fmla="*/ 194 h 553"/>
                <a:gd name="T34" fmla="*/ 678 w 782"/>
                <a:gd name="T35" fmla="*/ 196 h 553"/>
                <a:gd name="T36" fmla="*/ 687 w 782"/>
                <a:gd name="T37" fmla="*/ 132 h 553"/>
                <a:gd name="T38" fmla="*/ 650 w 782"/>
                <a:gd name="T39" fmla="*/ 166 h 553"/>
                <a:gd name="T40" fmla="*/ 623 w 782"/>
                <a:gd name="T41" fmla="*/ 196 h 553"/>
                <a:gd name="T42" fmla="*/ 632 w 782"/>
                <a:gd name="T43" fmla="*/ 228 h 553"/>
                <a:gd name="T44" fmla="*/ 600 w 782"/>
                <a:gd name="T45" fmla="*/ 276 h 553"/>
                <a:gd name="T46" fmla="*/ 605 w 782"/>
                <a:gd name="T47" fmla="*/ 315 h 553"/>
                <a:gd name="T48" fmla="*/ 602 w 782"/>
                <a:gd name="T49" fmla="*/ 296 h 553"/>
                <a:gd name="T50" fmla="*/ 572 w 782"/>
                <a:gd name="T51" fmla="*/ 299 h 553"/>
                <a:gd name="T52" fmla="*/ 594 w 782"/>
                <a:gd name="T53" fmla="*/ 356 h 553"/>
                <a:gd name="T54" fmla="*/ 539 w 782"/>
                <a:gd name="T55" fmla="*/ 423 h 553"/>
                <a:gd name="T56" fmla="*/ 524 w 782"/>
                <a:gd name="T57" fmla="*/ 442 h 553"/>
                <a:gd name="T58" fmla="*/ 504 w 782"/>
                <a:gd name="T59" fmla="*/ 507 h 553"/>
                <a:gd name="T60" fmla="*/ 477 w 782"/>
                <a:gd name="T61" fmla="*/ 508 h 553"/>
                <a:gd name="T62" fmla="*/ 510 w 782"/>
                <a:gd name="T63" fmla="*/ 552 h 553"/>
                <a:gd name="T64" fmla="*/ 455 w 782"/>
                <a:gd name="T65" fmla="*/ 449 h 553"/>
                <a:gd name="T66" fmla="*/ 391 w 782"/>
                <a:gd name="T67" fmla="*/ 428 h 553"/>
                <a:gd name="T68" fmla="*/ 361 w 782"/>
                <a:gd name="T69" fmla="*/ 495 h 553"/>
                <a:gd name="T70" fmla="*/ 338 w 782"/>
                <a:gd name="T71" fmla="*/ 530 h 553"/>
                <a:gd name="T72" fmla="*/ 298 w 782"/>
                <a:gd name="T73" fmla="*/ 425 h 553"/>
                <a:gd name="T74" fmla="*/ 267 w 782"/>
                <a:gd name="T75" fmla="*/ 436 h 553"/>
                <a:gd name="T76" fmla="*/ 241 w 782"/>
                <a:gd name="T77" fmla="*/ 391 h 553"/>
                <a:gd name="T78" fmla="*/ 160 w 782"/>
                <a:gd name="T79" fmla="*/ 366 h 553"/>
                <a:gd name="T80" fmla="*/ 188 w 782"/>
                <a:gd name="T81" fmla="*/ 414 h 553"/>
                <a:gd name="T82" fmla="*/ 167 w 782"/>
                <a:gd name="T83" fmla="*/ 445 h 553"/>
                <a:gd name="T84" fmla="*/ 136 w 782"/>
                <a:gd name="T85" fmla="*/ 434 h 553"/>
                <a:gd name="T86" fmla="*/ 85 w 782"/>
                <a:gd name="T87" fmla="*/ 355 h 553"/>
                <a:gd name="T88" fmla="*/ 106 w 782"/>
                <a:gd name="T89" fmla="*/ 310 h 553"/>
                <a:gd name="T90" fmla="*/ 119 w 782"/>
                <a:gd name="T91" fmla="*/ 276 h 553"/>
                <a:gd name="T92" fmla="*/ 106 w 782"/>
                <a:gd name="T93" fmla="*/ 162 h 553"/>
                <a:gd name="T94" fmla="*/ 61 w 782"/>
                <a:gd name="T95" fmla="*/ 138 h 553"/>
                <a:gd name="T96" fmla="*/ 39 w 782"/>
                <a:gd name="T97" fmla="*/ 150 h 553"/>
                <a:gd name="T98" fmla="*/ 0 w 782"/>
                <a:gd name="T99" fmla="*/ 162 h 55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782" h="553">
                  <a:moveTo>
                    <a:pt x="0" y="162"/>
                  </a:moveTo>
                  <a:lnTo>
                    <a:pt x="22" y="145"/>
                  </a:lnTo>
                  <a:lnTo>
                    <a:pt x="44" y="112"/>
                  </a:lnTo>
                  <a:lnTo>
                    <a:pt x="71" y="96"/>
                  </a:lnTo>
                  <a:lnTo>
                    <a:pt x="98" y="115"/>
                  </a:lnTo>
                  <a:lnTo>
                    <a:pt x="101" y="130"/>
                  </a:lnTo>
                  <a:lnTo>
                    <a:pt x="95" y="130"/>
                  </a:lnTo>
                  <a:lnTo>
                    <a:pt x="84" y="128"/>
                  </a:lnTo>
                  <a:lnTo>
                    <a:pt x="98" y="145"/>
                  </a:lnTo>
                  <a:lnTo>
                    <a:pt x="155" y="123"/>
                  </a:lnTo>
                  <a:lnTo>
                    <a:pt x="147" y="107"/>
                  </a:lnTo>
                  <a:lnTo>
                    <a:pt x="172" y="79"/>
                  </a:lnTo>
                  <a:lnTo>
                    <a:pt x="188" y="79"/>
                  </a:lnTo>
                  <a:lnTo>
                    <a:pt x="172" y="89"/>
                  </a:lnTo>
                  <a:lnTo>
                    <a:pt x="160" y="109"/>
                  </a:lnTo>
                  <a:lnTo>
                    <a:pt x="160" y="123"/>
                  </a:lnTo>
                  <a:lnTo>
                    <a:pt x="183" y="138"/>
                  </a:lnTo>
                  <a:lnTo>
                    <a:pt x="216" y="95"/>
                  </a:lnTo>
                  <a:lnTo>
                    <a:pt x="330" y="45"/>
                  </a:lnTo>
                  <a:lnTo>
                    <a:pt x="330" y="16"/>
                  </a:lnTo>
                  <a:lnTo>
                    <a:pt x="382" y="5"/>
                  </a:lnTo>
                  <a:lnTo>
                    <a:pt x="412" y="20"/>
                  </a:lnTo>
                  <a:lnTo>
                    <a:pt x="481" y="0"/>
                  </a:lnTo>
                  <a:lnTo>
                    <a:pt x="503" y="10"/>
                  </a:lnTo>
                  <a:lnTo>
                    <a:pt x="549" y="61"/>
                  </a:lnTo>
                  <a:lnTo>
                    <a:pt x="602" y="51"/>
                  </a:lnTo>
                  <a:lnTo>
                    <a:pt x="635" y="69"/>
                  </a:lnTo>
                  <a:lnTo>
                    <a:pt x="718" y="65"/>
                  </a:lnTo>
                  <a:lnTo>
                    <a:pt x="781" y="84"/>
                  </a:lnTo>
                  <a:lnTo>
                    <a:pt x="775" y="112"/>
                  </a:lnTo>
                  <a:lnTo>
                    <a:pt x="722" y="130"/>
                  </a:lnTo>
                  <a:lnTo>
                    <a:pt x="731" y="148"/>
                  </a:lnTo>
                  <a:lnTo>
                    <a:pt x="708" y="158"/>
                  </a:lnTo>
                  <a:lnTo>
                    <a:pt x="707" y="194"/>
                  </a:lnTo>
                  <a:lnTo>
                    <a:pt x="686" y="218"/>
                  </a:lnTo>
                  <a:lnTo>
                    <a:pt x="678" y="196"/>
                  </a:lnTo>
                  <a:lnTo>
                    <a:pt x="689" y="175"/>
                  </a:lnTo>
                  <a:lnTo>
                    <a:pt x="687" y="132"/>
                  </a:lnTo>
                  <a:lnTo>
                    <a:pt x="666" y="154"/>
                  </a:lnTo>
                  <a:lnTo>
                    <a:pt x="650" y="166"/>
                  </a:lnTo>
                  <a:lnTo>
                    <a:pt x="634" y="147"/>
                  </a:lnTo>
                  <a:lnTo>
                    <a:pt x="623" y="196"/>
                  </a:lnTo>
                  <a:lnTo>
                    <a:pt x="635" y="196"/>
                  </a:lnTo>
                  <a:lnTo>
                    <a:pt x="632" y="228"/>
                  </a:lnTo>
                  <a:lnTo>
                    <a:pt x="618" y="263"/>
                  </a:lnTo>
                  <a:lnTo>
                    <a:pt x="600" y="276"/>
                  </a:lnTo>
                  <a:lnTo>
                    <a:pt x="615" y="299"/>
                  </a:lnTo>
                  <a:lnTo>
                    <a:pt x="605" y="315"/>
                  </a:lnTo>
                  <a:lnTo>
                    <a:pt x="602" y="301"/>
                  </a:lnTo>
                  <a:lnTo>
                    <a:pt x="602" y="296"/>
                  </a:lnTo>
                  <a:lnTo>
                    <a:pt x="590" y="288"/>
                  </a:lnTo>
                  <a:lnTo>
                    <a:pt x="572" y="299"/>
                  </a:lnTo>
                  <a:lnTo>
                    <a:pt x="588" y="337"/>
                  </a:lnTo>
                  <a:lnTo>
                    <a:pt x="594" y="356"/>
                  </a:lnTo>
                  <a:lnTo>
                    <a:pt x="574" y="408"/>
                  </a:lnTo>
                  <a:lnTo>
                    <a:pt x="539" y="423"/>
                  </a:lnTo>
                  <a:lnTo>
                    <a:pt x="509" y="420"/>
                  </a:lnTo>
                  <a:lnTo>
                    <a:pt x="524" y="442"/>
                  </a:lnTo>
                  <a:lnTo>
                    <a:pt x="525" y="472"/>
                  </a:lnTo>
                  <a:lnTo>
                    <a:pt x="504" y="507"/>
                  </a:lnTo>
                  <a:lnTo>
                    <a:pt x="480" y="488"/>
                  </a:lnTo>
                  <a:lnTo>
                    <a:pt x="477" y="508"/>
                  </a:lnTo>
                  <a:lnTo>
                    <a:pt x="495" y="526"/>
                  </a:lnTo>
                  <a:lnTo>
                    <a:pt x="510" y="552"/>
                  </a:lnTo>
                  <a:lnTo>
                    <a:pt x="485" y="536"/>
                  </a:lnTo>
                  <a:lnTo>
                    <a:pt x="455" y="449"/>
                  </a:lnTo>
                  <a:lnTo>
                    <a:pt x="418" y="426"/>
                  </a:lnTo>
                  <a:lnTo>
                    <a:pt x="391" y="428"/>
                  </a:lnTo>
                  <a:lnTo>
                    <a:pt x="356" y="477"/>
                  </a:lnTo>
                  <a:lnTo>
                    <a:pt x="361" y="495"/>
                  </a:lnTo>
                  <a:lnTo>
                    <a:pt x="349" y="530"/>
                  </a:lnTo>
                  <a:lnTo>
                    <a:pt x="338" y="530"/>
                  </a:lnTo>
                  <a:lnTo>
                    <a:pt x="298" y="457"/>
                  </a:lnTo>
                  <a:lnTo>
                    <a:pt x="298" y="425"/>
                  </a:lnTo>
                  <a:lnTo>
                    <a:pt x="290" y="437"/>
                  </a:lnTo>
                  <a:lnTo>
                    <a:pt x="267" y="436"/>
                  </a:lnTo>
                  <a:lnTo>
                    <a:pt x="276" y="416"/>
                  </a:lnTo>
                  <a:lnTo>
                    <a:pt x="241" y="391"/>
                  </a:lnTo>
                  <a:lnTo>
                    <a:pt x="197" y="391"/>
                  </a:lnTo>
                  <a:lnTo>
                    <a:pt x="160" y="366"/>
                  </a:lnTo>
                  <a:lnTo>
                    <a:pt x="157" y="391"/>
                  </a:lnTo>
                  <a:lnTo>
                    <a:pt x="188" y="414"/>
                  </a:lnTo>
                  <a:lnTo>
                    <a:pt x="199" y="414"/>
                  </a:lnTo>
                  <a:lnTo>
                    <a:pt x="167" y="445"/>
                  </a:lnTo>
                  <a:lnTo>
                    <a:pt x="136" y="452"/>
                  </a:lnTo>
                  <a:lnTo>
                    <a:pt x="136" y="434"/>
                  </a:lnTo>
                  <a:lnTo>
                    <a:pt x="91" y="372"/>
                  </a:lnTo>
                  <a:lnTo>
                    <a:pt x="85" y="355"/>
                  </a:lnTo>
                  <a:lnTo>
                    <a:pt x="109" y="335"/>
                  </a:lnTo>
                  <a:lnTo>
                    <a:pt x="106" y="310"/>
                  </a:lnTo>
                  <a:lnTo>
                    <a:pt x="106" y="282"/>
                  </a:lnTo>
                  <a:lnTo>
                    <a:pt x="119" y="276"/>
                  </a:lnTo>
                  <a:lnTo>
                    <a:pt x="106" y="263"/>
                  </a:lnTo>
                  <a:lnTo>
                    <a:pt x="106" y="162"/>
                  </a:lnTo>
                  <a:lnTo>
                    <a:pt x="43" y="162"/>
                  </a:lnTo>
                  <a:lnTo>
                    <a:pt x="61" y="138"/>
                  </a:lnTo>
                  <a:lnTo>
                    <a:pt x="60" y="130"/>
                  </a:lnTo>
                  <a:lnTo>
                    <a:pt x="39" y="150"/>
                  </a:lnTo>
                  <a:lnTo>
                    <a:pt x="32" y="162"/>
                  </a:lnTo>
                  <a:lnTo>
                    <a:pt x="0" y="162"/>
                  </a:lnTo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9" name="Freeform 362"/>
            <p:cNvSpPr>
              <a:spLocks/>
            </p:cNvSpPr>
            <p:nvPr/>
          </p:nvSpPr>
          <p:spPr bwMode="grayWhite">
            <a:xfrm>
              <a:off x="5221" y="3217"/>
              <a:ext cx="68" cy="113"/>
            </a:xfrm>
            <a:custGeom>
              <a:avLst/>
              <a:gdLst>
                <a:gd name="T0" fmla="*/ 45 w 68"/>
                <a:gd name="T1" fmla="*/ 0 h 113"/>
                <a:gd name="T2" fmla="*/ 45 w 68"/>
                <a:gd name="T3" fmla="*/ 14 h 113"/>
                <a:gd name="T4" fmla="*/ 39 w 68"/>
                <a:gd name="T5" fmla="*/ 23 h 113"/>
                <a:gd name="T6" fmla="*/ 41 w 68"/>
                <a:gd name="T7" fmla="*/ 38 h 113"/>
                <a:gd name="T8" fmla="*/ 33 w 68"/>
                <a:gd name="T9" fmla="*/ 58 h 113"/>
                <a:gd name="T10" fmla="*/ 22 w 68"/>
                <a:gd name="T11" fmla="*/ 77 h 113"/>
                <a:gd name="T12" fmla="*/ 5 w 68"/>
                <a:gd name="T13" fmla="*/ 89 h 113"/>
                <a:gd name="T14" fmla="*/ 0 w 68"/>
                <a:gd name="T15" fmla="*/ 110 h 113"/>
                <a:gd name="T16" fmla="*/ 7 w 68"/>
                <a:gd name="T17" fmla="*/ 112 h 113"/>
                <a:gd name="T18" fmla="*/ 7 w 68"/>
                <a:gd name="T19" fmla="*/ 92 h 113"/>
                <a:gd name="T20" fmla="*/ 31 w 68"/>
                <a:gd name="T21" fmla="*/ 91 h 113"/>
                <a:gd name="T22" fmla="*/ 49 w 68"/>
                <a:gd name="T23" fmla="*/ 78 h 113"/>
                <a:gd name="T24" fmla="*/ 49 w 68"/>
                <a:gd name="T25" fmla="*/ 51 h 113"/>
                <a:gd name="T26" fmla="*/ 55 w 68"/>
                <a:gd name="T27" fmla="*/ 41 h 113"/>
                <a:gd name="T28" fmla="*/ 46 w 68"/>
                <a:gd name="T29" fmla="*/ 24 h 113"/>
                <a:gd name="T30" fmla="*/ 59 w 68"/>
                <a:gd name="T31" fmla="*/ 19 h 113"/>
                <a:gd name="T32" fmla="*/ 67 w 68"/>
                <a:gd name="T33" fmla="*/ 5 h 113"/>
                <a:gd name="T34" fmla="*/ 49 w 68"/>
                <a:gd name="T35" fmla="*/ 7 h 113"/>
                <a:gd name="T36" fmla="*/ 45 w 68"/>
                <a:gd name="T37" fmla="*/ 0 h 11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8" h="113">
                  <a:moveTo>
                    <a:pt x="45" y="0"/>
                  </a:moveTo>
                  <a:lnTo>
                    <a:pt x="45" y="14"/>
                  </a:lnTo>
                  <a:lnTo>
                    <a:pt x="39" y="23"/>
                  </a:lnTo>
                  <a:lnTo>
                    <a:pt x="41" y="38"/>
                  </a:lnTo>
                  <a:lnTo>
                    <a:pt x="33" y="58"/>
                  </a:lnTo>
                  <a:lnTo>
                    <a:pt x="22" y="77"/>
                  </a:lnTo>
                  <a:lnTo>
                    <a:pt x="5" y="89"/>
                  </a:lnTo>
                  <a:lnTo>
                    <a:pt x="0" y="110"/>
                  </a:lnTo>
                  <a:lnTo>
                    <a:pt x="7" y="112"/>
                  </a:lnTo>
                  <a:lnTo>
                    <a:pt x="7" y="92"/>
                  </a:lnTo>
                  <a:lnTo>
                    <a:pt x="31" y="91"/>
                  </a:lnTo>
                  <a:lnTo>
                    <a:pt x="49" y="78"/>
                  </a:lnTo>
                  <a:lnTo>
                    <a:pt x="49" y="51"/>
                  </a:lnTo>
                  <a:lnTo>
                    <a:pt x="55" y="41"/>
                  </a:lnTo>
                  <a:lnTo>
                    <a:pt x="46" y="24"/>
                  </a:lnTo>
                  <a:lnTo>
                    <a:pt x="59" y="19"/>
                  </a:lnTo>
                  <a:lnTo>
                    <a:pt x="67" y="5"/>
                  </a:lnTo>
                  <a:lnTo>
                    <a:pt x="49" y="7"/>
                  </a:lnTo>
                  <a:lnTo>
                    <a:pt x="45" y="0"/>
                  </a:lnTo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50" name="Freeform 363"/>
            <p:cNvSpPr>
              <a:spLocks/>
            </p:cNvSpPr>
            <p:nvPr/>
          </p:nvSpPr>
          <p:spPr bwMode="grayWhite">
            <a:xfrm>
              <a:off x="4967" y="3518"/>
              <a:ext cx="17" cy="26"/>
            </a:xfrm>
            <a:custGeom>
              <a:avLst/>
              <a:gdLst>
                <a:gd name="T0" fmla="*/ 8 w 17"/>
                <a:gd name="T1" fmla="*/ 0 h 26"/>
                <a:gd name="T2" fmla="*/ 0 w 17"/>
                <a:gd name="T3" fmla="*/ 11 h 26"/>
                <a:gd name="T4" fmla="*/ 5 w 17"/>
                <a:gd name="T5" fmla="*/ 25 h 26"/>
                <a:gd name="T6" fmla="*/ 16 w 17"/>
                <a:gd name="T7" fmla="*/ 15 h 26"/>
                <a:gd name="T8" fmla="*/ 8 w 17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26">
                  <a:moveTo>
                    <a:pt x="8" y="0"/>
                  </a:moveTo>
                  <a:lnTo>
                    <a:pt x="0" y="11"/>
                  </a:lnTo>
                  <a:lnTo>
                    <a:pt x="5" y="25"/>
                  </a:lnTo>
                  <a:lnTo>
                    <a:pt x="16" y="15"/>
                  </a:lnTo>
                  <a:lnTo>
                    <a:pt x="8" y="0"/>
                  </a:lnTo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51" name="Freeform 364"/>
            <p:cNvSpPr>
              <a:spLocks/>
            </p:cNvSpPr>
            <p:nvPr/>
          </p:nvSpPr>
          <p:spPr bwMode="grayWhite">
            <a:xfrm>
              <a:off x="5069" y="3545"/>
              <a:ext cx="158" cy="68"/>
            </a:xfrm>
            <a:custGeom>
              <a:avLst/>
              <a:gdLst>
                <a:gd name="T0" fmla="*/ 0 w 158"/>
                <a:gd name="T1" fmla="*/ 0 h 68"/>
                <a:gd name="T2" fmla="*/ 23 w 158"/>
                <a:gd name="T3" fmla="*/ 5 h 68"/>
                <a:gd name="T4" fmla="*/ 58 w 158"/>
                <a:gd name="T5" fmla="*/ 29 h 68"/>
                <a:gd name="T6" fmla="*/ 53 w 158"/>
                <a:gd name="T7" fmla="*/ 43 h 68"/>
                <a:gd name="T8" fmla="*/ 82 w 158"/>
                <a:gd name="T9" fmla="*/ 55 h 68"/>
                <a:gd name="T10" fmla="*/ 157 w 158"/>
                <a:gd name="T11" fmla="*/ 55 h 68"/>
                <a:gd name="T12" fmla="*/ 75 w 158"/>
                <a:gd name="T13" fmla="*/ 67 h 68"/>
                <a:gd name="T14" fmla="*/ 53 w 158"/>
                <a:gd name="T15" fmla="*/ 43 h 68"/>
                <a:gd name="T16" fmla="*/ 32 w 158"/>
                <a:gd name="T17" fmla="*/ 38 h 68"/>
                <a:gd name="T18" fmla="*/ 0 w 158"/>
                <a:gd name="T19" fmla="*/ 0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8" h="68">
                  <a:moveTo>
                    <a:pt x="0" y="0"/>
                  </a:moveTo>
                  <a:lnTo>
                    <a:pt x="23" y="5"/>
                  </a:lnTo>
                  <a:lnTo>
                    <a:pt x="58" y="29"/>
                  </a:lnTo>
                  <a:lnTo>
                    <a:pt x="53" y="43"/>
                  </a:lnTo>
                  <a:lnTo>
                    <a:pt x="82" y="55"/>
                  </a:lnTo>
                  <a:lnTo>
                    <a:pt x="157" y="55"/>
                  </a:lnTo>
                  <a:lnTo>
                    <a:pt x="75" y="67"/>
                  </a:lnTo>
                  <a:lnTo>
                    <a:pt x="53" y="43"/>
                  </a:lnTo>
                  <a:lnTo>
                    <a:pt x="32" y="38"/>
                  </a:lnTo>
                  <a:lnTo>
                    <a:pt x="0" y="0"/>
                  </a:lnTo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52" name="Freeform 365"/>
            <p:cNvSpPr>
              <a:spLocks/>
            </p:cNvSpPr>
            <p:nvPr/>
          </p:nvSpPr>
          <p:spPr bwMode="grayWhite">
            <a:xfrm>
              <a:off x="5195" y="3601"/>
              <a:ext cx="169" cy="159"/>
            </a:xfrm>
            <a:custGeom>
              <a:avLst/>
              <a:gdLst>
                <a:gd name="T0" fmla="*/ 135 w 169"/>
                <a:gd name="T1" fmla="*/ 155 h 159"/>
                <a:gd name="T2" fmla="*/ 127 w 169"/>
                <a:gd name="T3" fmla="*/ 152 h 159"/>
                <a:gd name="T4" fmla="*/ 110 w 169"/>
                <a:gd name="T5" fmla="*/ 134 h 159"/>
                <a:gd name="T6" fmla="*/ 92 w 169"/>
                <a:gd name="T7" fmla="*/ 130 h 159"/>
                <a:gd name="T8" fmla="*/ 88 w 169"/>
                <a:gd name="T9" fmla="*/ 119 h 159"/>
                <a:gd name="T10" fmla="*/ 78 w 169"/>
                <a:gd name="T11" fmla="*/ 111 h 159"/>
                <a:gd name="T12" fmla="*/ 62 w 169"/>
                <a:gd name="T13" fmla="*/ 111 h 159"/>
                <a:gd name="T14" fmla="*/ 44 w 169"/>
                <a:gd name="T15" fmla="*/ 118 h 159"/>
                <a:gd name="T16" fmla="*/ 28 w 169"/>
                <a:gd name="T17" fmla="*/ 121 h 159"/>
                <a:gd name="T18" fmla="*/ 10 w 169"/>
                <a:gd name="T19" fmla="*/ 121 h 159"/>
                <a:gd name="T20" fmla="*/ 10 w 169"/>
                <a:gd name="T21" fmla="*/ 109 h 159"/>
                <a:gd name="T22" fmla="*/ 3 w 169"/>
                <a:gd name="T23" fmla="*/ 91 h 159"/>
                <a:gd name="T24" fmla="*/ 2 w 169"/>
                <a:gd name="T25" fmla="*/ 81 h 159"/>
                <a:gd name="T26" fmla="*/ 2 w 169"/>
                <a:gd name="T27" fmla="*/ 56 h 159"/>
                <a:gd name="T28" fmla="*/ 31 w 169"/>
                <a:gd name="T29" fmla="*/ 43 h 159"/>
                <a:gd name="T30" fmla="*/ 34 w 169"/>
                <a:gd name="T31" fmla="*/ 29 h 159"/>
                <a:gd name="T32" fmla="*/ 40 w 169"/>
                <a:gd name="T33" fmla="*/ 30 h 159"/>
                <a:gd name="T34" fmla="*/ 55 w 169"/>
                <a:gd name="T35" fmla="*/ 15 h 159"/>
                <a:gd name="T36" fmla="*/ 70 w 169"/>
                <a:gd name="T37" fmla="*/ 17 h 159"/>
                <a:gd name="T38" fmla="*/ 80 w 169"/>
                <a:gd name="T39" fmla="*/ 7 h 159"/>
                <a:gd name="T40" fmla="*/ 89 w 169"/>
                <a:gd name="T41" fmla="*/ 5 h 159"/>
                <a:gd name="T42" fmla="*/ 103 w 169"/>
                <a:gd name="T43" fmla="*/ 24 h 159"/>
                <a:gd name="T44" fmla="*/ 116 w 169"/>
                <a:gd name="T45" fmla="*/ 30 h 159"/>
                <a:gd name="T46" fmla="*/ 117 w 169"/>
                <a:gd name="T47" fmla="*/ 11 h 159"/>
                <a:gd name="T48" fmla="*/ 122 w 169"/>
                <a:gd name="T49" fmla="*/ 0 h 159"/>
                <a:gd name="T50" fmla="*/ 132 w 169"/>
                <a:gd name="T51" fmla="*/ 15 h 159"/>
                <a:gd name="T52" fmla="*/ 140 w 169"/>
                <a:gd name="T53" fmla="*/ 43 h 159"/>
                <a:gd name="T54" fmla="*/ 156 w 169"/>
                <a:gd name="T55" fmla="*/ 59 h 159"/>
                <a:gd name="T56" fmla="*/ 165 w 169"/>
                <a:gd name="T57" fmla="*/ 72 h 159"/>
                <a:gd name="T58" fmla="*/ 168 w 169"/>
                <a:gd name="T59" fmla="*/ 95 h 159"/>
                <a:gd name="T60" fmla="*/ 157 w 169"/>
                <a:gd name="T61" fmla="*/ 121 h 159"/>
                <a:gd name="T62" fmla="*/ 155 w 169"/>
                <a:gd name="T63" fmla="*/ 145 h 159"/>
                <a:gd name="T64" fmla="*/ 140 w 169"/>
                <a:gd name="T65" fmla="*/ 154 h 15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69" h="159">
                  <a:moveTo>
                    <a:pt x="140" y="154"/>
                  </a:moveTo>
                  <a:lnTo>
                    <a:pt x="135" y="155"/>
                  </a:lnTo>
                  <a:lnTo>
                    <a:pt x="132" y="158"/>
                  </a:lnTo>
                  <a:lnTo>
                    <a:pt x="127" y="152"/>
                  </a:lnTo>
                  <a:lnTo>
                    <a:pt x="112" y="145"/>
                  </a:lnTo>
                  <a:lnTo>
                    <a:pt x="110" y="134"/>
                  </a:lnTo>
                  <a:lnTo>
                    <a:pt x="105" y="130"/>
                  </a:lnTo>
                  <a:lnTo>
                    <a:pt x="92" y="130"/>
                  </a:lnTo>
                  <a:lnTo>
                    <a:pt x="92" y="122"/>
                  </a:lnTo>
                  <a:lnTo>
                    <a:pt x="88" y="119"/>
                  </a:lnTo>
                  <a:lnTo>
                    <a:pt x="87" y="112"/>
                  </a:lnTo>
                  <a:lnTo>
                    <a:pt x="78" y="111"/>
                  </a:lnTo>
                  <a:lnTo>
                    <a:pt x="70" y="109"/>
                  </a:lnTo>
                  <a:lnTo>
                    <a:pt x="62" y="111"/>
                  </a:lnTo>
                  <a:lnTo>
                    <a:pt x="62" y="112"/>
                  </a:lnTo>
                  <a:lnTo>
                    <a:pt x="44" y="118"/>
                  </a:lnTo>
                  <a:lnTo>
                    <a:pt x="44" y="121"/>
                  </a:lnTo>
                  <a:lnTo>
                    <a:pt x="28" y="121"/>
                  </a:lnTo>
                  <a:lnTo>
                    <a:pt x="20" y="126"/>
                  </a:lnTo>
                  <a:lnTo>
                    <a:pt x="10" y="121"/>
                  </a:lnTo>
                  <a:lnTo>
                    <a:pt x="10" y="119"/>
                  </a:lnTo>
                  <a:lnTo>
                    <a:pt x="10" y="109"/>
                  </a:lnTo>
                  <a:lnTo>
                    <a:pt x="7" y="99"/>
                  </a:lnTo>
                  <a:lnTo>
                    <a:pt x="3" y="91"/>
                  </a:lnTo>
                  <a:lnTo>
                    <a:pt x="5" y="84"/>
                  </a:lnTo>
                  <a:lnTo>
                    <a:pt x="2" y="81"/>
                  </a:lnTo>
                  <a:lnTo>
                    <a:pt x="0" y="66"/>
                  </a:lnTo>
                  <a:lnTo>
                    <a:pt x="2" y="56"/>
                  </a:lnTo>
                  <a:lnTo>
                    <a:pt x="11" y="48"/>
                  </a:lnTo>
                  <a:lnTo>
                    <a:pt x="31" y="43"/>
                  </a:lnTo>
                  <a:lnTo>
                    <a:pt x="36" y="36"/>
                  </a:lnTo>
                  <a:lnTo>
                    <a:pt x="34" y="29"/>
                  </a:lnTo>
                  <a:lnTo>
                    <a:pt x="39" y="27"/>
                  </a:lnTo>
                  <a:lnTo>
                    <a:pt x="40" y="30"/>
                  </a:lnTo>
                  <a:lnTo>
                    <a:pt x="42" y="25"/>
                  </a:lnTo>
                  <a:lnTo>
                    <a:pt x="55" y="15"/>
                  </a:lnTo>
                  <a:lnTo>
                    <a:pt x="62" y="20"/>
                  </a:lnTo>
                  <a:lnTo>
                    <a:pt x="70" y="17"/>
                  </a:lnTo>
                  <a:lnTo>
                    <a:pt x="72" y="9"/>
                  </a:lnTo>
                  <a:lnTo>
                    <a:pt x="80" y="7"/>
                  </a:lnTo>
                  <a:lnTo>
                    <a:pt x="78" y="1"/>
                  </a:lnTo>
                  <a:lnTo>
                    <a:pt x="89" y="5"/>
                  </a:lnTo>
                  <a:lnTo>
                    <a:pt x="98" y="3"/>
                  </a:lnTo>
                  <a:lnTo>
                    <a:pt x="103" y="24"/>
                  </a:lnTo>
                  <a:lnTo>
                    <a:pt x="110" y="30"/>
                  </a:lnTo>
                  <a:lnTo>
                    <a:pt x="116" y="30"/>
                  </a:lnTo>
                  <a:lnTo>
                    <a:pt x="119" y="17"/>
                  </a:lnTo>
                  <a:lnTo>
                    <a:pt x="117" y="11"/>
                  </a:lnTo>
                  <a:lnTo>
                    <a:pt x="119" y="1"/>
                  </a:lnTo>
                  <a:lnTo>
                    <a:pt x="122" y="0"/>
                  </a:lnTo>
                  <a:lnTo>
                    <a:pt x="127" y="12"/>
                  </a:lnTo>
                  <a:lnTo>
                    <a:pt x="132" y="15"/>
                  </a:lnTo>
                  <a:lnTo>
                    <a:pt x="135" y="27"/>
                  </a:lnTo>
                  <a:lnTo>
                    <a:pt x="140" y="43"/>
                  </a:lnTo>
                  <a:lnTo>
                    <a:pt x="147" y="47"/>
                  </a:lnTo>
                  <a:lnTo>
                    <a:pt x="156" y="59"/>
                  </a:lnTo>
                  <a:lnTo>
                    <a:pt x="157" y="65"/>
                  </a:lnTo>
                  <a:lnTo>
                    <a:pt x="165" y="72"/>
                  </a:lnTo>
                  <a:lnTo>
                    <a:pt x="168" y="85"/>
                  </a:lnTo>
                  <a:lnTo>
                    <a:pt x="168" y="95"/>
                  </a:lnTo>
                  <a:lnTo>
                    <a:pt x="165" y="111"/>
                  </a:lnTo>
                  <a:lnTo>
                    <a:pt x="157" y="121"/>
                  </a:lnTo>
                  <a:lnTo>
                    <a:pt x="155" y="134"/>
                  </a:lnTo>
                  <a:lnTo>
                    <a:pt x="155" y="145"/>
                  </a:lnTo>
                  <a:lnTo>
                    <a:pt x="147" y="147"/>
                  </a:lnTo>
                  <a:lnTo>
                    <a:pt x="140" y="154"/>
                  </a:lnTo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53" name="Freeform 366"/>
            <p:cNvSpPr>
              <a:spLocks/>
            </p:cNvSpPr>
            <p:nvPr/>
          </p:nvSpPr>
          <p:spPr bwMode="grayWhite">
            <a:xfrm>
              <a:off x="5330" y="3768"/>
              <a:ext cx="17" cy="20"/>
            </a:xfrm>
            <a:custGeom>
              <a:avLst/>
              <a:gdLst>
                <a:gd name="T0" fmla="*/ 8 w 17"/>
                <a:gd name="T1" fmla="*/ 16 h 20"/>
                <a:gd name="T2" fmla="*/ 2 w 17"/>
                <a:gd name="T3" fmla="*/ 13 h 20"/>
                <a:gd name="T4" fmla="*/ 2 w 17"/>
                <a:gd name="T5" fmla="*/ 10 h 20"/>
                <a:gd name="T6" fmla="*/ 2 w 17"/>
                <a:gd name="T7" fmla="*/ 8 h 20"/>
                <a:gd name="T8" fmla="*/ 1 w 17"/>
                <a:gd name="T9" fmla="*/ 5 h 20"/>
                <a:gd name="T10" fmla="*/ 0 w 17"/>
                <a:gd name="T11" fmla="*/ 0 h 20"/>
                <a:gd name="T12" fmla="*/ 2 w 17"/>
                <a:gd name="T13" fmla="*/ 0 h 20"/>
                <a:gd name="T14" fmla="*/ 8 w 17"/>
                <a:gd name="T15" fmla="*/ 2 h 20"/>
                <a:gd name="T16" fmla="*/ 11 w 17"/>
                <a:gd name="T17" fmla="*/ 2 h 20"/>
                <a:gd name="T18" fmla="*/ 12 w 17"/>
                <a:gd name="T19" fmla="*/ 2 h 20"/>
                <a:gd name="T20" fmla="*/ 16 w 17"/>
                <a:gd name="T21" fmla="*/ 0 h 20"/>
                <a:gd name="T22" fmla="*/ 16 w 17"/>
                <a:gd name="T23" fmla="*/ 8 h 20"/>
                <a:gd name="T24" fmla="*/ 14 w 17"/>
                <a:gd name="T25" fmla="*/ 10 h 20"/>
                <a:gd name="T26" fmla="*/ 12 w 17"/>
                <a:gd name="T27" fmla="*/ 13 h 20"/>
                <a:gd name="T28" fmla="*/ 12 w 17"/>
                <a:gd name="T29" fmla="*/ 16 h 20"/>
                <a:gd name="T30" fmla="*/ 11 w 17"/>
                <a:gd name="T31" fmla="*/ 16 h 20"/>
                <a:gd name="T32" fmla="*/ 11 w 17"/>
                <a:gd name="T33" fmla="*/ 19 h 20"/>
                <a:gd name="T34" fmla="*/ 8 w 17"/>
                <a:gd name="T35" fmla="*/ 16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" h="20">
                  <a:moveTo>
                    <a:pt x="8" y="16"/>
                  </a:moveTo>
                  <a:lnTo>
                    <a:pt x="2" y="13"/>
                  </a:lnTo>
                  <a:lnTo>
                    <a:pt x="2" y="10"/>
                  </a:lnTo>
                  <a:lnTo>
                    <a:pt x="2" y="8"/>
                  </a:lnTo>
                  <a:lnTo>
                    <a:pt x="1" y="5"/>
                  </a:lnTo>
                  <a:lnTo>
                    <a:pt x="0" y="0"/>
                  </a:lnTo>
                  <a:lnTo>
                    <a:pt x="2" y="0"/>
                  </a:lnTo>
                  <a:lnTo>
                    <a:pt x="8" y="2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14" y="10"/>
                  </a:lnTo>
                  <a:lnTo>
                    <a:pt x="12" y="13"/>
                  </a:lnTo>
                  <a:lnTo>
                    <a:pt x="12" y="16"/>
                  </a:lnTo>
                  <a:lnTo>
                    <a:pt x="11" y="16"/>
                  </a:lnTo>
                  <a:lnTo>
                    <a:pt x="11" y="19"/>
                  </a:lnTo>
                  <a:lnTo>
                    <a:pt x="8" y="16"/>
                  </a:lnTo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54" name="Freeform 367"/>
            <p:cNvSpPr>
              <a:spLocks/>
            </p:cNvSpPr>
            <p:nvPr/>
          </p:nvSpPr>
          <p:spPr bwMode="grayWhite">
            <a:xfrm>
              <a:off x="4739" y="3587"/>
              <a:ext cx="19" cy="76"/>
            </a:xfrm>
            <a:custGeom>
              <a:avLst/>
              <a:gdLst>
                <a:gd name="T0" fmla="*/ 2 w 19"/>
                <a:gd name="T1" fmla="*/ 26 h 76"/>
                <a:gd name="T2" fmla="*/ 9 w 19"/>
                <a:gd name="T3" fmla="*/ 20 h 76"/>
                <a:gd name="T4" fmla="*/ 14 w 19"/>
                <a:gd name="T5" fmla="*/ 0 h 76"/>
                <a:gd name="T6" fmla="*/ 18 w 19"/>
                <a:gd name="T7" fmla="*/ 30 h 76"/>
                <a:gd name="T8" fmla="*/ 12 w 19"/>
                <a:gd name="T9" fmla="*/ 67 h 76"/>
                <a:gd name="T10" fmla="*/ 0 w 19"/>
                <a:gd name="T11" fmla="*/ 75 h 76"/>
                <a:gd name="T12" fmla="*/ 0 w 19"/>
                <a:gd name="T13" fmla="*/ 57 h 76"/>
                <a:gd name="T14" fmla="*/ 3 w 19"/>
                <a:gd name="T15" fmla="*/ 45 h 76"/>
                <a:gd name="T16" fmla="*/ 2 w 19"/>
                <a:gd name="T17" fmla="*/ 26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76">
                  <a:moveTo>
                    <a:pt x="2" y="26"/>
                  </a:moveTo>
                  <a:lnTo>
                    <a:pt x="9" y="20"/>
                  </a:lnTo>
                  <a:lnTo>
                    <a:pt x="14" y="0"/>
                  </a:lnTo>
                  <a:lnTo>
                    <a:pt x="18" y="30"/>
                  </a:lnTo>
                  <a:lnTo>
                    <a:pt x="12" y="67"/>
                  </a:lnTo>
                  <a:lnTo>
                    <a:pt x="0" y="75"/>
                  </a:lnTo>
                  <a:lnTo>
                    <a:pt x="0" y="57"/>
                  </a:lnTo>
                  <a:lnTo>
                    <a:pt x="3" y="45"/>
                  </a:lnTo>
                  <a:lnTo>
                    <a:pt x="2" y="26"/>
                  </a:lnTo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183" name="Rectangle 159"/>
          <p:cNvSpPr>
            <a:spLocks noChangeArrowheads="1"/>
          </p:cNvSpPr>
          <p:nvPr userDrawn="1"/>
        </p:nvSpPr>
        <p:spPr bwMode="auto">
          <a:xfrm>
            <a:off x="11113" y="6513513"/>
            <a:ext cx="9324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>
            <a:lvl1pPr eaLnBrk="0" hangingPunct="0">
              <a:tabLst>
                <a:tab pos="4386263" algn="ctr"/>
                <a:tab pos="8970963" algn="r"/>
              </a:tabLs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tabLst>
                <a:tab pos="4386263" algn="ctr"/>
                <a:tab pos="8970963" algn="r"/>
              </a:tabLs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tabLst>
                <a:tab pos="4386263" algn="ctr"/>
                <a:tab pos="8970963" algn="r"/>
              </a:tabLs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tabLst>
                <a:tab pos="4386263" algn="ctr"/>
                <a:tab pos="8970963" algn="r"/>
              </a:tabLs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tabLst>
                <a:tab pos="4386263" algn="ctr"/>
                <a:tab pos="8970963" algn="r"/>
              </a:tabLs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tabLst>
                <a:tab pos="4386263" algn="ctr"/>
                <a:tab pos="8970963" algn="r"/>
              </a:tabLs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tabLst>
                <a:tab pos="4386263" algn="ctr"/>
                <a:tab pos="8970963" algn="r"/>
              </a:tabLs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tabLst>
                <a:tab pos="4386263" algn="ctr"/>
                <a:tab pos="8970963" algn="r"/>
              </a:tabLs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tabLst>
                <a:tab pos="4386263" algn="ctr"/>
                <a:tab pos="8970963" algn="r"/>
              </a:tabLs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en-US" altLang="zh-TW" sz="800" b="1" smtClean="0">
                <a:solidFill>
                  <a:srgbClr val="C0C0C0"/>
                </a:solidFill>
                <a:ea typeface="標楷體" panose="03000509000000000000" pitchFamily="65" charset="-120"/>
              </a:rPr>
              <a:t>HDL     T.-C. Huang / NCUE   Fall 2015</a:t>
            </a:r>
            <a:r>
              <a:rPr lang="en-US" altLang="zh-TW" sz="1000" b="1" smtClean="0">
                <a:solidFill>
                  <a:schemeClr val="bg2"/>
                </a:solidFill>
                <a:ea typeface="標楷體" panose="03000509000000000000" pitchFamily="65" charset="-120"/>
              </a:rPr>
              <a:t>	 	</a:t>
            </a:r>
            <a:fld id="{5E8098C7-2ED9-4E3E-AAA1-02088A0C0092}" type="slidenum">
              <a:rPr lang="en-US" altLang="zh-TW" sz="2000" b="1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altLang="zh-TW" sz="2000" b="1" smtClean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800" b="1">
          <a:solidFill>
            <a:srgbClr val="FFFF00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400" b="1">
          <a:solidFill>
            <a:schemeClr val="bg1"/>
          </a:solidFill>
          <a:latin typeface="+mj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chemeClr val="bg1"/>
          </a:solidFill>
          <a:latin typeface="+mj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bg1"/>
          </a:solidFill>
          <a:latin typeface="+mj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b="1">
          <a:solidFill>
            <a:schemeClr val="bg1"/>
          </a:solidFill>
          <a:latin typeface="+mj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9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7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Relationship Id="rId14" Type="http://schemas.openxmlformats.org/officeDocument/2006/relationships/oleObject" Target="../embeddings/oleObject10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4.bin"/><Relationship Id="rId4" Type="http://schemas.openxmlformats.org/officeDocument/2006/relationships/image" Target="../media/image8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image" Target="../media/image8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image" Target="../media/image8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209800" y="3471863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9" name="Rectangle 164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endParaRPr lang="zh-TW" altLang="en-US" sz="2400">
              <a:solidFill>
                <a:srgbClr val="FFFF66"/>
              </a:solidFill>
            </a:endParaRPr>
          </a:p>
        </p:txBody>
      </p:sp>
      <p:sp>
        <p:nvSpPr>
          <p:cNvPr id="6460" name="Text Box 316"/>
          <p:cNvSpPr txBox="1">
            <a:spLocks noChangeArrowheads="1"/>
          </p:cNvSpPr>
          <p:nvPr/>
        </p:nvSpPr>
        <p:spPr bwMode="auto">
          <a:xfrm>
            <a:off x="0" y="476250"/>
            <a:ext cx="9144000" cy="557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695575" algn="r"/>
                <a:tab pos="2954338" algn="l"/>
              </a:tabLst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695575" algn="r"/>
                <a:tab pos="2954338" algn="l"/>
              </a:tabLst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695575" algn="r"/>
                <a:tab pos="2954338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695575" algn="r"/>
                <a:tab pos="2954338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695575" algn="r"/>
                <a:tab pos="2954338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5575" algn="r"/>
                <a:tab pos="2954338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5575" algn="r"/>
                <a:tab pos="2954338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5575" algn="r"/>
                <a:tab pos="2954338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5575" algn="r"/>
                <a:tab pos="2954338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4400" b="1" dirty="0">
                <a:solidFill>
                  <a:schemeClr val="bg1"/>
                </a:solidFill>
                <a:ea typeface="全真楷書" pitchFamily="49" charset="-120"/>
              </a:rPr>
              <a:t>Hardware Description Language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4400" b="1" dirty="0">
                <a:solidFill>
                  <a:schemeClr val="bg1"/>
                </a:solidFill>
                <a:ea typeface="全真楷書" pitchFamily="49" charset="-120"/>
              </a:rPr>
              <a:t>-- Logic Design using Verilog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4400" b="1" dirty="0">
              <a:solidFill>
                <a:schemeClr val="bg1"/>
              </a:solidFill>
              <a:ea typeface="全真楷書" pitchFamily="49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2800" b="1" dirty="0">
              <a:solidFill>
                <a:srgbClr val="FFFF99"/>
              </a:solidFill>
              <a:ea typeface="全真楷書" pitchFamily="49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800" b="1" dirty="0">
                <a:solidFill>
                  <a:srgbClr val="FFFF99"/>
                </a:solidFill>
                <a:ea typeface="全真楷書" pitchFamily="49" charset="-120"/>
              </a:rPr>
              <a:t>	Tsung-Chu Huang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800" b="1" dirty="0">
                <a:solidFill>
                  <a:srgbClr val="66FFFF"/>
                </a:solidFill>
              </a:rPr>
              <a:t>Dept. of Electronic Eng.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800" b="1" dirty="0">
                <a:solidFill>
                  <a:srgbClr val="66FFFF"/>
                </a:solidFill>
              </a:rPr>
              <a:t>National Changhua University of Ed.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800" b="1" dirty="0">
                <a:solidFill>
                  <a:schemeClr val="bg1"/>
                </a:solidFill>
              </a:rPr>
              <a:t>Email: tch@cc.ncue.edu.tw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b="1" dirty="0">
              <a:solidFill>
                <a:srgbClr val="F8FD9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 b="1" dirty="0" smtClean="0">
                <a:solidFill>
                  <a:srgbClr val="F8FD91"/>
                </a:solidFill>
              </a:rPr>
              <a:t>2022/10/06</a:t>
            </a:r>
            <a:endParaRPr lang="en-US" altLang="zh-TW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utoUpdateAnimBg="0"/>
      <p:bldP spid="646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zh-TW" sz="4000" b="1">
                <a:solidFill>
                  <a:srgbClr val="66FFFF"/>
                </a:solidFill>
              </a:rPr>
              <a:t>Coding by C2V in V95</a:t>
            </a:r>
            <a:endParaRPr lang="en-US" altLang="zh-TW" sz="4000" b="1">
              <a:solidFill>
                <a:schemeClr val="tx1"/>
              </a:solidFill>
            </a:endParaRPr>
          </a:p>
        </p:txBody>
      </p:sp>
      <p:sp>
        <p:nvSpPr>
          <p:cNvPr id="21507" name="Rectangle 5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endParaRPr lang="zh-TW" altLang="en-US" sz="2400">
              <a:solidFill>
                <a:srgbClr val="FFFF66"/>
              </a:solidFill>
            </a:endParaRPr>
          </a:p>
        </p:txBody>
      </p:sp>
      <p:sp>
        <p:nvSpPr>
          <p:cNvPr id="6" name="Text Box 70"/>
          <p:cNvSpPr txBox="1">
            <a:spLocks noChangeArrowheads="1"/>
          </p:cNvSpPr>
          <p:nvPr/>
        </p:nvSpPr>
        <p:spPr bwMode="auto">
          <a:xfrm>
            <a:off x="107950" y="800100"/>
            <a:ext cx="6840538" cy="3205163"/>
          </a:xfrm>
          <a:prstGeom prst="rect">
            <a:avLst/>
          </a:prstGeom>
          <a:solidFill>
            <a:schemeClr val="tx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rgbClr val="FFFF66"/>
                </a:solidFill>
                <a:latin typeface="Courier New" panose="02070309020205020404" pitchFamily="49" charset="0"/>
              </a:rPr>
              <a:t>#include &lt;stdio.h&gt;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rgbClr val="FFFF66"/>
                </a:solidFill>
                <a:latin typeface="Courier New" panose="02070309020205020404" pitchFamily="49" charset="0"/>
              </a:rPr>
              <a:t>#include &lt;stdlib.h&gt;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rgbClr val="FFFF66"/>
                </a:solidFill>
                <a:latin typeface="Courier New" panose="02070309020205020404" pitchFamily="49" charset="0"/>
              </a:rPr>
              <a:t>main()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rgbClr val="FFFF66"/>
                </a:solidFill>
                <a:latin typeface="Courier New" panose="02070309020205020404" pitchFamily="49" charset="0"/>
              </a:rPr>
              <a:t>{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rgbClr val="FFFF66"/>
                </a:solidFill>
                <a:latin typeface="Courier New" panose="02070309020205020404" pitchFamily="49" charset="0"/>
              </a:rPr>
              <a:t>  int i, j, N=6;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rgbClr val="FFFF66"/>
                </a:solidFill>
                <a:latin typeface="Courier New" panose="02070309020205020404" pitchFamily="49" charset="0"/>
              </a:rPr>
              <a:t>  for(i=0; i&lt;N; i++) {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rgbClr val="FFFF66"/>
                </a:solidFill>
                <a:latin typeface="Courier New" panose="02070309020205020404" pitchFamily="49" charset="0"/>
              </a:rPr>
              <a:t>    for(j=0; j&lt;N; j++) {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rgbClr val="FFFF66"/>
                </a:solidFill>
                <a:latin typeface="Courier New" panose="02070309020205020404" pitchFamily="49" charset="0"/>
              </a:rPr>
              <a:t>      printf("MCell M%d(A[%d], B[%d], ", i*N+j, i, j);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rgbClr val="FFFF66"/>
                </a:solidFill>
                <a:latin typeface="Courier New" panose="02070309020205020404" pitchFamily="49" charset="0"/>
              </a:rPr>
              <a:t>      if(j==0) printf("0, "); else printf("C[%d], ", i*N+j-1);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rgbClr val="FFFF66"/>
                </a:solidFill>
                <a:latin typeface="Courier New" panose="02070309020205020404" pitchFamily="49" charset="0"/>
              </a:rPr>
              <a:t>      printf("C[%d], ", i*N+j);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rgbClr val="FFFF66"/>
                </a:solidFill>
                <a:latin typeface="Courier New" panose="02070309020205020404" pitchFamily="49" charset="0"/>
              </a:rPr>
              <a:t>      if(i==0) printf("0, "); 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rgbClr val="FFFF66"/>
                </a:solidFill>
                <a:latin typeface="Courier New" panose="02070309020205020404" pitchFamily="49" charset="0"/>
              </a:rPr>
              <a:t>      else if(j==N-1) printf("C[%d], ", (i-1)*N+j); 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rgbClr val="FFFF66"/>
                </a:solidFill>
                <a:latin typeface="Courier New" panose="02070309020205020404" pitchFamily="49" charset="0"/>
              </a:rPr>
              <a:t>           else printf("S[%d], ", (i-1)*N+j+1);   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rgbClr val="FFFF66"/>
                </a:solidFill>
                <a:latin typeface="Courier New" panose="02070309020205020404" pitchFamily="49" charset="0"/>
              </a:rPr>
              <a:t>      printf("S[%d]);\n", i*N+j);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rgbClr val="FFFF66"/>
                </a:solidFill>
                <a:latin typeface="Courier New" panose="02070309020205020404" pitchFamily="49" charset="0"/>
              </a:rPr>
              <a:t>    }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rgbClr val="FFFF66"/>
                </a:solidFill>
                <a:latin typeface="Courier New" panose="02070309020205020404" pitchFamily="49" charset="0"/>
              </a:rPr>
              <a:t>  }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rgbClr val="FFFF66"/>
                </a:solidFill>
                <a:latin typeface="Courier New" panose="02070309020205020404" pitchFamily="49" charset="0"/>
              </a:rPr>
              <a:t>} </a:t>
            </a:r>
          </a:p>
        </p:txBody>
      </p:sp>
      <p:sp>
        <p:nvSpPr>
          <p:cNvPr id="7" name="Text Box 70"/>
          <p:cNvSpPr txBox="1">
            <a:spLocks noChangeArrowheads="1"/>
          </p:cNvSpPr>
          <p:nvPr/>
        </p:nvSpPr>
        <p:spPr bwMode="auto">
          <a:xfrm>
            <a:off x="3419475" y="908050"/>
            <a:ext cx="5473700" cy="5922963"/>
          </a:xfrm>
          <a:prstGeom prst="rect">
            <a:avLst/>
          </a:prstGeom>
          <a:solidFill>
            <a:schemeClr val="tx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chemeClr val="bg1"/>
                </a:solidFill>
                <a:latin typeface="Courier New" panose="02070309020205020404" pitchFamily="49" charset="0"/>
              </a:rPr>
              <a:t>MCell M0(A[0], B[0], 0, C[0], 0, S[0]);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chemeClr val="bg1"/>
                </a:solidFill>
                <a:latin typeface="Courier New" panose="02070309020205020404" pitchFamily="49" charset="0"/>
              </a:rPr>
              <a:t>MCell M1(A[0], B[1], C[0], C[1], 0, S[1]);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chemeClr val="bg1"/>
                </a:solidFill>
                <a:latin typeface="Courier New" panose="02070309020205020404" pitchFamily="49" charset="0"/>
              </a:rPr>
              <a:t>MCell M2(A[0], B[2], C[1], C[2], 0, S[2]);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chemeClr val="bg1"/>
                </a:solidFill>
                <a:latin typeface="Courier New" panose="02070309020205020404" pitchFamily="49" charset="0"/>
              </a:rPr>
              <a:t>MCell M3(A[0], B[3], C[2], C[3], 0, S[3]);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chemeClr val="bg1"/>
                </a:solidFill>
                <a:latin typeface="Courier New" panose="02070309020205020404" pitchFamily="49" charset="0"/>
              </a:rPr>
              <a:t>MCell M4(A[0], B[4], C[3], C[4], 0, S[4]);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chemeClr val="bg1"/>
                </a:solidFill>
                <a:latin typeface="Courier New" panose="02070309020205020404" pitchFamily="49" charset="0"/>
              </a:rPr>
              <a:t>MCell M5(A[0], B[5], C[4], C[5], 0, S[5]);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chemeClr val="bg1"/>
                </a:solidFill>
                <a:latin typeface="Courier New" panose="02070309020205020404" pitchFamily="49" charset="0"/>
              </a:rPr>
              <a:t>MCell M6(A[1], B[0], 0, C[6], S[1], S[6]);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chemeClr val="bg1"/>
                </a:solidFill>
                <a:latin typeface="Courier New" panose="02070309020205020404" pitchFamily="49" charset="0"/>
              </a:rPr>
              <a:t>MCell M7(A[1], B[1], C[6], C[7], S[2], S[7]);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chemeClr val="bg1"/>
                </a:solidFill>
                <a:latin typeface="Courier New" panose="02070309020205020404" pitchFamily="49" charset="0"/>
              </a:rPr>
              <a:t>MCell M8(A[1], B[2], C[7], C[8], S[3], S[8]);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chemeClr val="bg1"/>
                </a:solidFill>
                <a:latin typeface="Courier New" panose="02070309020205020404" pitchFamily="49" charset="0"/>
              </a:rPr>
              <a:t>MCell M9(A[1], B[3], C[8], C[9], S[4], S[9]);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chemeClr val="bg1"/>
                </a:solidFill>
                <a:latin typeface="Courier New" panose="02070309020205020404" pitchFamily="49" charset="0"/>
              </a:rPr>
              <a:t>MCell M10(A[1], B[4], C[9], C[10], S[5], S[10]);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chemeClr val="bg1"/>
                </a:solidFill>
                <a:latin typeface="Courier New" panose="02070309020205020404" pitchFamily="49" charset="0"/>
              </a:rPr>
              <a:t>MCell M11(A[1], B[5], C[10], C[11], C[5], S[11]);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chemeClr val="bg1"/>
                </a:solidFill>
                <a:latin typeface="Courier New" panose="02070309020205020404" pitchFamily="49" charset="0"/>
              </a:rPr>
              <a:t>MCell M12(A[2], B[0], 0, C[12], S[7], S[12]);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chemeClr val="bg1"/>
                </a:solidFill>
                <a:latin typeface="Courier New" panose="02070309020205020404" pitchFamily="49" charset="0"/>
              </a:rPr>
              <a:t>MCell M13(A[2], B[1], C[12], C[13], S[8], S[13]);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chemeClr val="bg1"/>
                </a:solidFill>
                <a:latin typeface="Courier New" panose="02070309020205020404" pitchFamily="49" charset="0"/>
              </a:rPr>
              <a:t>MCell M14(A[2], B[2], C[13], C[14], S[9], S[14]);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chemeClr val="bg1"/>
                </a:solidFill>
                <a:latin typeface="Courier New" panose="02070309020205020404" pitchFamily="49" charset="0"/>
              </a:rPr>
              <a:t>MCell M15(A[2], B[3], C[14], C[15], S[10], S[15]);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chemeClr val="bg1"/>
                </a:solidFill>
                <a:latin typeface="Courier New" panose="02070309020205020404" pitchFamily="49" charset="0"/>
              </a:rPr>
              <a:t>MCell M16(A[2], B[4], C[15], C[16], S[11], S[16]);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chemeClr val="bg1"/>
                </a:solidFill>
                <a:latin typeface="Courier New" panose="02070309020205020404" pitchFamily="49" charset="0"/>
              </a:rPr>
              <a:t>MCell M17(A[2], B[5], C[16], C[17], C[11], S[17]);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chemeClr val="bg1"/>
                </a:solidFill>
                <a:latin typeface="Courier New" panose="02070309020205020404" pitchFamily="49" charset="0"/>
              </a:rPr>
              <a:t>MCell M18(A[3], B[0], 0, C[18], S[13], S[18]);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chemeClr val="bg1"/>
                </a:solidFill>
                <a:latin typeface="Courier New" panose="02070309020205020404" pitchFamily="49" charset="0"/>
              </a:rPr>
              <a:t>MCell M19(A[3], B[1], C[18], C[19], S[14], S[19]);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chemeClr val="bg1"/>
                </a:solidFill>
                <a:latin typeface="Courier New" panose="02070309020205020404" pitchFamily="49" charset="0"/>
              </a:rPr>
              <a:t>MCell M20(A[3], B[2], C[19], C[20], S[15], S[20]);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chemeClr val="bg1"/>
                </a:solidFill>
                <a:latin typeface="Courier New" panose="02070309020205020404" pitchFamily="49" charset="0"/>
              </a:rPr>
              <a:t>MCell M21(A[3], B[3], C[20], C[21], S[16], S[21]);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chemeClr val="bg1"/>
                </a:solidFill>
                <a:latin typeface="Courier New" panose="02070309020205020404" pitchFamily="49" charset="0"/>
              </a:rPr>
              <a:t>MCell M22(A[3], B[4], C[21], C[22], S[17], S[22]);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chemeClr val="bg1"/>
                </a:solidFill>
                <a:latin typeface="Courier New" panose="02070309020205020404" pitchFamily="49" charset="0"/>
              </a:rPr>
              <a:t>MCell M23(A[3], B[5], C[22], C[23], C[17], S[23]);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chemeClr val="bg1"/>
                </a:solidFill>
                <a:latin typeface="Courier New" panose="02070309020205020404" pitchFamily="49" charset="0"/>
              </a:rPr>
              <a:t>MCell M24(A[4], B[0], 0, C[24], S[19], S[24]);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chemeClr val="bg1"/>
                </a:solidFill>
                <a:latin typeface="Courier New" panose="02070309020205020404" pitchFamily="49" charset="0"/>
              </a:rPr>
              <a:t>MCell M25(A[4], B[1], C[24], C[25], S[20], S[25]);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chemeClr val="bg1"/>
                </a:solidFill>
                <a:latin typeface="Courier New" panose="02070309020205020404" pitchFamily="49" charset="0"/>
              </a:rPr>
              <a:t>MCell M26(A[4], B[2], C[25], C[26], S[21], S[26]);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chemeClr val="bg1"/>
                </a:solidFill>
                <a:latin typeface="Courier New" panose="02070309020205020404" pitchFamily="49" charset="0"/>
              </a:rPr>
              <a:t>MCell M27(A[4], B[3], C[26], C[27], S[22], S[27]);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chemeClr val="bg1"/>
                </a:solidFill>
                <a:latin typeface="Courier New" panose="02070309020205020404" pitchFamily="49" charset="0"/>
              </a:rPr>
              <a:t>MCell M28(A[4], B[4], C[27], C[28], S[23], S[28]);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chemeClr val="bg1"/>
                </a:solidFill>
                <a:latin typeface="Courier New" panose="02070309020205020404" pitchFamily="49" charset="0"/>
              </a:rPr>
              <a:t>MCell M29(A[4], B[5], C[28], C[29], C[23], S[29]);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chemeClr val="bg1"/>
                </a:solidFill>
                <a:latin typeface="Courier New" panose="02070309020205020404" pitchFamily="49" charset="0"/>
              </a:rPr>
              <a:t>MCell M30(A[5], B[0], 0, C[30], S[25], S[30]);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chemeClr val="bg1"/>
                </a:solidFill>
                <a:latin typeface="Courier New" panose="02070309020205020404" pitchFamily="49" charset="0"/>
              </a:rPr>
              <a:t>MCell M31(A[5], B[1], C[30], C[31], S[26], S[31]);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chemeClr val="bg1"/>
                </a:solidFill>
                <a:latin typeface="Courier New" panose="02070309020205020404" pitchFamily="49" charset="0"/>
              </a:rPr>
              <a:t>MCell M32(A[5], B[2], C[31], C[32], S[27], S[32]);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chemeClr val="bg1"/>
                </a:solidFill>
                <a:latin typeface="Courier New" panose="02070309020205020404" pitchFamily="49" charset="0"/>
              </a:rPr>
              <a:t>MCell M33(A[5], B[3], C[32], C[33], S[28], S[33]);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chemeClr val="bg1"/>
                </a:solidFill>
                <a:latin typeface="Courier New" panose="02070309020205020404" pitchFamily="49" charset="0"/>
              </a:rPr>
              <a:t>MCell M34(A[5], B[4], C[33], C[34], S[29], S[34]);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chemeClr val="bg1"/>
                </a:solidFill>
                <a:latin typeface="Courier New" panose="02070309020205020404" pitchFamily="49" charset="0"/>
              </a:rPr>
              <a:t>MCell M35(A[5], B[5], C[34], C[35], C[29], S[35]);</a:t>
            </a:r>
          </a:p>
        </p:txBody>
      </p:sp>
      <p:sp>
        <p:nvSpPr>
          <p:cNvPr id="9" name="右彎箭號 8"/>
          <p:cNvSpPr/>
          <p:nvPr/>
        </p:nvSpPr>
        <p:spPr bwMode="auto">
          <a:xfrm flipV="1">
            <a:off x="2411413" y="4149725"/>
            <a:ext cx="814387" cy="868363"/>
          </a:xfrm>
          <a:prstGeom prst="ben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defRPr/>
            </a:pPr>
            <a:endParaRPr lang="zh-TW" alt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zh-TW" sz="4000" b="1">
                <a:solidFill>
                  <a:srgbClr val="66FFFF"/>
                </a:solidFill>
              </a:rPr>
              <a:t>Enhancement in IEEE 1364-2001 V2K</a:t>
            </a:r>
            <a:endParaRPr lang="en-US" altLang="zh-TW" sz="4000" b="1">
              <a:solidFill>
                <a:schemeClr val="tx1"/>
              </a:solidFill>
            </a:endParaRPr>
          </a:p>
        </p:txBody>
      </p:sp>
      <p:sp>
        <p:nvSpPr>
          <p:cNvPr id="23555" name="Rectangle 5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endParaRPr lang="zh-TW" altLang="en-US" sz="2400">
              <a:solidFill>
                <a:srgbClr val="FFFF66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68313" y="836613"/>
            <a:ext cx="8675687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 altLang="zh-TW" sz="2400" dirty="0"/>
              <a:t>Design management—Verilog configurations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 altLang="zh-TW" sz="2400" dirty="0">
                <a:solidFill>
                  <a:schemeClr val="bg1"/>
                </a:solidFill>
              </a:rPr>
              <a:t>Scalable models—Verilog generate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 altLang="zh-TW" sz="2400" dirty="0"/>
              <a:t>Constant functions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 altLang="zh-TW" sz="2400" dirty="0"/>
              <a:t>Indexed vector part selects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 altLang="zh-TW" sz="2400" dirty="0">
                <a:solidFill>
                  <a:schemeClr val="bg1"/>
                </a:solidFill>
              </a:rPr>
              <a:t>Multidimensional arrays </a:t>
            </a:r>
            <a:r>
              <a:rPr lang="en-US" altLang="zh-TW" sz="2400" dirty="0"/>
              <a:t>(reg [7:0] a[1:4][0:255];)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 altLang="zh-TW" sz="2400" dirty="0"/>
              <a:t>Bit and part selects within arrays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 altLang="zh-TW" sz="2400" dirty="0">
                <a:solidFill>
                  <a:schemeClr val="bg1"/>
                </a:solidFill>
              </a:rPr>
              <a:t>Signed arithmetic </a:t>
            </a:r>
            <a:r>
              <a:rPr lang="en-US" altLang="zh-TW" sz="2400" dirty="0"/>
              <a:t>extensions (</a:t>
            </a:r>
            <a:r>
              <a:rPr lang="en-US" altLang="zh-TW" sz="2400" dirty="0" err="1"/>
              <a:t>eg</a:t>
            </a:r>
            <a:r>
              <a:rPr lang="en-US" altLang="zh-TW" sz="2400" dirty="0"/>
              <a:t>. reg signed [15:0] x; </a:t>
            </a:r>
            <a:r>
              <a:rPr lang="en-US" altLang="zh-TW" sz="2400" dirty="0">
                <a:solidFill>
                  <a:schemeClr val="bg1"/>
                </a:solidFill>
              </a:rPr>
              <a:t>&gt;&gt;&gt;</a:t>
            </a:r>
            <a:r>
              <a:rPr lang="en-US" altLang="zh-TW" sz="2400" dirty="0"/>
              <a:t>)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 altLang="zh-TW" sz="2400" dirty="0"/>
              <a:t>Power operator </a:t>
            </a:r>
            <a:r>
              <a:rPr lang="en-US" altLang="zh-TW" sz="2400" dirty="0">
                <a:solidFill>
                  <a:schemeClr val="bg1"/>
                </a:solidFill>
              </a:rPr>
              <a:t>**</a:t>
            </a:r>
            <a:r>
              <a:rPr lang="en-US" altLang="zh-TW" sz="2400" dirty="0"/>
              <a:t> (xor </a:t>
            </a:r>
            <a:r>
              <a:rPr lang="en-US" altLang="zh-TW" sz="2400" dirty="0">
                <a:solidFill>
                  <a:schemeClr val="bg1"/>
                </a:solidFill>
              </a:rPr>
              <a:t>^</a:t>
            </a:r>
            <a:r>
              <a:rPr lang="en-US" altLang="zh-TW" sz="2400" dirty="0"/>
              <a:t>)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 altLang="zh-TW" sz="2400" dirty="0"/>
              <a:t>Re-entrant tasks and recursive functions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 altLang="zh-TW" sz="2400" dirty="0"/>
              <a:t>Combinational logic sensitivity token (</a:t>
            </a:r>
            <a:r>
              <a:rPr lang="en-US" altLang="zh-TW" sz="2400" dirty="0">
                <a:solidFill>
                  <a:schemeClr val="bg1"/>
                </a:solidFill>
              </a:rPr>
              <a:t>always@*</a:t>
            </a:r>
            <a:r>
              <a:rPr lang="en-US" altLang="zh-TW" sz="2400" dirty="0"/>
              <a:t>)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 altLang="zh-TW" sz="2400" dirty="0"/>
              <a:t>Comma-separated sensitivity lists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 altLang="zh-TW" sz="2400" dirty="0"/>
              <a:t>Automatic width extension beyond 32 bits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 altLang="zh-TW" sz="2400" dirty="0"/>
              <a:t>Enhanced file I/O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 altLang="zh-TW" sz="2400" dirty="0"/>
              <a:t>In-line parameter passing by name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 altLang="zh-TW" sz="2400" dirty="0"/>
              <a:t>Combined port and data type declarations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 altLang="zh-TW" sz="2400" dirty="0"/>
              <a:t>ANSI-style input and output declarations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 altLang="zh-TW" sz="2400" dirty="0"/>
              <a:t>reg declaration initial assignments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FFFF66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TW" sz="4000" b="1" dirty="0" smtClean="0">
                <a:solidFill>
                  <a:srgbClr val="66FFFF"/>
                </a:solidFill>
              </a:rPr>
              <a:t>8 Blocks in Verilog</a:t>
            </a:r>
            <a:endParaRPr lang="en-US" altLang="zh-TW" sz="4000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79513" y="860928"/>
          <a:ext cx="8856984" cy="5592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1819">
                  <a:extLst>
                    <a:ext uri="{9D8B030D-6E8A-4147-A177-3AD203B41FA5}">
                      <a16:colId xmlns:a16="http://schemas.microsoft.com/office/drawing/2014/main" val="3163394513"/>
                    </a:ext>
                  </a:extLst>
                </a:gridCol>
                <a:gridCol w="3194004">
                  <a:extLst>
                    <a:ext uri="{9D8B030D-6E8A-4147-A177-3AD203B41FA5}">
                      <a16:colId xmlns:a16="http://schemas.microsoft.com/office/drawing/2014/main" val="3819673782"/>
                    </a:ext>
                  </a:extLst>
                </a:gridCol>
                <a:gridCol w="1304338">
                  <a:extLst>
                    <a:ext uri="{9D8B030D-6E8A-4147-A177-3AD203B41FA5}">
                      <a16:colId xmlns:a16="http://schemas.microsoft.com/office/drawing/2014/main" val="3530924287"/>
                    </a:ext>
                  </a:extLst>
                </a:gridCol>
                <a:gridCol w="1529224">
                  <a:extLst>
                    <a:ext uri="{9D8B030D-6E8A-4147-A177-3AD203B41FA5}">
                      <a16:colId xmlns:a16="http://schemas.microsoft.com/office/drawing/2014/main" val="3367594328"/>
                    </a:ext>
                  </a:extLst>
                </a:gridCol>
                <a:gridCol w="1487599">
                  <a:extLst>
                    <a:ext uri="{9D8B030D-6E8A-4147-A177-3AD203B41FA5}">
                      <a16:colId xmlns:a16="http://schemas.microsoft.com/office/drawing/2014/main" val="4198195544"/>
                    </a:ext>
                  </a:extLst>
                </a:gridCol>
              </a:tblGrid>
              <a:tr h="415033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Block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Outlook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Property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for-loop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index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4511368"/>
                  </a:ext>
                </a:extLst>
              </a:tr>
              <a:tr h="716359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statements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begin [:name]</a:t>
                      </a:r>
                    </a:p>
                    <a:p>
                      <a:r>
                        <a:rPr lang="en-US" altLang="zh-TW" dirty="0" smtClean="0"/>
                        <a:t>end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grouping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1075754"/>
                  </a:ext>
                </a:extLst>
              </a:tr>
              <a:tr h="716359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module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module #(para) ID (ports);</a:t>
                      </a:r>
                    </a:p>
                    <a:p>
                      <a:r>
                        <a:rPr lang="en-US" altLang="zh-TW" dirty="0" smtClean="0"/>
                        <a:t>endmodule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parallel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1274907"/>
                  </a:ext>
                </a:extLst>
              </a:tr>
              <a:tr h="415033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always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always</a:t>
                      </a:r>
                      <a:r>
                        <a:rPr lang="en-US" altLang="zh-TW" baseline="0" dirty="0" smtClean="0"/>
                        <a:t>@(events) statements;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procedural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concurrent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integer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8429636"/>
                  </a:ext>
                </a:extLst>
              </a:tr>
              <a:tr h="415033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initial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initial statements;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serial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sequential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Integer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4835338"/>
                  </a:ext>
                </a:extLst>
              </a:tr>
              <a:tr h="716359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task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task ID;</a:t>
                      </a:r>
                    </a:p>
                    <a:p>
                      <a:r>
                        <a:rPr lang="en-US" altLang="zh-TW" dirty="0" err="1" smtClean="0"/>
                        <a:t>endtask</a:t>
                      </a:r>
                      <a:r>
                        <a:rPr lang="en-US" altLang="zh-TW" dirty="0" smtClean="0"/>
                        <a:t> 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procedural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sequential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integer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0810938"/>
                  </a:ext>
                </a:extLst>
              </a:tr>
              <a:tr h="716359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function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function ID;</a:t>
                      </a:r>
                    </a:p>
                    <a:p>
                      <a:r>
                        <a:rPr lang="en-US" altLang="zh-TW" dirty="0" err="1" smtClean="0"/>
                        <a:t>endfunction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procedural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sequential</a:t>
                      </a:r>
                      <a:endParaRPr lang="zh-TW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sequential</a:t>
                      </a:r>
                      <a:endParaRPr lang="zh-TW" altLang="en-US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4641099"/>
                  </a:ext>
                </a:extLst>
              </a:tr>
              <a:tr h="765513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generate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generate</a:t>
                      </a:r>
                    </a:p>
                    <a:p>
                      <a:r>
                        <a:rPr lang="en-US" altLang="zh-TW" dirty="0" err="1" smtClean="0"/>
                        <a:t>endgenerate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by time 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genvar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8199694"/>
                  </a:ext>
                </a:extLst>
              </a:tr>
              <a:tr h="716359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specify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specify</a:t>
                      </a:r>
                    </a:p>
                    <a:p>
                      <a:r>
                        <a:rPr lang="en-US" altLang="zh-TW" dirty="0" err="1" smtClean="0"/>
                        <a:t>endspecify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8310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261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2700" y="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zh-TW" sz="4000" b="1">
                <a:solidFill>
                  <a:srgbClr val="66FFFF"/>
                </a:solidFill>
              </a:rPr>
              <a:t>“Block” in Verilog</a:t>
            </a:r>
            <a:endParaRPr lang="en-US" altLang="zh-TW" sz="4000" b="1">
              <a:solidFill>
                <a:schemeClr val="tx1"/>
              </a:solidFill>
            </a:endParaRPr>
          </a:p>
        </p:txBody>
      </p:sp>
      <p:sp>
        <p:nvSpPr>
          <p:cNvPr id="25603" name="Rectangle 5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endParaRPr lang="zh-TW" altLang="en-US" sz="2400">
              <a:solidFill>
                <a:srgbClr val="FFFF66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68313" y="1052513"/>
            <a:ext cx="8207375" cy="531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1401763" indent="-45720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828800" indent="-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3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zh-TW" sz="2400" dirty="0" smtClean="0"/>
              <a:t>A rectangle region</a:t>
            </a:r>
          </a:p>
          <a:p>
            <a:pPr lvl="1">
              <a:spcBef>
                <a:spcPts val="300"/>
              </a:spcBef>
              <a:buFontTx/>
              <a:buAutoNum type="arabicPeriod"/>
              <a:defRPr/>
            </a:pPr>
            <a:r>
              <a:rPr lang="en-US" altLang="zh-TW" sz="2400" dirty="0" smtClean="0"/>
              <a:t>Hierarchical blocks</a:t>
            </a:r>
          </a:p>
          <a:p>
            <a:pPr lvl="1">
              <a:spcBef>
                <a:spcPts val="300"/>
              </a:spcBef>
              <a:buFontTx/>
              <a:buAutoNum type="arabicPeriod"/>
              <a:defRPr/>
            </a:pPr>
            <a:r>
              <a:rPr lang="en-US" altLang="zh-TW" sz="2400" dirty="0" smtClean="0"/>
              <a:t>Specific blocks</a:t>
            </a:r>
          </a:p>
          <a:p>
            <a:pPr lvl="3">
              <a:spcBef>
                <a:spcPts val="3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zh-TW" sz="1600" dirty="0" smtClean="0">
                <a:solidFill>
                  <a:srgbClr val="FFFF00"/>
                </a:solidFill>
              </a:rPr>
              <a:t>module / endmodule</a:t>
            </a:r>
          </a:p>
          <a:p>
            <a:pPr lvl="3">
              <a:spcBef>
                <a:spcPts val="3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zh-TW" sz="1600" dirty="0" smtClean="0">
                <a:solidFill>
                  <a:srgbClr val="FFFF00"/>
                </a:solidFill>
              </a:rPr>
              <a:t>always</a:t>
            </a:r>
          </a:p>
          <a:p>
            <a:pPr lvl="3">
              <a:spcBef>
                <a:spcPts val="3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zh-TW" sz="1600" dirty="0" smtClean="0">
                <a:solidFill>
                  <a:srgbClr val="FFFF00"/>
                </a:solidFill>
              </a:rPr>
              <a:t>generate</a:t>
            </a:r>
          </a:p>
          <a:p>
            <a:pPr lvl="3">
              <a:spcBef>
                <a:spcPts val="3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zh-TW" sz="1600" dirty="0" smtClean="0">
                <a:solidFill>
                  <a:srgbClr val="FFFF00"/>
                </a:solidFill>
              </a:rPr>
              <a:t>Initial</a:t>
            </a:r>
          </a:p>
          <a:p>
            <a:pPr lvl="3">
              <a:spcBef>
                <a:spcPts val="3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zh-TW" sz="1600" dirty="0" smtClean="0">
                <a:solidFill>
                  <a:srgbClr val="FFFF00"/>
                </a:solidFill>
              </a:rPr>
              <a:t>specify / </a:t>
            </a:r>
            <a:r>
              <a:rPr lang="en-US" altLang="zh-TW" sz="1600" dirty="0" err="1" smtClean="0">
                <a:solidFill>
                  <a:srgbClr val="FFFF00"/>
                </a:solidFill>
              </a:rPr>
              <a:t>endspecify</a:t>
            </a:r>
            <a:endParaRPr lang="en-US" altLang="zh-TW" sz="1600" dirty="0" smtClean="0">
              <a:solidFill>
                <a:srgbClr val="FFFF00"/>
              </a:solidFill>
            </a:endParaRPr>
          </a:p>
          <a:p>
            <a:pPr lvl="3">
              <a:spcBef>
                <a:spcPts val="3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zh-TW" sz="1600" dirty="0" smtClean="0">
                <a:solidFill>
                  <a:srgbClr val="FFFF00"/>
                </a:solidFill>
              </a:rPr>
              <a:t>function / </a:t>
            </a:r>
            <a:r>
              <a:rPr lang="en-US" altLang="zh-TW" sz="1600" dirty="0" err="1" smtClean="0">
                <a:solidFill>
                  <a:srgbClr val="FFFF00"/>
                </a:solidFill>
              </a:rPr>
              <a:t>endfunction</a:t>
            </a:r>
            <a:endParaRPr lang="en-US" altLang="zh-TW" sz="1600" dirty="0" smtClean="0">
              <a:solidFill>
                <a:srgbClr val="FFFF00"/>
              </a:solidFill>
            </a:endParaRPr>
          </a:p>
          <a:p>
            <a:pPr lvl="3">
              <a:spcBef>
                <a:spcPts val="3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zh-TW" sz="1600" dirty="0" smtClean="0">
                <a:solidFill>
                  <a:srgbClr val="FFFF00"/>
                </a:solidFill>
              </a:rPr>
              <a:t>Task / </a:t>
            </a:r>
            <a:r>
              <a:rPr lang="en-US" altLang="zh-TW" sz="1600" dirty="0" err="1" smtClean="0">
                <a:solidFill>
                  <a:srgbClr val="FFFF00"/>
                </a:solidFill>
              </a:rPr>
              <a:t>endtask</a:t>
            </a:r>
            <a:endParaRPr lang="en-US" altLang="zh-TW" sz="1600" dirty="0" smtClean="0">
              <a:solidFill>
                <a:srgbClr val="FFFF00"/>
              </a:solidFill>
            </a:endParaRPr>
          </a:p>
          <a:p>
            <a:pPr>
              <a:spcBef>
                <a:spcPts val="3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zh-TW" sz="2400" dirty="0" smtClean="0"/>
              <a:t>To block is to stop something moving</a:t>
            </a: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zh-TW" sz="2400" dirty="0" smtClean="0"/>
              <a:t>Blocking Assignment</a:t>
            </a:r>
          </a:p>
          <a:p>
            <a:pPr marL="944563" lvl="1" indent="0">
              <a:spcBef>
                <a:spcPts val="300"/>
              </a:spcBef>
              <a:buFontTx/>
              <a:buNone/>
              <a:defRPr/>
            </a:pPr>
            <a:r>
              <a:rPr lang="en-US" altLang="zh-TW" sz="2400" dirty="0" smtClean="0"/>
              <a:t>      In “x = y; z = x;” write(x) will block read(x).</a:t>
            </a: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zh-TW" sz="2400" dirty="0" smtClean="0"/>
              <a:t>Non-blocking Assignment</a:t>
            </a:r>
          </a:p>
          <a:p>
            <a:pPr marL="944563" lvl="1" indent="0">
              <a:spcBef>
                <a:spcPts val="300"/>
              </a:spcBef>
              <a:buFontTx/>
              <a:buNone/>
              <a:defRPr/>
            </a:pPr>
            <a:r>
              <a:rPr lang="en-US" altLang="zh-TW" sz="2400" dirty="0" smtClean="0"/>
              <a:t>      In “x &lt;= y; z &lt;= x;” write(x) won’t block read(x).</a:t>
            </a:r>
          </a:p>
        </p:txBody>
      </p:sp>
      <p:grpSp>
        <p:nvGrpSpPr>
          <p:cNvPr id="25605" name="群組 2"/>
          <p:cNvGrpSpPr>
            <a:grpSpLocks/>
          </p:cNvGrpSpPr>
          <p:nvPr/>
        </p:nvGrpSpPr>
        <p:grpSpPr bwMode="auto">
          <a:xfrm>
            <a:off x="5724525" y="1268413"/>
            <a:ext cx="1679575" cy="2020887"/>
            <a:chOff x="6635930" y="687977"/>
            <a:chExt cx="1680485" cy="2020943"/>
          </a:xfrm>
        </p:grpSpPr>
        <p:sp>
          <p:nvSpPr>
            <p:cNvPr id="25606" name="矩形 1"/>
            <p:cNvSpPr>
              <a:spLocks noChangeArrowheads="1"/>
            </p:cNvSpPr>
            <p:nvPr/>
          </p:nvSpPr>
          <p:spPr bwMode="auto">
            <a:xfrm>
              <a:off x="6635930" y="687977"/>
              <a:ext cx="1680485" cy="2020943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solidFill>
                    <a:schemeClr val="bg1"/>
                  </a:solidFill>
                </a:rPr>
                <a:t>begin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solidFill>
                    <a:schemeClr val="bg1"/>
                  </a:solidFill>
                </a:rPr>
                <a:t>    begin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solidFill>
                    <a:schemeClr val="bg1"/>
                  </a:solidFill>
                </a:rPr>
                <a:t>    end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zh-TW" sz="1800">
                <a:solidFill>
                  <a:schemeClr val="bg1"/>
                </a:solidFill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solidFill>
                    <a:schemeClr val="bg1"/>
                  </a:solidFill>
                </a:rPr>
                <a:t>    begin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solidFill>
                    <a:schemeClr val="bg1"/>
                  </a:solidFill>
                </a:rPr>
                <a:t>    end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solidFill>
                    <a:schemeClr val="bg1"/>
                  </a:solidFill>
                </a:rPr>
                <a:t>end</a:t>
              </a:r>
              <a:endParaRPr lang="zh-TW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25607" name="矩形 7"/>
            <p:cNvSpPr>
              <a:spLocks noChangeArrowheads="1"/>
            </p:cNvSpPr>
            <p:nvPr/>
          </p:nvSpPr>
          <p:spPr bwMode="auto">
            <a:xfrm>
              <a:off x="6938261" y="980728"/>
              <a:ext cx="1234139" cy="648072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zh-TW" altLang="en-US" sz="2400">
                <a:solidFill>
                  <a:srgbClr val="FFFF66"/>
                </a:solidFill>
              </a:endParaRPr>
            </a:p>
          </p:txBody>
        </p:sp>
        <p:sp>
          <p:nvSpPr>
            <p:cNvPr id="25608" name="矩形 8"/>
            <p:cNvSpPr>
              <a:spLocks noChangeArrowheads="1"/>
            </p:cNvSpPr>
            <p:nvPr/>
          </p:nvSpPr>
          <p:spPr bwMode="auto">
            <a:xfrm>
              <a:off x="6938261" y="1806778"/>
              <a:ext cx="1234139" cy="648072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zh-TW" altLang="en-US" sz="2400">
                <a:solidFill>
                  <a:srgbClr val="FFFF66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 rot="-5400000">
            <a:off x="-1651000" y="2743200"/>
            <a:ext cx="4378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zh-TW" sz="4000" b="1">
                <a:solidFill>
                  <a:srgbClr val="66FFFF"/>
                </a:solidFill>
              </a:rPr>
              <a:t>“</a:t>
            </a:r>
            <a:r>
              <a:rPr lang="en-US" altLang="zh-TW" sz="4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altLang="zh-TW" sz="4000" b="1">
                <a:solidFill>
                  <a:srgbClr val="66FFFF"/>
                </a:solidFill>
              </a:rPr>
              <a:t>” in Verilog</a:t>
            </a:r>
            <a:endParaRPr lang="en-US" altLang="zh-TW" sz="4000" b="1">
              <a:solidFill>
                <a:schemeClr val="tx1"/>
              </a:solidFill>
            </a:endParaRPr>
          </a:p>
        </p:txBody>
      </p:sp>
      <p:grpSp>
        <p:nvGrpSpPr>
          <p:cNvPr id="27651" name="群組 21"/>
          <p:cNvGrpSpPr>
            <a:grpSpLocks/>
          </p:cNvGrpSpPr>
          <p:nvPr/>
        </p:nvGrpSpPr>
        <p:grpSpPr bwMode="auto">
          <a:xfrm>
            <a:off x="1619250" y="225425"/>
            <a:ext cx="7362825" cy="6773863"/>
            <a:chOff x="-163946" y="-223487"/>
            <a:chExt cx="8831102" cy="8198927"/>
          </a:xfrm>
        </p:grpSpPr>
        <p:sp>
          <p:nvSpPr>
            <p:cNvPr id="27652" name="Rectangle 54"/>
            <p:cNvSpPr>
              <a:spLocks noChangeArrowheads="1"/>
            </p:cNvSpPr>
            <p:nvPr/>
          </p:nvSpPr>
          <p:spPr bwMode="auto">
            <a:xfrm>
              <a:off x="4461214" y="-223487"/>
              <a:ext cx="221571" cy="44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zh-TW" altLang="en-US" sz="1800">
                <a:solidFill>
                  <a:srgbClr val="FFFF66"/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 bwMode="auto">
            <a:xfrm rot="18050471">
              <a:off x="-1189696" y="4246550"/>
              <a:ext cx="4754640" cy="2703140"/>
            </a:xfrm>
            <a:prstGeom prst="rect">
              <a:avLst/>
            </a:prstGeom>
            <a:solidFill>
              <a:srgbClr val="FF99FF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2Top">
                <a:rot lat="20361536" lon="19585216" rev="528009"/>
              </a:camera>
              <a:lightRig rig="threePt" dir="t"/>
            </a:scene3d>
          </p:spPr>
          <p:txBody>
            <a:bodyPr lIns="144000" tIns="36000" rIns="36000" bIns="36000"/>
            <a:lstStyle/>
            <a:p>
              <a:pPr eaLnBrk="1" hangingPunct="1">
                <a:lnSpc>
                  <a:spcPct val="90000"/>
                </a:lnSpc>
                <a:spcBef>
                  <a:spcPts val="0"/>
                </a:spcBef>
                <a:defRPr/>
              </a:pPr>
              <a:r>
                <a:rPr lang="en-US" altLang="zh-TW" sz="1800" b="1" dirty="0">
                  <a:solidFill>
                    <a:srgbClr val="00009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integer </a:t>
              </a:r>
              <a:r>
                <a:rPr lang="en-US" altLang="zh-TW" sz="1800" b="1" dirty="0" err="1">
                  <a:solidFill>
                    <a:srgbClr val="00009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altLang="zh-TW" sz="1800" b="1" dirty="0">
                  <a:solidFill>
                    <a:srgbClr val="00009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;</a:t>
              </a:r>
            </a:p>
            <a:p>
              <a:pPr eaLnBrk="1" hangingPunct="1">
                <a:lnSpc>
                  <a:spcPct val="90000"/>
                </a:lnSpc>
                <a:spcBef>
                  <a:spcPts val="0"/>
                </a:spcBef>
                <a:defRPr/>
              </a:pPr>
              <a:r>
                <a:rPr lang="en-US" altLang="zh-TW" sz="1800" b="1" dirty="0">
                  <a:solidFill>
                    <a:srgbClr val="00009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initial begin</a:t>
              </a:r>
            </a:p>
            <a:p>
              <a:pPr eaLnBrk="1" hangingPunct="1">
                <a:lnSpc>
                  <a:spcPct val="90000"/>
                </a:lnSpc>
                <a:spcBef>
                  <a:spcPts val="0"/>
                </a:spcBef>
                <a:defRPr/>
              </a:pPr>
              <a:r>
                <a:rPr lang="en-US" altLang="zh-TW" sz="1800" b="1" dirty="0">
                  <a:solidFill>
                    <a:srgbClr val="00009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for(</a:t>
              </a:r>
              <a:r>
                <a:rPr lang="en-US" altLang="zh-TW" sz="1800" b="1" dirty="0" err="1">
                  <a:solidFill>
                    <a:srgbClr val="00009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altLang="zh-TW" sz="1800" b="1" dirty="0">
                  <a:solidFill>
                    <a:srgbClr val="00009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=1; </a:t>
              </a:r>
              <a:r>
                <a:rPr lang="en-US" altLang="zh-TW" sz="1800" b="1" dirty="0" err="1">
                  <a:solidFill>
                    <a:srgbClr val="00009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altLang="zh-TW" sz="1800" b="1" dirty="0">
                  <a:solidFill>
                    <a:srgbClr val="00009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&lt;10; </a:t>
              </a:r>
              <a:r>
                <a:rPr lang="en-US" altLang="zh-TW" sz="1800" b="1" dirty="0" err="1">
                  <a:solidFill>
                    <a:srgbClr val="00009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altLang="zh-TW" sz="1800" b="1" dirty="0">
                  <a:solidFill>
                    <a:srgbClr val="00009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=i+1) begin</a:t>
              </a:r>
            </a:p>
            <a:p>
              <a:pPr eaLnBrk="1" hangingPunct="1">
                <a:lnSpc>
                  <a:spcPct val="90000"/>
                </a:lnSpc>
                <a:spcBef>
                  <a:spcPts val="0"/>
                </a:spcBef>
                <a:defRPr/>
              </a:pPr>
              <a:r>
                <a:rPr lang="en-US" altLang="zh-TW" sz="1800" b="1" dirty="0">
                  <a:solidFill>
                    <a:srgbClr val="00009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X = </a:t>
              </a:r>
              <a:r>
                <a:rPr lang="en-US" altLang="zh-TW" sz="1800" b="1" dirty="0" err="1">
                  <a:solidFill>
                    <a:srgbClr val="00009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altLang="zh-TW" sz="1800" b="1" dirty="0">
                  <a:solidFill>
                    <a:srgbClr val="00009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[7:0];</a:t>
              </a:r>
            </a:p>
            <a:p>
              <a:pPr eaLnBrk="1" hangingPunct="1">
                <a:lnSpc>
                  <a:spcPct val="90000"/>
                </a:lnSpc>
                <a:spcBef>
                  <a:spcPts val="0"/>
                </a:spcBef>
                <a:defRPr/>
              </a:pPr>
              <a:r>
                <a:rPr lang="en-US" altLang="zh-TW" sz="1800" b="1" dirty="0">
                  <a:solidFill>
                    <a:srgbClr val="00009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#10;</a:t>
              </a:r>
            </a:p>
            <a:p>
              <a:pPr eaLnBrk="1" hangingPunct="1">
                <a:lnSpc>
                  <a:spcPct val="90000"/>
                </a:lnSpc>
                <a:spcBef>
                  <a:spcPts val="0"/>
                </a:spcBef>
                <a:defRPr/>
              </a:pPr>
              <a:r>
                <a:rPr lang="en-US" altLang="zh-TW" sz="1800" b="1" dirty="0">
                  <a:solidFill>
                    <a:srgbClr val="00009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end</a:t>
              </a:r>
            </a:p>
            <a:p>
              <a:pPr eaLnBrk="1" hangingPunct="1">
                <a:lnSpc>
                  <a:spcPct val="90000"/>
                </a:lnSpc>
                <a:spcBef>
                  <a:spcPts val="0"/>
                </a:spcBef>
                <a:defRPr/>
              </a:pPr>
              <a:r>
                <a:rPr lang="en-US" altLang="zh-TW" sz="1800" b="1" dirty="0">
                  <a:solidFill>
                    <a:srgbClr val="00009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$stop;</a:t>
              </a:r>
            </a:p>
            <a:p>
              <a:pPr eaLnBrk="1" hangingPunct="1">
                <a:lnSpc>
                  <a:spcPct val="90000"/>
                </a:lnSpc>
                <a:spcBef>
                  <a:spcPts val="0"/>
                </a:spcBef>
                <a:defRPr/>
              </a:pPr>
              <a:r>
                <a:rPr lang="en-US" altLang="zh-TW" sz="1800" b="1" dirty="0">
                  <a:solidFill>
                    <a:srgbClr val="00009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end</a:t>
              </a:r>
            </a:p>
          </p:txBody>
        </p:sp>
        <p:sp>
          <p:nvSpPr>
            <p:cNvPr id="25" name="矩形 24"/>
            <p:cNvSpPr/>
            <p:nvPr/>
          </p:nvSpPr>
          <p:spPr bwMode="auto">
            <a:xfrm>
              <a:off x="1013515" y="40283"/>
              <a:ext cx="5430235" cy="2808312"/>
            </a:xfrm>
            <a:prstGeom prst="rect">
              <a:avLst/>
            </a:prstGeom>
            <a:solidFill>
              <a:srgbClr val="FFFFCC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RightUp">
                <a:rot lat="2018646" lon="19986788" rev="16322"/>
              </a:camera>
              <a:lightRig rig="threePt" dir="t"/>
            </a:scene3d>
          </p:spPr>
          <p:txBody>
            <a:bodyPr lIns="144000" tIns="36000" rIns="36000" bIns="36000"/>
            <a:lstStyle/>
            <a:p>
              <a:pPr eaLnBrk="1" hangingPunct="1">
                <a:spcBef>
                  <a:spcPts val="0"/>
                </a:spcBef>
                <a:defRPr/>
              </a:pPr>
              <a:r>
                <a:rPr lang="en-US" altLang="zh-TW" sz="1800" b="1" dirty="0" err="1">
                  <a:solidFill>
                    <a:srgbClr val="00009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genvar</a:t>
              </a:r>
              <a:r>
                <a:rPr lang="en-US" altLang="zh-TW" sz="1800" b="1" dirty="0">
                  <a:solidFill>
                    <a:srgbClr val="00009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zh-TW" sz="1800" b="1" dirty="0" err="1">
                  <a:solidFill>
                    <a:srgbClr val="00009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altLang="zh-TW" sz="1800" b="1" dirty="0">
                  <a:solidFill>
                    <a:srgbClr val="00009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;</a:t>
              </a:r>
            </a:p>
            <a:p>
              <a:pPr eaLnBrk="1" hangingPunct="1">
                <a:spcBef>
                  <a:spcPts val="0"/>
                </a:spcBef>
                <a:defRPr/>
              </a:pPr>
              <a:r>
                <a:rPr lang="en-US" altLang="zh-TW" sz="1800" b="1" dirty="0">
                  <a:solidFill>
                    <a:srgbClr val="00009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(generate)</a:t>
              </a:r>
            </a:p>
            <a:p>
              <a:pPr eaLnBrk="1" hangingPunct="1">
                <a:spcBef>
                  <a:spcPts val="0"/>
                </a:spcBef>
                <a:defRPr/>
              </a:pPr>
              <a:r>
                <a:rPr lang="en-US" altLang="zh-TW" sz="1800" b="1" dirty="0">
                  <a:solidFill>
                    <a:srgbClr val="00009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for(</a:t>
              </a:r>
              <a:r>
                <a:rPr lang="en-US" altLang="zh-TW" sz="1800" b="1" dirty="0" err="1">
                  <a:solidFill>
                    <a:srgbClr val="00009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altLang="zh-TW" sz="1800" b="1" dirty="0">
                  <a:solidFill>
                    <a:srgbClr val="00009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=1; </a:t>
              </a:r>
              <a:r>
                <a:rPr lang="en-US" altLang="zh-TW" sz="1800" b="1" dirty="0" err="1">
                  <a:solidFill>
                    <a:srgbClr val="00009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altLang="zh-TW" sz="1800" b="1" dirty="0">
                  <a:solidFill>
                    <a:srgbClr val="00009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&lt;10; </a:t>
              </a:r>
              <a:r>
                <a:rPr lang="en-US" altLang="zh-TW" sz="1800" b="1" dirty="0" err="1">
                  <a:solidFill>
                    <a:srgbClr val="00009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altLang="zh-TW" sz="1800" b="1" dirty="0">
                  <a:solidFill>
                    <a:srgbClr val="00009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=i+1) </a:t>
              </a:r>
              <a:r>
                <a:rPr lang="en-US" altLang="zh-TW" sz="1800" b="1" dirty="0" err="1">
                  <a:solidFill>
                    <a:srgbClr val="00009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begin:NAME</a:t>
              </a:r>
              <a:r>
                <a:rPr lang="en-US" altLang="zh-TW" sz="1800" b="1" dirty="0">
                  <a:solidFill>
                    <a:srgbClr val="00009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pPr eaLnBrk="1" hangingPunct="1">
                <a:spcBef>
                  <a:spcPts val="0"/>
                </a:spcBef>
                <a:defRPr/>
              </a:pPr>
              <a:r>
                <a:rPr lang="en-US" altLang="zh-TW" sz="1800" b="1" dirty="0">
                  <a:solidFill>
                    <a:srgbClr val="00009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MODULE G1(X[</a:t>
              </a:r>
              <a:r>
                <a:rPr lang="en-US" altLang="zh-TW" sz="1800" b="1" dirty="0" err="1">
                  <a:solidFill>
                    <a:srgbClr val="00009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altLang="zh-TW" sz="1800" b="1" dirty="0">
                  <a:solidFill>
                    <a:srgbClr val="00009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], Y[i+1]);</a:t>
              </a:r>
            </a:p>
            <a:p>
              <a:pPr eaLnBrk="1" hangingPunct="1">
                <a:spcBef>
                  <a:spcPts val="0"/>
                </a:spcBef>
                <a:defRPr/>
              </a:pPr>
              <a:r>
                <a:rPr lang="en-US" altLang="zh-TW" sz="1800" b="1" dirty="0">
                  <a:solidFill>
                    <a:srgbClr val="00009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assign OUT[</a:t>
              </a:r>
              <a:r>
                <a:rPr lang="en-US" altLang="zh-TW" sz="1800" b="1" dirty="0" err="1">
                  <a:solidFill>
                    <a:srgbClr val="00009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altLang="zh-TW" sz="1800" b="1" dirty="0">
                  <a:solidFill>
                    <a:srgbClr val="00009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] = IN[i-1]+A;</a:t>
              </a:r>
            </a:p>
            <a:p>
              <a:pPr eaLnBrk="1" hangingPunct="1">
                <a:spcBef>
                  <a:spcPts val="0"/>
                </a:spcBef>
                <a:defRPr/>
              </a:pPr>
              <a:r>
                <a:rPr lang="en-US" altLang="zh-TW" sz="1800" b="1" dirty="0">
                  <a:solidFill>
                    <a:srgbClr val="00009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end</a:t>
              </a:r>
            </a:p>
            <a:p>
              <a:pPr eaLnBrk="1" hangingPunct="1">
                <a:spcBef>
                  <a:spcPts val="0"/>
                </a:spcBef>
                <a:defRPr/>
              </a:pPr>
              <a:r>
                <a:rPr lang="en-US" altLang="zh-TW" sz="1800" b="1" dirty="0">
                  <a:solidFill>
                    <a:srgbClr val="00009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zh-TW" sz="1800" b="1" dirty="0" err="1">
                  <a:solidFill>
                    <a:srgbClr val="00009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endgenerate</a:t>
              </a:r>
              <a:r>
                <a:rPr lang="en-US" altLang="zh-TW" sz="1800" b="1" dirty="0">
                  <a:solidFill>
                    <a:srgbClr val="00009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</p:txBody>
        </p:sp>
        <p:sp>
          <p:nvSpPr>
            <p:cNvPr id="26" name="矩形 25"/>
            <p:cNvSpPr/>
            <p:nvPr/>
          </p:nvSpPr>
          <p:spPr bwMode="auto">
            <a:xfrm>
              <a:off x="3540053" y="1041831"/>
              <a:ext cx="5127103" cy="2895649"/>
            </a:xfrm>
            <a:prstGeom prst="rect">
              <a:avLst/>
            </a:prstGeom>
            <a:solidFill>
              <a:srgbClr val="99FFCC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RightUp">
                <a:rot lat="2018646" lon="19986788" rev="16322"/>
              </a:camera>
              <a:lightRig rig="threePt" dir="t"/>
            </a:scene3d>
          </p:spPr>
          <p:txBody>
            <a:bodyPr lIns="144000" tIns="36000" rIns="36000" bIns="36000"/>
            <a:lstStyle/>
            <a:p>
              <a:pPr eaLnBrk="1" hangingPunct="1">
                <a:lnSpc>
                  <a:spcPct val="90000"/>
                </a:lnSpc>
                <a:spcBef>
                  <a:spcPts val="0"/>
                </a:spcBef>
                <a:defRPr/>
              </a:pPr>
              <a:r>
                <a:rPr lang="en-US" altLang="zh-TW" sz="2000" b="1" dirty="0">
                  <a:solidFill>
                    <a:srgbClr val="00009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integer </a:t>
              </a:r>
              <a:r>
                <a:rPr lang="en-US" altLang="zh-TW" sz="2000" b="1" dirty="0" err="1">
                  <a:solidFill>
                    <a:srgbClr val="00009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altLang="zh-TW" sz="2000" b="1" dirty="0">
                  <a:solidFill>
                    <a:srgbClr val="00009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;</a:t>
              </a:r>
            </a:p>
            <a:p>
              <a:pPr eaLnBrk="1" hangingPunct="1">
                <a:lnSpc>
                  <a:spcPct val="90000"/>
                </a:lnSpc>
                <a:spcBef>
                  <a:spcPts val="0"/>
                </a:spcBef>
                <a:defRPr/>
              </a:pPr>
              <a:r>
                <a:rPr lang="en-US" altLang="zh-TW" sz="2000" b="1" dirty="0">
                  <a:solidFill>
                    <a:srgbClr val="00009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always@(</a:t>
              </a:r>
              <a:r>
                <a:rPr lang="en-US" altLang="zh-TW" sz="2000" b="1" dirty="0" err="1">
                  <a:solidFill>
                    <a:srgbClr val="00009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posedge</a:t>
              </a:r>
              <a:r>
                <a:rPr lang="en-US" altLang="zh-TW" sz="2000" b="1" dirty="0">
                  <a:solidFill>
                    <a:srgbClr val="00009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zh-TW" sz="2000" b="1" dirty="0" err="1">
                  <a:solidFill>
                    <a:srgbClr val="00009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Clk</a:t>
              </a:r>
              <a:r>
                <a:rPr lang="en-US" altLang="zh-TW" sz="2000" b="1" dirty="0">
                  <a:solidFill>
                    <a:srgbClr val="00009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 begin</a:t>
              </a:r>
            </a:p>
            <a:p>
              <a:pPr eaLnBrk="1" hangingPunct="1">
                <a:lnSpc>
                  <a:spcPct val="90000"/>
                </a:lnSpc>
                <a:spcBef>
                  <a:spcPts val="0"/>
                </a:spcBef>
                <a:defRPr/>
              </a:pPr>
              <a:r>
                <a:rPr lang="en-US" altLang="zh-TW" sz="2000" b="1" dirty="0">
                  <a:solidFill>
                    <a:srgbClr val="00009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for(</a:t>
              </a:r>
              <a:r>
                <a:rPr lang="en-US" altLang="zh-TW" sz="2000" b="1" dirty="0" err="1">
                  <a:solidFill>
                    <a:srgbClr val="00009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altLang="zh-TW" sz="2000" b="1" dirty="0">
                  <a:solidFill>
                    <a:srgbClr val="00009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=1; </a:t>
              </a:r>
              <a:r>
                <a:rPr lang="en-US" altLang="zh-TW" sz="2000" b="1" dirty="0" err="1">
                  <a:solidFill>
                    <a:srgbClr val="00009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altLang="zh-TW" sz="2000" b="1" dirty="0">
                  <a:solidFill>
                    <a:srgbClr val="00009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&lt;10; </a:t>
              </a:r>
              <a:r>
                <a:rPr lang="en-US" altLang="zh-TW" sz="2000" b="1" dirty="0" err="1">
                  <a:solidFill>
                    <a:srgbClr val="00009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altLang="zh-TW" sz="2000" b="1" dirty="0">
                  <a:solidFill>
                    <a:srgbClr val="00009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=i+1) begin</a:t>
              </a:r>
            </a:p>
            <a:p>
              <a:pPr eaLnBrk="1" hangingPunct="1">
                <a:lnSpc>
                  <a:spcPct val="90000"/>
                </a:lnSpc>
                <a:spcBef>
                  <a:spcPts val="0"/>
                </a:spcBef>
                <a:defRPr/>
              </a:pPr>
              <a:r>
                <a:rPr lang="en-US" altLang="zh-TW" sz="2000" b="1" dirty="0">
                  <a:solidFill>
                    <a:srgbClr val="00009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R[</a:t>
              </a:r>
              <a:r>
                <a:rPr lang="en-US" altLang="zh-TW" sz="2000" b="1" dirty="0" err="1">
                  <a:solidFill>
                    <a:srgbClr val="00009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altLang="zh-TW" sz="2000" b="1" dirty="0">
                  <a:solidFill>
                    <a:srgbClr val="00009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] &lt;= R[i-1];</a:t>
              </a:r>
            </a:p>
            <a:p>
              <a:pPr eaLnBrk="1" hangingPunct="1">
                <a:lnSpc>
                  <a:spcPct val="90000"/>
                </a:lnSpc>
                <a:spcBef>
                  <a:spcPts val="0"/>
                </a:spcBef>
                <a:defRPr/>
              </a:pPr>
              <a:r>
                <a:rPr lang="en-US" altLang="zh-TW" sz="2000" b="1" dirty="0">
                  <a:solidFill>
                    <a:srgbClr val="00009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end</a:t>
              </a:r>
            </a:p>
            <a:p>
              <a:pPr eaLnBrk="1" hangingPunct="1">
                <a:lnSpc>
                  <a:spcPct val="90000"/>
                </a:lnSpc>
                <a:spcBef>
                  <a:spcPts val="0"/>
                </a:spcBef>
                <a:defRPr/>
              </a:pPr>
              <a:r>
                <a:rPr lang="en-US" altLang="zh-TW" sz="2000" b="1" dirty="0">
                  <a:solidFill>
                    <a:srgbClr val="00009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R[9] &lt;= R[0];  </a:t>
              </a:r>
            </a:p>
            <a:p>
              <a:pPr eaLnBrk="1" hangingPunct="1">
                <a:lnSpc>
                  <a:spcPct val="90000"/>
                </a:lnSpc>
                <a:spcBef>
                  <a:spcPts val="0"/>
                </a:spcBef>
                <a:defRPr/>
              </a:pPr>
              <a:r>
                <a:rPr lang="en-US" altLang="zh-TW" sz="2000" b="1" dirty="0">
                  <a:solidFill>
                    <a:srgbClr val="00009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end</a:t>
              </a:r>
            </a:p>
          </p:txBody>
        </p:sp>
        <p:cxnSp>
          <p:nvCxnSpPr>
            <p:cNvPr id="27656" name="直線單箭頭接點 26"/>
            <p:cNvCxnSpPr>
              <a:cxnSpLocks noChangeShapeType="1"/>
            </p:cNvCxnSpPr>
            <p:nvPr/>
          </p:nvCxnSpPr>
          <p:spPr bwMode="auto">
            <a:xfrm>
              <a:off x="1187624" y="3356992"/>
              <a:ext cx="5616624" cy="2241128"/>
            </a:xfrm>
            <a:prstGeom prst="straightConnector1">
              <a:avLst/>
            </a:prstGeom>
            <a:noFill/>
            <a:ln w="57150" algn="ctr">
              <a:solidFill>
                <a:schemeClr val="bg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57" name="直線單箭頭接點 27"/>
            <p:cNvCxnSpPr>
              <a:cxnSpLocks noChangeShapeType="1"/>
            </p:cNvCxnSpPr>
            <p:nvPr/>
          </p:nvCxnSpPr>
          <p:spPr bwMode="auto">
            <a:xfrm flipV="1">
              <a:off x="1187624" y="776530"/>
              <a:ext cx="0" cy="2580462"/>
            </a:xfrm>
            <a:prstGeom prst="straightConnector1">
              <a:avLst/>
            </a:prstGeom>
            <a:noFill/>
            <a:ln w="57150" algn="ctr">
              <a:solidFill>
                <a:schemeClr val="bg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658" name="文字方塊 28"/>
            <p:cNvSpPr txBox="1">
              <a:spLocks noChangeArrowheads="1"/>
            </p:cNvSpPr>
            <p:nvPr/>
          </p:nvSpPr>
          <p:spPr bwMode="auto">
            <a:xfrm rot="1243473">
              <a:off x="5943638" y="4948513"/>
              <a:ext cx="862523" cy="44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TW" sz="1800" b="1">
                  <a:solidFill>
                    <a:srgbClr val="FFFF66"/>
                  </a:solidFill>
                </a:rPr>
                <a:t>Time</a:t>
              </a:r>
              <a:endParaRPr lang="zh-TW" altLang="en-US" sz="1800" b="1">
                <a:solidFill>
                  <a:srgbClr val="FFFF66"/>
                </a:solidFill>
              </a:endParaRPr>
            </a:p>
          </p:txBody>
        </p:sp>
        <p:sp>
          <p:nvSpPr>
            <p:cNvPr id="27659" name="文字方塊 29"/>
            <p:cNvSpPr txBox="1">
              <a:spLocks noChangeArrowheads="1"/>
            </p:cNvSpPr>
            <p:nvPr/>
          </p:nvSpPr>
          <p:spPr bwMode="auto">
            <a:xfrm rot="-5400000">
              <a:off x="224500" y="1197874"/>
              <a:ext cx="1046045" cy="442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TW" sz="1800" b="1">
                  <a:solidFill>
                    <a:srgbClr val="FFFF66"/>
                  </a:solidFill>
                </a:rPr>
                <a:t>Space</a:t>
              </a:r>
              <a:endParaRPr lang="zh-TW" altLang="en-US" sz="1800" b="1">
                <a:solidFill>
                  <a:srgbClr val="FFFF66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-87313"/>
            <a:ext cx="9144000" cy="70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zh-TW" sz="4000" b="1">
                <a:solidFill>
                  <a:srgbClr val="66FFFF"/>
                </a:solidFill>
              </a:rPr>
              <a:t>Parametered/Generate Verilog-2K</a:t>
            </a:r>
            <a:endParaRPr lang="en-US" altLang="zh-TW" sz="4000" b="1">
              <a:solidFill>
                <a:schemeClr val="tx1"/>
              </a:solidFill>
            </a:endParaRPr>
          </a:p>
        </p:txBody>
      </p:sp>
      <p:sp>
        <p:nvSpPr>
          <p:cNvPr id="29699" name="Rectangle 5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endParaRPr lang="zh-TW" altLang="en-US" sz="2400">
              <a:solidFill>
                <a:srgbClr val="FFFF66"/>
              </a:solidFill>
            </a:endParaRPr>
          </a:p>
        </p:txBody>
      </p:sp>
      <p:pic>
        <p:nvPicPr>
          <p:cNvPr id="29700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549275"/>
            <a:ext cx="8315325" cy="617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2705" y="1628800"/>
            <a:ext cx="2524125" cy="809625"/>
          </a:xfrm>
          <a:prstGeom prst="rect">
            <a:avLst/>
          </a:prstGeom>
          <a:ln w="19050">
            <a:solidFill>
              <a:srgbClr val="0000FF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zh-TW" sz="4000" b="1">
                <a:solidFill>
                  <a:srgbClr val="66FFFF"/>
                </a:solidFill>
              </a:rPr>
              <a:t>Coding by V2K</a:t>
            </a:r>
            <a:endParaRPr lang="en-US" altLang="zh-TW" sz="4000" b="1">
              <a:solidFill>
                <a:schemeClr val="tx1"/>
              </a:solidFill>
            </a:endParaRPr>
          </a:p>
        </p:txBody>
      </p:sp>
      <p:sp>
        <p:nvSpPr>
          <p:cNvPr id="31747" name="Rectangle 5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endParaRPr lang="zh-TW" altLang="en-US" sz="2400">
              <a:solidFill>
                <a:srgbClr val="FFFF66"/>
              </a:solidFill>
            </a:endParaRPr>
          </a:p>
        </p:txBody>
      </p:sp>
      <p:sp>
        <p:nvSpPr>
          <p:cNvPr id="5" name="Text Box 70"/>
          <p:cNvSpPr txBox="1">
            <a:spLocks noChangeArrowheads="1"/>
          </p:cNvSpPr>
          <p:nvPr/>
        </p:nvSpPr>
        <p:spPr bwMode="auto">
          <a:xfrm>
            <a:off x="107950" y="906463"/>
            <a:ext cx="8856663" cy="1298575"/>
          </a:xfrm>
          <a:prstGeom prst="rect">
            <a:avLst/>
          </a:prstGeom>
          <a:solidFill>
            <a:schemeClr val="tx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rgbClr val="FFFF66"/>
                </a:solidFill>
                <a:latin typeface="Courier New" panose="02070309020205020404" pitchFamily="49" charset="0"/>
              </a:rPr>
              <a:t>  genvar i, j;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rgbClr val="FFFF66"/>
                </a:solidFill>
                <a:latin typeface="Courier New" panose="02070309020205020404" pitchFamily="49" charset="0"/>
              </a:rPr>
              <a:t>  for(i=0; i&lt;N; i=i+1) begin : Row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rgbClr val="FFFF66"/>
                </a:solidFill>
                <a:latin typeface="Courier New" panose="02070309020205020404" pitchFamily="49" charset="0"/>
              </a:rPr>
              <a:t>    for(j=0; j&lt;N; j=j+1) begin : Col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rgbClr val="FFFF66"/>
                </a:solidFill>
                <a:latin typeface="Courier New" panose="02070309020205020404" pitchFamily="49" charset="0"/>
              </a:rPr>
              <a:t>      MCell Cell( A[i], B[j], Ci[i][j], Co[i][j], Si[i][j], So[i][j]);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rgbClr val="FFFF66"/>
                </a:solidFill>
                <a:latin typeface="Courier New" panose="02070309020205020404" pitchFamily="49" charset="0"/>
              </a:rPr>
              <a:t>    end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rgbClr val="FFFF66"/>
                </a:solidFill>
                <a:latin typeface="Courier New" panose="02070309020205020404" pitchFamily="49" charset="0"/>
              </a:rPr>
              <a:t>  end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rgbClr val="FFFF66"/>
                </a:solidFill>
                <a:latin typeface="Courier New" panose="02070309020205020404" pitchFamily="49" charset="0"/>
              </a:rPr>
              <a:t>endmodule</a:t>
            </a:r>
          </a:p>
        </p:txBody>
      </p:sp>
      <p:graphicFrame>
        <p:nvGraphicFramePr>
          <p:cNvPr id="31749" name="Object 53"/>
          <p:cNvGraphicFramePr>
            <a:graphicFrameLocks noChangeAspect="1"/>
          </p:cNvGraphicFramePr>
          <p:nvPr/>
        </p:nvGraphicFramePr>
        <p:xfrm>
          <a:off x="2411413" y="2205038"/>
          <a:ext cx="4537075" cy="441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9" name="Visio" r:id="rId4" imgW="5122980" imgH="4978789" progId="Visio.Drawing.11">
                  <p:embed/>
                </p:oleObj>
              </mc:Choice>
              <mc:Fallback>
                <p:oleObj name="Visio" r:id="rId4" imgW="5122980" imgH="4978789" progId="Visio.Drawing.11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2205038"/>
                        <a:ext cx="4537075" cy="441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zh-TW" sz="4000" b="1">
                <a:solidFill>
                  <a:srgbClr val="66FFFF"/>
                </a:solidFill>
              </a:rPr>
              <a:t>Big-Data Verification</a:t>
            </a:r>
            <a:endParaRPr lang="en-US" altLang="zh-TW" sz="4000" b="1">
              <a:solidFill>
                <a:schemeClr val="tx1"/>
              </a:solidFill>
            </a:endParaRPr>
          </a:p>
        </p:txBody>
      </p:sp>
      <p:sp>
        <p:nvSpPr>
          <p:cNvPr id="33795" name="Rectangle 5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endParaRPr lang="zh-TW" altLang="en-US" sz="2400">
              <a:solidFill>
                <a:srgbClr val="FFFF66"/>
              </a:solidFill>
            </a:endParaRPr>
          </a:p>
        </p:txBody>
      </p:sp>
      <p:sp>
        <p:nvSpPr>
          <p:cNvPr id="5" name="Text Box 70"/>
          <p:cNvSpPr txBox="1">
            <a:spLocks noChangeArrowheads="1"/>
          </p:cNvSpPr>
          <p:nvPr/>
        </p:nvSpPr>
        <p:spPr bwMode="auto">
          <a:xfrm>
            <a:off x="107950" y="800100"/>
            <a:ext cx="8856663" cy="4679950"/>
          </a:xfrm>
          <a:prstGeom prst="rect">
            <a:avLst/>
          </a:prstGeom>
          <a:solidFill>
            <a:schemeClr val="tx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66FF33"/>
                </a:solidFill>
                <a:latin typeface="Courier New" panose="02070309020205020404" pitchFamily="49" charset="0"/>
              </a:rPr>
              <a:t>`timescale 1ns/10ps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FFFF66"/>
                </a:solidFill>
                <a:latin typeface="Courier New" panose="02070309020205020404" pitchFamily="49" charset="0"/>
              </a:rPr>
              <a:t>module Test_MUL;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FFFF66"/>
                </a:solidFill>
                <a:latin typeface="Courier New" panose="02070309020205020404" pitchFamily="49" charset="0"/>
              </a:rPr>
              <a:t>  parameter N = 8;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FFFF66"/>
                </a:solidFill>
                <a:latin typeface="Courier New" panose="02070309020205020404" pitchFamily="49" charset="0"/>
              </a:rPr>
              <a:t>  reg [N-1:0] A, B;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FFFF66"/>
                </a:solidFill>
                <a:latin typeface="Courier New" panose="02070309020205020404" pitchFamily="49" charset="0"/>
              </a:rPr>
              <a:t>  wire [2*N-1:0] P;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FFFF66"/>
                </a:solidFill>
                <a:latin typeface="Courier New" panose="02070309020205020404" pitchFamily="49" charset="0"/>
              </a:rPr>
              <a:t>  MUL U1(A, B, P);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FFFF66"/>
                </a:solidFill>
                <a:latin typeface="Courier New" panose="02070309020205020404" pitchFamily="49" charset="0"/>
              </a:rPr>
              <a:t>  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FFFF66"/>
                </a:solidFill>
                <a:latin typeface="Courier New" panose="02070309020205020404" pitchFamily="49" charset="0"/>
              </a:rPr>
              <a:t>  integer i, j, </a:t>
            </a:r>
            <a:r>
              <a:rPr lang="en-US" altLang="zh-TW" sz="1800" b="1">
                <a:solidFill>
                  <a:srgbClr val="FF00FF"/>
                </a:solidFill>
                <a:latin typeface="Courier New" panose="02070309020205020404" pitchFamily="49" charset="0"/>
              </a:rPr>
              <a:t>ok</a:t>
            </a:r>
            <a:r>
              <a:rPr lang="en-US" altLang="zh-TW" sz="1800">
                <a:solidFill>
                  <a:srgbClr val="FFFF66"/>
                </a:solidFill>
                <a:latin typeface="Courier New" panose="02070309020205020404" pitchFamily="49" charset="0"/>
              </a:rPr>
              <a:t>;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FFFF66"/>
                </a:solidFill>
                <a:latin typeface="Courier New" panose="02070309020205020404" pitchFamily="49" charset="0"/>
              </a:rPr>
              <a:t>  initial begin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FFFF66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TW" sz="1800">
                <a:solidFill>
                  <a:srgbClr val="FFFFFF"/>
                </a:solidFill>
                <a:latin typeface="Courier New" panose="02070309020205020404" pitchFamily="49" charset="0"/>
              </a:rPr>
              <a:t>$monitor($time, ",", A, ",", B, ",", P);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FFFF66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TW" sz="1800" b="1">
                <a:solidFill>
                  <a:srgbClr val="FF00FF"/>
                </a:solidFill>
                <a:latin typeface="Courier New" panose="02070309020205020404" pitchFamily="49" charset="0"/>
              </a:rPr>
              <a:t>ok=1;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FFFF66"/>
                </a:solidFill>
                <a:latin typeface="Courier New" panose="02070309020205020404" pitchFamily="49" charset="0"/>
              </a:rPr>
              <a:t>    for(i=0; i &lt; 1&lt;&lt;N ; i=i+1)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FFFF66"/>
                </a:solidFill>
                <a:latin typeface="Courier New" panose="02070309020205020404" pitchFamily="49" charset="0"/>
              </a:rPr>
              <a:t>      for(j=0; j &lt; 1&lt;&lt;N ; j=j+1) 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FFFF66"/>
                </a:solidFill>
                <a:latin typeface="Courier New" panose="02070309020205020404" pitchFamily="49" charset="0"/>
              </a:rPr>
              <a:t>        begin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FFFF66"/>
                </a:solidFill>
                <a:latin typeface="Courier New" panose="02070309020205020404" pitchFamily="49" charset="0"/>
              </a:rPr>
              <a:t>          A=i; B=j;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FFFF66"/>
                </a:solidFill>
                <a:latin typeface="Courier New" panose="02070309020205020404" pitchFamily="49" charset="0"/>
              </a:rPr>
              <a:t>          #10;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FFFF66"/>
                </a:solidFill>
                <a:latin typeface="Courier New" panose="02070309020205020404" pitchFamily="49" charset="0"/>
              </a:rPr>
              <a:t>          </a:t>
            </a:r>
            <a:r>
              <a:rPr lang="en-US" altLang="zh-TW" sz="1800" b="1">
                <a:solidFill>
                  <a:srgbClr val="FF00FF"/>
                </a:solidFill>
                <a:latin typeface="Courier New" panose="02070309020205020404" pitchFamily="49" charset="0"/>
              </a:rPr>
              <a:t>if(P != i*j) ok=0;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FFFF66"/>
                </a:solidFill>
                <a:latin typeface="Courier New" panose="02070309020205020404" pitchFamily="49" charset="0"/>
              </a:rPr>
              <a:t>        end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FFFF66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TW" sz="1800" b="1">
                <a:solidFill>
                  <a:srgbClr val="FF00FF"/>
                </a:solidFill>
                <a:latin typeface="Courier New" panose="02070309020205020404" pitchFamily="49" charset="0"/>
              </a:rPr>
              <a:t>$display("Varification: %s.", ok ? "Ok" : "Failed");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FFFF66"/>
                </a:solidFill>
                <a:latin typeface="Courier New" panose="02070309020205020404" pitchFamily="49" charset="0"/>
              </a:rPr>
              <a:t>    $stop;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FFFF66"/>
                </a:solidFill>
                <a:latin typeface="Courier New" panose="02070309020205020404" pitchFamily="49" charset="0"/>
              </a:rPr>
              <a:t>  end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FFFF66"/>
                </a:solidFill>
                <a:latin typeface="Courier New" panose="02070309020205020404" pitchFamily="49" charset="0"/>
              </a:rPr>
              <a:t>endmodule</a:t>
            </a:r>
          </a:p>
        </p:txBody>
      </p:sp>
      <p:sp>
        <p:nvSpPr>
          <p:cNvPr id="11" name="Text Box 70"/>
          <p:cNvSpPr txBox="1">
            <a:spLocks noChangeArrowheads="1"/>
          </p:cNvSpPr>
          <p:nvPr/>
        </p:nvSpPr>
        <p:spPr bwMode="auto">
          <a:xfrm>
            <a:off x="2268538" y="4797425"/>
            <a:ext cx="6480175" cy="1998663"/>
          </a:xfrm>
          <a:prstGeom prst="rect">
            <a:avLst/>
          </a:prstGeom>
          <a:solidFill>
            <a:schemeClr val="tx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rgbClr val="FFFFFF"/>
                </a:solidFill>
                <a:latin typeface="Courier New" panose="02070309020205020404" pitchFamily="49" charset="0"/>
              </a:rPr>
              <a:t>VSIM 3&gt; run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rgbClr val="FFFFFF"/>
                </a:solidFill>
                <a:latin typeface="Courier New" panose="02070309020205020404" pitchFamily="49" charset="0"/>
              </a:rPr>
              <a:t>#                    0,  0,  0,    0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rgbClr val="FFFFFF"/>
                </a:solidFill>
                <a:latin typeface="Courier New" panose="02070309020205020404" pitchFamily="49" charset="0"/>
              </a:rPr>
              <a:t>: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rgbClr val="FFFFFF"/>
                </a:solidFill>
                <a:latin typeface="Courier New" panose="02070309020205020404" pitchFamily="49" charset="0"/>
              </a:rPr>
              <a:t>: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rgbClr val="FFFFFF"/>
                </a:solidFill>
                <a:latin typeface="Courier New" panose="02070309020205020404" pitchFamily="49" charset="0"/>
              </a:rPr>
              <a:t>#               655340,255,254,64770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rgbClr val="FFFFFF"/>
                </a:solidFill>
                <a:latin typeface="Courier New" panose="02070309020205020404" pitchFamily="49" charset="0"/>
              </a:rPr>
              <a:t>#               655350,255,255,65025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rgbClr val="FFFFFF"/>
                </a:solidFill>
                <a:latin typeface="Courier New" panose="02070309020205020404" pitchFamily="49" charset="0"/>
              </a:rPr>
              <a:t># Varification:     Ok.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rgbClr val="FFFFFF"/>
                </a:solidFill>
                <a:latin typeface="Courier New" panose="02070309020205020404" pitchFamily="49" charset="0"/>
              </a:rPr>
              <a:t># Break in Module Test_MUL at D:/work/MulArray/Test_MUL.v line 20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zh-TW" sz="1400">
              <a:solidFill>
                <a:srgbClr val="FFFFFF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rgbClr val="FFFFFF"/>
                </a:solidFill>
                <a:latin typeface="Courier New" panose="02070309020205020404" pitchFamily="49" charset="0"/>
              </a:rPr>
              <a:t>VSIM 4&gt; |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zh-TW" sz="4000" b="1">
                <a:solidFill>
                  <a:srgbClr val="66FFFF"/>
                </a:solidFill>
              </a:rPr>
              <a:t>Layout View: 6-Bit Parallel Multiplier</a:t>
            </a:r>
            <a:endParaRPr lang="en-US" altLang="zh-TW" sz="4000" b="1">
              <a:solidFill>
                <a:schemeClr val="tx1"/>
              </a:solidFill>
            </a:endParaRPr>
          </a:p>
        </p:txBody>
      </p:sp>
      <p:pic>
        <p:nvPicPr>
          <p:cNvPr id="631860" name="Picture 52" descr="mul6+iop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908050"/>
            <a:ext cx="5829300" cy="569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3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zh-TW" sz="4000" b="1">
                <a:solidFill>
                  <a:srgbClr val="66FFFF"/>
                </a:solidFill>
              </a:rPr>
              <a:t>N-bit Shifter</a:t>
            </a:r>
            <a:endParaRPr lang="en-US" altLang="zh-TW" sz="4000" b="1">
              <a:solidFill>
                <a:schemeClr val="tx1"/>
              </a:solidFill>
            </a:endParaRPr>
          </a:p>
        </p:txBody>
      </p:sp>
      <p:sp>
        <p:nvSpPr>
          <p:cNvPr id="636033" name="Rectangle 129"/>
          <p:cNvSpPr>
            <a:spLocks noChangeArrowheads="1"/>
          </p:cNvSpPr>
          <p:nvPr/>
        </p:nvSpPr>
        <p:spPr bwMode="auto">
          <a:xfrm>
            <a:off x="1906588" y="838200"/>
            <a:ext cx="6769100" cy="741363"/>
          </a:xfrm>
          <a:prstGeom prst="rect">
            <a:avLst/>
          </a:prstGeom>
          <a:solidFill>
            <a:srgbClr val="0066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endParaRPr lang="zh-TW" altLang="en-US" sz="2400">
              <a:solidFill>
                <a:srgbClr val="FFFF66"/>
              </a:solidFill>
            </a:endParaRPr>
          </a:p>
        </p:txBody>
      </p:sp>
      <p:grpSp>
        <p:nvGrpSpPr>
          <p:cNvPr id="2" name="Group 289"/>
          <p:cNvGrpSpPr>
            <a:grpSpLocks/>
          </p:cNvGrpSpPr>
          <p:nvPr/>
        </p:nvGrpSpPr>
        <p:grpSpPr bwMode="auto">
          <a:xfrm>
            <a:off x="2195513" y="836613"/>
            <a:ext cx="6327775" cy="742950"/>
            <a:chOff x="1021" y="844"/>
            <a:chExt cx="3986" cy="468"/>
          </a:xfrm>
        </p:grpSpPr>
        <p:grpSp>
          <p:nvGrpSpPr>
            <p:cNvPr id="38147" name="Group 130"/>
            <p:cNvGrpSpPr>
              <a:grpSpLocks/>
            </p:cNvGrpSpPr>
            <p:nvPr/>
          </p:nvGrpSpPr>
          <p:grpSpPr bwMode="auto">
            <a:xfrm>
              <a:off x="4403" y="937"/>
              <a:ext cx="446" cy="297"/>
              <a:chOff x="2856" y="2890"/>
              <a:chExt cx="446" cy="297"/>
            </a:xfrm>
          </p:grpSpPr>
          <p:sp>
            <p:nvSpPr>
              <p:cNvPr id="38243" name="AutoShape 131"/>
              <p:cNvSpPr>
                <a:spLocks noChangeArrowheads="1"/>
              </p:cNvSpPr>
              <p:nvPr/>
            </p:nvSpPr>
            <p:spPr bwMode="auto">
              <a:xfrm flipH="1">
                <a:off x="2880" y="2972"/>
                <a:ext cx="422" cy="13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4 w 21600"/>
                  <a:gd name="T13" fmla="*/ 4486 h 21600"/>
                  <a:gd name="T14" fmla="*/ 17096 w 21600"/>
                  <a:gd name="T15" fmla="*/ 171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8244" name="Line 132"/>
              <p:cNvSpPr>
                <a:spLocks noChangeShapeType="1"/>
              </p:cNvSpPr>
              <p:nvPr/>
            </p:nvSpPr>
            <p:spPr bwMode="auto">
              <a:xfrm flipH="1">
                <a:off x="3188" y="2890"/>
                <a:ext cx="0" cy="86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8245" name="Line 133"/>
              <p:cNvSpPr>
                <a:spLocks noChangeShapeType="1"/>
              </p:cNvSpPr>
              <p:nvPr/>
            </p:nvSpPr>
            <p:spPr bwMode="auto">
              <a:xfrm rot="5400000" flipH="1">
                <a:off x="2897" y="3005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8246" name="Line 134"/>
              <p:cNvSpPr>
                <a:spLocks noChangeShapeType="1"/>
              </p:cNvSpPr>
              <p:nvPr/>
            </p:nvSpPr>
            <p:spPr bwMode="auto">
              <a:xfrm flipH="1">
                <a:off x="2994" y="2890"/>
                <a:ext cx="0" cy="86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 type="oval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8247" name="Text Box 135"/>
              <p:cNvSpPr txBox="1">
                <a:spLocks noChangeArrowheads="1"/>
              </p:cNvSpPr>
              <p:nvPr/>
            </p:nvSpPr>
            <p:spPr bwMode="auto">
              <a:xfrm>
                <a:off x="2906" y="2940"/>
                <a:ext cx="35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zh-TW" sz="1200">
                    <a:solidFill>
                      <a:srgbClr val="FFFF66"/>
                    </a:solidFill>
                  </a:rPr>
                  <a:t>0     1</a:t>
                </a:r>
              </a:p>
            </p:txBody>
          </p:sp>
          <p:sp>
            <p:nvSpPr>
              <p:cNvPr id="38248" name="Line 136"/>
              <p:cNvSpPr>
                <a:spLocks noChangeShapeType="1"/>
              </p:cNvSpPr>
              <p:nvPr/>
            </p:nvSpPr>
            <p:spPr bwMode="auto">
              <a:xfrm flipH="1">
                <a:off x="3089" y="3101"/>
                <a:ext cx="0" cy="86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38148" name="Line 146"/>
            <p:cNvSpPr>
              <a:spLocks noChangeShapeType="1"/>
            </p:cNvSpPr>
            <p:nvPr/>
          </p:nvSpPr>
          <p:spPr bwMode="auto">
            <a:xfrm flipV="1">
              <a:off x="4634" y="1222"/>
              <a:ext cx="0" cy="9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38149" name="Group 152"/>
            <p:cNvGrpSpPr>
              <a:grpSpLocks/>
            </p:cNvGrpSpPr>
            <p:nvPr/>
          </p:nvGrpSpPr>
          <p:grpSpPr bwMode="auto">
            <a:xfrm>
              <a:off x="4735" y="939"/>
              <a:ext cx="272" cy="92"/>
              <a:chOff x="3470" y="1071"/>
              <a:chExt cx="272" cy="92"/>
            </a:xfrm>
          </p:grpSpPr>
          <p:sp>
            <p:nvSpPr>
              <p:cNvPr id="38241" name="AutoShape 150"/>
              <p:cNvSpPr>
                <a:spLocks noChangeArrowheads="1"/>
              </p:cNvSpPr>
              <p:nvPr/>
            </p:nvSpPr>
            <p:spPr bwMode="auto">
              <a:xfrm rot="10800000">
                <a:off x="3651" y="1117"/>
                <a:ext cx="91" cy="46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endParaRPr lang="zh-TW" altLang="en-US" sz="2400">
                  <a:solidFill>
                    <a:srgbClr val="FFFF66"/>
                  </a:solidFill>
                </a:endParaRPr>
              </a:p>
            </p:txBody>
          </p:sp>
          <p:sp>
            <p:nvSpPr>
              <p:cNvPr id="38242" name="Freeform 151"/>
              <p:cNvSpPr>
                <a:spLocks/>
              </p:cNvSpPr>
              <p:nvPr/>
            </p:nvSpPr>
            <p:spPr bwMode="auto">
              <a:xfrm>
                <a:off x="3470" y="1071"/>
                <a:ext cx="226" cy="46"/>
              </a:xfrm>
              <a:custGeom>
                <a:avLst/>
                <a:gdLst>
                  <a:gd name="T0" fmla="*/ 0 w 226"/>
                  <a:gd name="T1" fmla="*/ 0 h 46"/>
                  <a:gd name="T2" fmla="*/ 226 w 226"/>
                  <a:gd name="T3" fmla="*/ 0 h 46"/>
                  <a:gd name="T4" fmla="*/ 226 w 226"/>
                  <a:gd name="T5" fmla="*/ 46 h 46"/>
                  <a:gd name="T6" fmla="*/ 0 60000 65536"/>
                  <a:gd name="T7" fmla="*/ 0 60000 65536"/>
                  <a:gd name="T8" fmla="*/ 0 60000 65536"/>
                  <a:gd name="T9" fmla="*/ 0 w 226"/>
                  <a:gd name="T10" fmla="*/ 0 h 46"/>
                  <a:gd name="T11" fmla="*/ 226 w 226"/>
                  <a:gd name="T12" fmla="*/ 46 h 4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" h="46">
                    <a:moveTo>
                      <a:pt x="0" y="0"/>
                    </a:moveTo>
                    <a:lnTo>
                      <a:pt x="226" y="0"/>
                    </a:lnTo>
                    <a:lnTo>
                      <a:pt x="226" y="46"/>
                    </a:ln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38150" name="Group 155"/>
            <p:cNvGrpSpPr>
              <a:grpSpLocks/>
            </p:cNvGrpSpPr>
            <p:nvPr/>
          </p:nvGrpSpPr>
          <p:grpSpPr bwMode="auto">
            <a:xfrm>
              <a:off x="3923" y="844"/>
              <a:ext cx="717" cy="468"/>
              <a:chOff x="2653" y="966"/>
              <a:chExt cx="717" cy="468"/>
            </a:xfrm>
          </p:grpSpPr>
          <p:grpSp>
            <p:nvGrpSpPr>
              <p:cNvPr id="38229" name="Group 103"/>
              <p:cNvGrpSpPr>
                <a:grpSpLocks/>
              </p:cNvGrpSpPr>
              <p:nvPr/>
            </p:nvGrpSpPr>
            <p:grpSpPr bwMode="auto">
              <a:xfrm>
                <a:off x="2653" y="1059"/>
                <a:ext cx="446" cy="297"/>
                <a:chOff x="2856" y="2890"/>
                <a:chExt cx="446" cy="297"/>
              </a:xfrm>
            </p:grpSpPr>
            <p:sp>
              <p:nvSpPr>
                <p:cNvPr id="38235" name="AutoShape 104"/>
                <p:cNvSpPr>
                  <a:spLocks noChangeArrowheads="1"/>
                </p:cNvSpPr>
                <p:nvPr/>
              </p:nvSpPr>
              <p:spPr bwMode="auto">
                <a:xfrm flipH="1">
                  <a:off x="2880" y="2972"/>
                  <a:ext cx="422" cy="13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4 w 21600"/>
                    <a:gd name="T13" fmla="*/ 4486 h 21600"/>
                    <a:gd name="T14" fmla="*/ 17096 w 21600"/>
                    <a:gd name="T15" fmla="*/ 1711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8236" name="Line 105"/>
                <p:cNvSpPr>
                  <a:spLocks noChangeShapeType="1"/>
                </p:cNvSpPr>
                <p:nvPr/>
              </p:nvSpPr>
              <p:spPr bwMode="auto">
                <a:xfrm flipH="1">
                  <a:off x="3188" y="2890"/>
                  <a:ext cx="0" cy="8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8237" name="Line 106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2897" y="3005"/>
                  <a:ext cx="0" cy="81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8238" name="Line 107"/>
                <p:cNvSpPr>
                  <a:spLocks noChangeShapeType="1"/>
                </p:cNvSpPr>
                <p:nvPr/>
              </p:nvSpPr>
              <p:spPr bwMode="auto">
                <a:xfrm flipH="1">
                  <a:off x="2994" y="2890"/>
                  <a:ext cx="0" cy="8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 type="oval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8239" name="Text Box 108"/>
                <p:cNvSpPr txBox="1">
                  <a:spLocks noChangeArrowheads="1"/>
                </p:cNvSpPr>
                <p:nvPr/>
              </p:nvSpPr>
              <p:spPr bwMode="auto">
                <a:xfrm>
                  <a:off x="2906" y="2940"/>
                  <a:ext cx="357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r>
                    <a:rPr lang="en-US" altLang="zh-TW" sz="1200">
                      <a:solidFill>
                        <a:srgbClr val="FFFF66"/>
                      </a:solidFill>
                    </a:rPr>
                    <a:t>0     1</a:t>
                  </a:r>
                </a:p>
              </p:txBody>
            </p:sp>
            <p:sp>
              <p:nvSpPr>
                <p:cNvPr id="38240" name="Line 109"/>
                <p:cNvSpPr>
                  <a:spLocks noChangeShapeType="1"/>
                </p:cNvSpPr>
                <p:nvPr/>
              </p:nvSpPr>
              <p:spPr bwMode="auto">
                <a:xfrm flipH="1">
                  <a:off x="3089" y="3101"/>
                  <a:ext cx="0" cy="8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38230" name="Line 140"/>
              <p:cNvSpPr>
                <a:spLocks noChangeShapeType="1"/>
              </p:cNvSpPr>
              <p:nvPr/>
            </p:nvSpPr>
            <p:spPr bwMode="auto">
              <a:xfrm>
                <a:off x="2986" y="1056"/>
                <a:ext cx="384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8231" name="Line 145"/>
              <p:cNvSpPr>
                <a:spLocks noChangeShapeType="1"/>
              </p:cNvSpPr>
              <p:nvPr/>
            </p:nvSpPr>
            <p:spPr bwMode="auto">
              <a:xfrm flipV="1">
                <a:off x="2880" y="1344"/>
                <a:ext cx="0" cy="9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8232" name="Line 148"/>
              <p:cNvSpPr>
                <a:spLocks noChangeShapeType="1"/>
              </p:cNvSpPr>
              <p:nvPr/>
            </p:nvSpPr>
            <p:spPr bwMode="auto">
              <a:xfrm flipV="1">
                <a:off x="2880" y="966"/>
                <a:ext cx="0" cy="9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8233" name="Line 149"/>
              <p:cNvSpPr>
                <a:spLocks noChangeShapeType="1"/>
              </p:cNvSpPr>
              <p:nvPr/>
            </p:nvSpPr>
            <p:spPr bwMode="auto">
              <a:xfrm flipV="1">
                <a:off x="3364" y="966"/>
                <a:ext cx="0" cy="9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8234" name="Line 154"/>
              <p:cNvSpPr>
                <a:spLocks noChangeShapeType="1"/>
              </p:cNvSpPr>
              <p:nvPr/>
            </p:nvSpPr>
            <p:spPr bwMode="auto">
              <a:xfrm>
                <a:off x="2789" y="1056"/>
                <a:ext cx="90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38151" name="Group 169"/>
            <p:cNvGrpSpPr>
              <a:grpSpLocks/>
            </p:cNvGrpSpPr>
            <p:nvPr/>
          </p:nvGrpSpPr>
          <p:grpSpPr bwMode="auto">
            <a:xfrm>
              <a:off x="3439" y="844"/>
              <a:ext cx="717" cy="468"/>
              <a:chOff x="2653" y="966"/>
              <a:chExt cx="717" cy="468"/>
            </a:xfrm>
          </p:grpSpPr>
          <p:grpSp>
            <p:nvGrpSpPr>
              <p:cNvPr id="38217" name="Group 170"/>
              <p:cNvGrpSpPr>
                <a:grpSpLocks/>
              </p:cNvGrpSpPr>
              <p:nvPr/>
            </p:nvGrpSpPr>
            <p:grpSpPr bwMode="auto">
              <a:xfrm>
                <a:off x="2653" y="1059"/>
                <a:ext cx="446" cy="297"/>
                <a:chOff x="2856" y="2890"/>
                <a:chExt cx="446" cy="297"/>
              </a:xfrm>
            </p:grpSpPr>
            <p:sp>
              <p:nvSpPr>
                <p:cNvPr id="38223" name="AutoShape 171"/>
                <p:cNvSpPr>
                  <a:spLocks noChangeArrowheads="1"/>
                </p:cNvSpPr>
                <p:nvPr/>
              </p:nvSpPr>
              <p:spPr bwMode="auto">
                <a:xfrm flipH="1">
                  <a:off x="2880" y="2972"/>
                  <a:ext cx="422" cy="13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4 w 21600"/>
                    <a:gd name="T13" fmla="*/ 4486 h 21600"/>
                    <a:gd name="T14" fmla="*/ 17096 w 21600"/>
                    <a:gd name="T15" fmla="*/ 1711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8224" name="Line 172"/>
                <p:cNvSpPr>
                  <a:spLocks noChangeShapeType="1"/>
                </p:cNvSpPr>
                <p:nvPr/>
              </p:nvSpPr>
              <p:spPr bwMode="auto">
                <a:xfrm flipH="1">
                  <a:off x="3188" y="2890"/>
                  <a:ext cx="0" cy="8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8225" name="Line 173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2897" y="3005"/>
                  <a:ext cx="0" cy="81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8226" name="Line 174"/>
                <p:cNvSpPr>
                  <a:spLocks noChangeShapeType="1"/>
                </p:cNvSpPr>
                <p:nvPr/>
              </p:nvSpPr>
              <p:spPr bwMode="auto">
                <a:xfrm flipH="1">
                  <a:off x="2994" y="2890"/>
                  <a:ext cx="0" cy="8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 type="oval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8227" name="Text Box 175"/>
                <p:cNvSpPr txBox="1">
                  <a:spLocks noChangeArrowheads="1"/>
                </p:cNvSpPr>
                <p:nvPr/>
              </p:nvSpPr>
              <p:spPr bwMode="auto">
                <a:xfrm>
                  <a:off x="2906" y="2940"/>
                  <a:ext cx="357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r>
                    <a:rPr lang="en-US" altLang="zh-TW" sz="1200">
                      <a:solidFill>
                        <a:srgbClr val="FFFF66"/>
                      </a:solidFill>
                    </a:rPr>
                    <a:t>0     1</a:t>
                  </a:r>
                </a:p>
              </p:txBody>
            </p:sp>
            <p:sp>
              <p:nvSpPr>
                <p:cNvPr id="38228" name="Line 176"/>
                <p:cNvSpPr>
                  <a:spLocks noChangeShapeType="1"/>
                </p:cNvSpPr>
                <p:nvPr/>
              </p:nvSpPr>
              <p:spPr bwMode="auto">
                <a:xfrm flipH="1">
                  <a:off x="3089" y="3101"/>
                  <a:ext cx="0" cy="8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38218" name="Line 177"/>
              <p:cNvSpPr>
                <a:spLocks noChangeShapeType="1"/>
              </p:cNvSpPr>
              <p:nvPr/>
            </p:nvSpPr>
            <p:spPr bwMode="auto">
              <a:xfrm>
                <a:off x="2986" y="1056"/>
                <a:ext cx="384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8219" name="Line 178"/>
              <p:cNvSpPr>
                <a:spLocks noChangeShapeType="1"/>
              </p:cNvSpPr>
              <p:nvPr/>
            </p:nvSpPr>
            <p:spPr bwMode="auto">
              <a:xfrm flipV="1">
                <a:off x="2880" y="1344"/>
                <a:ext cx="0" cy="9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8220" name="Line 179"/>
              <p:cNvSpPr>
                <a:spLocks noChangeShapeType="1"/>
              </p:cNvSpPr>
              <p:nvPr/>
            </p:nvSpPr>
            <p:spPr bwMode="auto">
              <a:xfrm flipV="1">
                <a:off x="2880" y="966"/>
                <a:ext cx="0" cy="9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8221" name="Line 180"/>
              <p:cNvSpPr>
                <a:spLocks noChangeShapeType="1"/>
              </p:cNvSpPr>
              <p:nvPr/>
            </p:nvSpPr>
            <p:spPr bwMode="auto">
              <a:xfrm flipV="1">
                <a:off x="3364" y="966"/>
                <a:ext cx="0" cy="9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8222" name="Line 181"/>
              <p:cNvSpPr>
                <a:spLocks noChangeShapeType="1"/>
              </p:cNvSpPr>
              <p:nvPr/>
            </p:nvSpPr>
            <p:spPr bwMode="auto">
              <a:xfrm>
                <a:off x="2789" y="1056"/>
                <a:ext cx="90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38152" name="Group 182"/>
            <p:cNvGrpSpPr>
              <a:grpSpLocks/>
            </p:cNvGrpSpPr>
            <p:nvPr/>
          </p:nvGrpSpPr>
          <p:grpSpPr bwMode="auto">
            <a:xfrm>
              <a:off x="2956" y="844"/>
              <a:ext cx="717" cy="468"/>
              <a:chOff x="2653" y="966"/>
              <a:chExt cx="717" cy="468"/>
            </a:xfrm>
          </p:grpSpPr>
          <p:grpSp>
            <p:nvGrpSpPr>
              <p:cNvPr id="38205" name="Group 183"/>
              <p:cNvGrpSpPr>
                <a:grpSpLocks/>
              </p:cNvGrpSpPr>
              <p:nvPr/>
            </p:nvGrpSpPr>
            <p:grpSpPr bwMode="auto">
              <a:xfrm>
                <a:off x="2653" y="1059"/>
                <a:ext cx="446" cy="297"/>
                <a:chOff x="2856" y="2890"/>
                <a:chExt cx="446" cy="297"/>
              </a:xfrm>
            </p:grpSpPr>
            <p:sp>
              <p:nvSpPr>
                <p:cNvPr id="38211" name="AutoShape 184"/>
                <p:cNvSpPr>
                  <a:spLocks noChangeArrowheads="1"/>
                </p:cNvSpPr>
                <p:nvPr/>
              </p:nvSpPr>
              <p:spPr bwMode="auto">
                <a:xfrm flipH="1">
                  <a:off x="2880" y="2972"/>
                  <a:ext cx="422" cy="13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4 w 21600"/>
                    <a:gd name="T13" fmla="*/ 4486 h 21600"/>
                    <a:gd name="T14" fmla="*/ 17096 w 21600"/>
                    <a:gd name="T15" fmla="*/ 1711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8212" name="Line 185"/>
                <p:cNvSpPr>
                  <a:spLocks noChangeShapeType="1"/>
                </p:cNvSpPr>
                <p:nvPr/>
              </p:nvSpPr>
              <p:spPr bwMode="auto">
                <a:xfrm flipH="1">
                  <a:off x="3188" y="2890"/>
                  <a:ext cx="0" cy="8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8213" name="Line 186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2897" y="3005"/>
                  <a:ext cx="0" cy="81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8214" name="Line 187"/>
                <p:cNvSpPr>
                  <a:spLocks noChangeShapeType="1"/>
                </p:cNvSpPr>
                <p:nvPr/>
              </p:nvSpPr>
              <p:spPr bwMode="auto">
                <a:xfrm flipH="1">
                  <a:off x="2994" y="2890"/>
                  <a:ext cx="0" cy="8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 type="oval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8215" name="Text Box 188"/>
                <p:cNvSpPr txBox="1">
                  <a:spLocks noChangeArrowheads="1"/>
                </p:cNvSpPr>
                <p:nvPr/>
              </p:nvSpPr>
              <p:spPr bwMode="auto">
                <a:xfrm>
                  <a:off x="2906" y="2940"/>
                  <a:ext cx="357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r>
                    <a:rPr lang="en-US" altLang="zh-TW" sz="1200">
                      <a:solidFill>
                        <a:srgbClr val="FFFF66"/>
                      </a:solidFill>
                    </a:rPr>
                    <a:t>0     1</a:t>
                  </a:r>
                </a:p>
              </p:txBody>
            </p:sp>
            <p:sp>
              <p:nvSpPr>
                <p:cNvPr id="38216" name="Line 189"/>
                <p:cNvSpPr>
                  <a:spLocks noChangeShapeType="1"/>
                </p:cNvSpPr>
                <p:nvPr/>
              </p:nvSpPr>
              <p:spPr bwMode="auto">
                <a:xfrm flipH="1">
                  <a:off x="3089" y="3101"/>
                  <a:ext cx="0" cy="8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38206" name="Line 190"/>
              <p:cNvSpPr>
                <a:spLocks noChangeShapeType="1"/>
              </p:cNvSpPr>
              <p:nvPr/>
            </p:nvSpPr>
            <p:spPr bwMode="auto">
              <a:xfrm>
                <a:off x="2986" y="1056"/>
                <a:ext cx="384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8207" name="Line 191"/>
              <p:cNvSpPr>
                <a:spLocks noChangeShapeType="1"/>
              </p:cNvSpPr>
              <p:nvPr/>
            </p:nvSpPr>
            <p:spPr bwMode="auto">
              <a:xfrm flipV="1">
                <a:off x="2880" y="1344"/>
                <a:ext cx="0" cy="9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8208" name="Line 192"/>
              <p:cNvSpPr>
                <a:spLocks noChangeShapeType="1"/>
              </p:cNvSpPr>
              <p:nvPr/>
            </p:nvSpPr>
            <p:spPr bwMode="auto">
              <a:xfrm flipV="1">
                <a:off x="2880" y="966"/>
                <a:ext cx="0" cy="9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8209" name="Line 193"/>
              <p:cNvSpPr>
                <a:spLocks noChangeShapeType="1"/>
              </p:cNvSpPr>
              <p:nvPr/>
            </p:nvSpPr>
            <p:spPr bwMode="auto">
              <a:xfrm flipV="1">
                <a:off x="3364" y="966"/>
                <a:ext cx="0" cy="9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8210" name="Line 194"/>
              <p:cNvSpPr>
                <a:spLocks noChangeShapeType="1"/>
              </p:cNvSpPr>
              <p:nvPr/>
            </p:nvSpPr>
            <p:spPr bwMode="auto">
              <a:xfrm>
                <a:off x="2789" y="1056"/>
                <a:ext cx="90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38153" name="Group 195"/>
            <p:cNvGrpSpPr>
              <a:grpSpLocks/>
            </p:cNvGrpSpPr>
            <p:nvPr/>
          </p:nvGrpSpPr>
          <p:grpSpPr bwMode="auto">
            <a:xfrm>
              <a:off x="2472" y="844"/>
              <a:ext cx="717" cy="468"/>
              <a:chOff x="2653" y="966"/>
              <a:chExt cx="717" cy="468"/>
            </a:xfrm>
          </p:grpSpPr>
          <p:grpSp>
            <p:nvGrpSpPr>
              <p:cNvPr id="38193" name="Group 196"/>
              <p:cNvGrpSpPr>
                <a:grpSpLocks/>
              </p:cNvGrpSpPr>
              <p:nvPr/>
            </p:nvGrpSpPr>
            <p:grpSpPr bwMode="auto">
              <a:xfrm>
                <a:off x="2653" y="1059"/>
                <a:ext cx="446" cy="297"/>
                <a:chOff x="2856" y="2890"/>
                <a:chExt cx="446" cy="297"/>
              </a:xfrm>
            </p:grpSpPr>
            <p:sp>
              <p:nvSpPr>
                <p:cNvPr id="38199" name="AutoShape 197"/>
                <p:cNvSpPr>
                  <a:spLocks noChangeArrowheads="1"/>
                </p:cNvSpPr>
                <p:nvPr/>
              </p:nvSpPr>
              <p:spPr bwMode="auto">
                <a:xfrm flipH="1">
                  <a:off x="2880" y="2972"/>
                  <a:ext cx="422" cy="13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4 w 21600"/>
                    <a:gd name="T13" fmla="*/ 4486 h 21600"/>
                    <a:gd name="T14" fmla="*/ 17096 w 21600"/>
                    <a:gd name="T15" fmla="*/ 1711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8200" name="Line 198"/>
                <p:cNvSpPr>
                  <a:spLocks noChangeShapeType="1"/>
                </p:cNvSpPr>
                <p:nvPr/>
              </p:nvSpPr>
              <p:spPr bwMode="auto">
                <a:xfrm flipH="1">
                  <a:off x="3188" y="2890"/>
                  <a:ext cx="0" cy="8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8201" name="Line 199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2897" y="3005"/>
                  <a:ext cx="0" cy="81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8202" name="Line 200"/>
                <p:cNvSpPr>
                  <a:spLocks noChangeShapeType="1"/>
                </p:cNvSpPr>
                <p:nvPr/>
              </p:nvSpPr>
              <p:spPr bwMode="auto">
                <a:xfrm flipH="1">
                  <a:off x="2994" y="2890"/>
                  <a:ext cx="0" cy="8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 type="oval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8203" name="Text Box 201"/>
                <p:cNvSpPr txBox="1">
                  <a:spLocks noChangeArrowheads="1"/>
                </p:cNvSpPr>
                <p:nvPr/>
              </p:nvSpPr>
              <p:spPr bwMode="auto">
                <a:xfrm>
                  <a:off x="2906" y="2940"/>
                  <a:ext cx="357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r>
                    <a:rPr lang="en-US" altLang="zh-TW" sz="1200">
                      <a:solidFill>
                        <a:srgbClr val="FFFF66"/>
                      </a:solidFill>
                    </a:rPr>
                    <a:t>0     1</a:t>
                  </a:r>
                </a:p>
              </p:txBody>
            </p:sp>
            <p:sp>
              <p:nvSpPr>
                <p:cNvPr id="38204" name="Line 202"/>
                <p:cNvSpPr>
                  <a:spLocks noChangeShapeType="1"/>
                </p:cNvSpPr>
                <p:nvPr/>
              </p:nvSpPr>
              <p:spPr bwMode="auto">
                <a:xfrm flipH="1">
                  <a:off x="3089" y="3101"/>
                  <a:ext cx="0" cy="8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38194" name="Line 203"/>
              <p:cNvSpPr>
                <a:spLocks noChangeShapeType="1"/>
              </p:cNvSpPr>
              <p:nvPr/>
            </p:nvSpPr>
            <p:spPr bwMode="auto">
              <a:xfrm>
                <a:off x="2986" y="1056"/>
                <a:ext cx="384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8195" name="Line 204"/>
              <p:cNvSpPr>
                <a:spLocks noChangeShapeType="1"/>
              </p:cNvSpPr>
              <p:nvPr/>
            </p:nvSpPr>
            <p:spPr bwMode="auto">
              <a:xfrm flipV="1">
                <a:off x="2880" y="1344"/>
                <a:ext cx="0" cy="9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8196" name="Line 205"/>
              <p:cNvSpPr>
                <a:spLocks noChangeShapeType="1"/>
              </p:cNvSpPr>
              <p:nvPr/>
            </p:nvSpPr>
            <p:spPr bwMode="auto">
              <a:xfrm flipV="1">
                <a:off x="2880" y="966"/>
                <a:ext cx="0" cy="9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8197" name="Line 206"/>
              <p:cNvSpPr>
                <a:spLocks noChangeShapeType="1"/>
              </p:cNvSpPr>
              <p:nvPr/>
            </p:nvSpPr>
            <p:spPr bwMode="auto">
              <a:xfrm flipV="1">
                <a:off x="3364" y="966"/>
                <a:ext cx="0" cy="9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8198" name="Line 207"/>
              <p:cNvSpPr>
                <a:spLocks noChangeShapeType="1"/>
              </p:cNvSpPr>
              <p:nvPr/>
            </p:nvSpPr>
            <p:spPr bwMode="auto">
              <a:xfrm>
                <a:off x="2789" y="1056"/>
                <a:ext cx="90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38154" name="Group 248"/>
            <p:cNvGrpSpPr>
              <a:grpSpLocks/>
            </p:cNvGrpSpPr>
            <p:nvPr/>
          </p:nvGrpSpPr>
          <p:grpSpPr bwMode="auto">
            <a:xfrm>
              <a:off x="1988" y="844"/>
              <a:ext cx="717" cy="468"/>
              <a:chOff x="2653" y="966"/>
              <a:chExt cx="717" cy="468"/>
            </a:xfrm>
          </p:grpSpPr>
          <p:grpSp>
            <p:nvGrpSpPr>
              <p:cNvPr id="38181" name="Group 249"/>
              <p:cNvGrpSpPr>
                <a:grpSpLocks/>
              </p:cNvGrpSpPr>
              <p:nvPr/>
            </p:nvGrpSpPr>
            <p:grpSpPr bwMode="auto">
              <a:xfrm>
                <a:off x="2653" y="1059"/>
                <a:ext cx="446" cy="297"/>
                <a:chOff x="2856" y="2890"/>
                <a:chExt cx="446" cy="297"/>
              </a:xfrm>
            </p:grpSpPr>
            <p:sp>
              <p:nvSpPr>
                <p:cNvPr id="38187" name="AutoShape 250"/>
                <p:cNvSpPr>
                  <a:spLocks noChangeArrowheads="1"/>
                </p:cNvSpPr>
                <p:nvPr/>
              </p:nvSpPr>
              <p:spPr bwMode="auto">
                <a:xfrm flipH="1">
                  <a:off x="2880" y="2972"/>
                  <a:ext cx="422" cy="13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4 w 21600"/>
                    <a:gd name="T13" fmla="*/ 4486 h 21600"/>
                    <a:gd name="T14" fmla="*/ 17096 w 21600"/>
                    <a:gd name="T15" fmla="*/ 1711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8188" name="Line 251"/>
                <p:cNvSpPr>
                  <a:spLocks noChangeShapeType="1"/>
                </p:cNvSpPr>
                <p:nvPr/>
              </p:nvSpPr>
              <p:spPr bwMode="auto">
                <a:xfrm flipH="1">
                  <a:off x="3188" y="2890"/>
                  <a:ext cx="0" cy="8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8189" name="Line 252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2897" y="3005"/>
                  <a:ext cx="0" cy="81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8190" name="Line 253"/>
                <p:cNvSpPr>
                  <a:spLocks noChangeShapeType="1"/>
                </p:cNvSpPr>
                <p:nvPr/>
              </p:nvSpPr>
              <p:spPr bwMode="auto">
                <a:xfrm flipH="1">
                  <a:off x="2994" y="2890"/>
                  <a:ext cx="0" cy="8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 type="oval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8191" name="Text Box 254"/>
                <p:cNvSpPr txBox="1">
                  <a:spLocks noChangeArrowheads="1"/>
                </p:cNvSpPr>
                <p:nvPr/>
              </p:nvSpPr>
              <p:spPr bwMode="auto">
                <a:xfrm>
                  <a:off x="2906" y="2940"/>
                  <a:ext cx="357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r>
                    <a:rPr lang="en-US" altLang="zh-TW" sz="1200">
                      <a:solidFill>
                        <a:srgbClr val="FFFF66"/>
                      </a:solidFill>
                    </a:rPr>
                    <a:t>0     1</a:t>
                  </a:r>
                </a:p>
              </p:txBody>
            </p:sp>
            <p:sp>
              <p:nvSpPr>
                <p:cNvPr id="38192" name="Line 255"/>
                <p:cNvSpPr>
                  <a:spLocks noChangeShapeType="1"/>
                </p:cNvSpPr>
                <p:nvPr/>
              </p:nvSpPr>
              <p:spPr bwMode="auto">
                <a:xfrm flipH="1">
                  <a:off x="3089" y="3101"/>
                  <a:ext cx="0" cy="8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38182" name="Line 256"/>
              <p:cNvSpPr>
                <a:spLocks noChangeShapeType="1"/>
              </p:cNvSpPr>
              <p:nvPr/>
            </p:nvSpPr>
            <p:spPr bwMode="auto">
              <a:xfrm>
                <a:off x="2986" y="1056"/>
                <a:ext cx="384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8183" name="Line 257"/>
              <p:cNvSpPr>
                <a:spLocks noChangeShapeType="1"/>
              </p:cNvSpPr>
              <p:nvPr/>
            </p:nvSpPr>
            <p:spPr bwMode="auto">
              <a:xfrm flipV="1">
                <a:off x="2880" y="1344"/>
                <a:ext cx="0" cy="9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8184" name="Line 258"/>
              <p:cNvSpPr>
                <a:spLocks noChangeShapeType="1"/>
              </p:cNvSpPr>
              <p:nvPr/>
            </p:nvSpPr>
            <p:spPr bwMode="auto">
              <a:xfrm flipV="1">
                <a:off x="2880" y="966"/>
                <a:ext cx="0" cy="9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8185" name="Line 259"/>
              <p:cNvSpPr>
                <a:spLocks noChangeShapeType="1"/>
              </p:cNvSpPr>
              <p:nvPr/>
            </p:nvSpPr>
            <p:spPr bwMode="auto">
              <a:xfrm flipV="1">
                <a:off x="3364" y="966"/>
                <a:ext cx="0" cy="9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8186" name="Line 260"/>
              <p:cNvSpPr>
                <a:spLocks noChangeShapeType="1"/>
              </p:cNvSpPr>
              <p:nvPr/>
            </p:nvSpPr>
            <p:spPr bwMode="auto">
              <a:xfrm>
                <a:off x="2789" y="1056"/>
                <a:ext cx="90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38155" name="Group 261"/>
            <p:cNvGrpSpPr>
              <a:grpSpLocks/>
            </p:cNvGrpSpPr>
            <p:nvPr/>
          </p:nvGrpSpPr>
          <p:grpSpPr bwMode="auto">
            <a:xfrm>
              <a:off x="1505" y="844"/>
              <a:ext cx="717" cy="468"/>
              <a:chOff x="2653" y="966"/>
              <a:chExt cx="717" cy="468"/>
            </a:xfrm>
          </p:grpSpPr>
          <p:grpSp>
            <p:nvGrpSpPr>
              <p:cNvPr id="38169" name="Group 262"/>
              <p:cNvGrpSpPr>
                <a:grpSpLocks/>
              </p:cNvGrpSpPr>
              <p:nvPr/>
            </p:nvGrpSpPr>
            <p:grpSpPr bwMode="auto">
              <a:xfrm>
                <a:off x="2653" y="1059"/>
                <a:ext cx="446" cy="297"/>
                <a:chOff x="2856" y="2890"/>
                <a:chExt cx="446" cy="297"/>
              </a:xfrm>
            </p:grpSpPr>
            <p:sp>
              <p:nvSpPr>
                <p:cNvPr id="38175" name="AutoShape 263"/>
                <p:cNvSpPr>
                  <a:spLocks noChangeArrowheads="1"/>
                </p:cNvSpPr>
                <p:nvPr/>
              </p:nvSpPr>
              <p:spPr bwMode="auto">
                <a:xfrm flipH="1">
                  <a:off x="2880" y="2972"/>
                  <a:ext cx="422" cy="13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4 w 21600"/>
                    <a:gd name="T13" fmla="*/ 4486 h 21600"/>
                    <a:gd name="T14" fmla="*/ 17096 w 21600"/>
                    <a:gd name="T15" fmla="*/ 1711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8176" name="Line 264"/>
                <p:cNvSpPr>
                  <a:spLocks noChangeShapeType="1"/>
                </p:cNvSpPr>
                <p:nvPr/>
              </p:nvSpPr>
              <p:spPr bwMode="auto">
                <a:xfrm flipH="1">
                  <a:off x="3188" y="2890"/>
                  <a:ext cx="0" cy="8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8177" name="Line 265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2897" y="3005"/>
                  <a:ext cx="0" cy="81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8178" name="Line 266"/>
                <p:cNvSpPr>
                  <a:spLocks noChangeShapeType="1"/>
                </p:cNvSpPr>
                <p:nvPr/>
              </p:nvSpPr>
              <p:spPr bwMode="auto">
                <a:xfrm flipH="1">
                  <a:off x="2994" y="2890"/>
                  <a:ext cx="0" cy="8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 type="oval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8179" name="Text Box 267"/>
                <p:cNvSpPr txBox="1">
                  <a:spLocks noChangeArrowheads="1"/>
                </p:cNvSpPr>
                <p:nvPr/>
              </p:nvSpPr>
              <p:spPr bwMode="auto">
                <a:xfrm>
                  <a:off x="2906" y="2940"/>
                  <a:ext cx="357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r>
                    <a:rPr lang="en-US" altLang="zh-TW" sz="1200">
                      <a:solidFill>
                        <a:srgbClr val="FFFF66"/>
                      </a:solidFill>
                    </a:rPr>
                    <a:t>0     1</a:t>
                  </a:r>
                </a:p>
              </p:txBody>
            </p:sp>
            <p:sp>
              <p:nvSpPr>
                <p:cNvPr id="38180" name="Line 268"/>
                <p:cNvSpPr>
                  <a:spLocks noChangeShapeType="1"/>
                </p:cNvSpPr>
                <p:nvPr/>
              </p:nvSpPr>
              <p:spPr bwMode="auto">
                <a:xfrm flipH="1">
                  <a:off x="3089" y="3101"/>
                  <a:ext cx="0" cy="8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38170" name="Line 269"/>
              <p:cNvSpPr>
                <a:spLocks noChangeShapeType="1"/>
              </p:cNvSpPr>
              <p:nvPr/>
            </p:nvSpPr>
            <p:spPr bwMode="auto">
              <a:xfrm>
                <a:off x="2986" y="1056"/>
                <a:ext cx="384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8171" name="Line 270"/>
              <p:cNvSpPr>
                <a:spLocks noChangeShapeType="1"/>
              </p:cNvSpPr>
              <p:nvPr/>
            </p:nvSpPr>
            <p:spPr bwMode="auto">
              <a:xfrm flipV="1">
                <a:off x="2880" y="1344"/>
                <a:ext cx="0" cy="9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8172" name="Line 271"/>
              <p:cNvSpPr>
                <a:spLocks noChangeShapeType="1"/>
              </p:cNvSpPr>
              <p:nvPr/>
            </p:nvSpPr>
            <p:spPr bwMode="auto">
              <a:xfrm flipV="1">
                <a:off x="2880" y="966"/>
                <a:ext cx="0" cy="9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8173" name="Line 272"/>
              <p:cNvSpPr>
                <a:spLocks noChangeShapeType="1"/>
              </p:cNvSpPr>
              <p:nvPr/>
            </p:nvSpPr>
            <p:spPr bwMode="auto">
              <a:xfrm flipV="1">
                <a:off x="3364" y="966"/>
                <a:ext cx="0" cy="9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8174" name="Line 273"/>
              <p:cNvSpPr>
                <a:spLocks noChangeShapeType="1"/>
              </p:cNvSpPr>
              <p:nvPr/>
            </p:nvSpPr>
            <p:spPr bwMode="auto">
              <a:xfrm>
                <a:off x="2789" y="1056"/>
                <a:ext cx="90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38156" name="Group 274"/>
            <p:cNvGrpSpPr>
              <a:grpSpLocks/>
            </p:cNvGrpSpPr>
            <p:nvPr/>
          </p:nvGrpSpPr>
          <p:grpSpPr bwMode="auto">
            <a:xfrm>
              <a:off x="1021" y="844"/>
              <a:ext cx="717" cy="468"/>
              <a:chOff x="2653" y="966"/>
              <a:chExt cx="717" cy="468"/>
            </a:xfrm>
          </p:grpSpPr>
          <p:grpSp>
            <p:nvGrpSpPr>
              <p:cNvPr id="38157" name="Group 275"/>
              <p:cNvGrpSpPr>
                <a:grpSpLocks/>
              </p:cNvGrpSpPr>
              <p:nvPr/>
            </p:nvGrpSpPr>
            <p:grpSpPr bwMode="auto">
              <a:xfrm>
                <a:off x="2653" y="1059"/>
                <a:ext cx="446" cy="297"/>
                <a:chOff x="2856" y="2890"/>
                <a:chExt cx="446" cy="297"/>
              </a:xfrm>
            </p:grpSpPr>
            <p:sp>
              <p:nvSpPr>
                <p:cNvPr id="38163" name="AutoShape 276"/>
                <p:cNvSpPr>
                  <a:spLocks noChangeArrowheads="1"/>
                </p:cNvSpPr>
                <p:nvPr/>
              </p:nvSpPr>
              <p:spPr bwMode="auto">
                <a:xfrm flipH="1">
                  <a:off x="2880" y="2972"/>
                  <a:ext cx="422" cy="13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4 w 21600"/>
                    <a:gd name="T13" fmla="*/ 4486 h 21600"/>
                    <a:gd name="T14" fmla="*/ 17096 w 21600"/>
                    <a:gd name="T15" fmla="*/ 1711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8164" name="Line 277"/>
                <p:cNvSpPr>
                  <a:spLocks noChangeShapeType="1"/>
                </p:cNvSpPr>
                <p:nvPr/>
              </p:nvSpPr>
              <p:spPr bwMode="auto">
                <a:xfrm flipH="1">
                  <a:off x="3188" y="2890"/>
                  <a:ext cx="0" cy="8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8165" name="Line 278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2897" y="3005"/>
                  <a:ext cx="0" cy="81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8166" name="Line 279"/>
                <p:cNvSpPr>
                  <a:spLocks noChangeShapeType="1"/>
                </p:cNvSpPr>
                <p:nvPr/>
              </p:nvSpPr>
              <p:spPr bwMode="auto">
                <a:xfrm flipH="1">
                  <a:off x="2994" y="2890"/>
                  <a:ext cx="0" cy="8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 type="oval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8167" name="Text Box 280"/>
                <p:cNvSpPr txBox="1">
                  <a:spLocks noChangeArrowheads="1"/>
                </p:cNvSpPr>
                <p:nvPr/>
              </p:nvSpPr>
              <p:spPr bwMode="auto">
                <a:xfrm>
                  <a:off x="2906" y="2940"/>
                  <a:ext cx="357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r>
                    <a:rPr lang="en-US" altLang="zh-TW" sz="1200">
                      <a:solidFill>
                        <a:srgbClr val="FFFF66"/>
                      </a:solidFill>
                    </a:rPr>
                    <a:t>0     1</a:t>
                  </a:r>
                </a:p>
              </p:txBody>
            </p:sp>
            <p:sp>
              <p:nvSpPr>
                <p:cNvPr id="38168" name="Line 281"/>
                <p:cNvSpPr>
                  <a:spLocks noChangeShapeType="1"/>
                </p:cNvSpPr>
                <p:nvPr/>
              </p:nvSpPr>
              <p:spPr bwMode="auto">
                <a:xfrm flipH="1">
                  <a:off x="3089" y="3101"/>
                  <a:ext cx="0" cy="8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38158" name="Line 282"/>
              <p:cNvSpPr>
                <a:spLocks noChangeShapeType="1"/>
              </p:cNvSpPr>
              <p:nvPr/>
            </p:nvSpPr>
            <p:spPr bwMode="auto">
              <a:xfrm>
                <a:off x="2986" y="1056"/>
                <a:ext cx="384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8159" name="Line 283"/>
              <p:cNvSpPr>
                <a:spLocks noChangeShapeType="1"/>
              </p:cNvSpPr>
              <p:nvPr/>
            </p:nvSpPr>
            <p:spPr bwMode="auto">
              <a:xfrm flipV="1">
                <a:off x="2880" y="1344"/>
                <a:ext cx="0" cy="9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8160" name="Line 284"/>
              <p:cNvSpPr>
                <a:spLocks noChangeShapeType="1"/>
              </p:cNvSpPr>
              <p:nvPr/>
            </p:nvSpPr>
            <p:spPr bwMode="auto">
              <a:xfrm flipV="1">
                <a:off x="2880" y="966"/>
                <a:ext cx="0" cy="9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8161" name="Line 285"/>
              <p:cNvSpPr>
                <a:spLocks noChangeShapeType="1"/>
              </p:cNvSpPr>
              <p:nvPr/>
            </p:nvSpPr>
            <p:spPr bwMode="auto">
              <a:xfrm flipV="1">
                <a:off x="3364" y="966"/>
                <a:ext cx="0" cy="9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8162" name="Line 286"/>
              <p:cNvSpPr>
                <a:spLocks noChangeShapeType="1"/>
              </p:cNvSpPr>
              <p:nvPr/>
            </p:nvSpPr>
            <p:spPr bwMode="auto">
              <a:xfrm>
                <a:off x="2789" y="1056"/>
                <a:ext cx="90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19" name="Group 288"/>
          <p:cNvGrpSpPr>
            <a:grpSpLocks/>
          </p:cNvGrpSpPr>
          <p:nvPr/>
        </p:nvGrpSpPr>
        <p:grpSpPr bwMode="auto">
          <a:xfrm>
            <a:off x="776288" y="1054100"/>
            <a:ext cx="6818312" cy="304800"/>
            <a:chOff x="127" y="981"/>
            <a:chExt cx="4295" cy="192"/>
          </a:xfrm>
        </p:grpSpPr>
        <p:sp>
          <p:nvSpPr>
            <p:cNvPr id="38145" name="Text Box 110"/>
            <p:cNvSpPr txBox="1">
              <a:spLocks noChangeArrowheads="1"/>
            </p:cNvSpPr>
            <p:nvPr/>
          </p:nvSpPr>
          <p:spPr bwMode="auto">
            <a:xfrm>
              <a:off x="127" y="981"/>
              <a:ext cx="65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1400">
                  <a:solidFill>
                    <a:srgbClr val="FF00FF"/>
                  </a:solidFill>
                </a:rPr>
                <a:t>Shift_Left1</a:t>
              </a:r>
            </a:p>
          </p:txBody>
        </p:sp>
        <p:sp>
          <p:nvSpPr>
            <p:cNvPr id="38146" name="Line 287"/>
            <p:cNvSpPr>
              <a:spLocks noChangeShapeType="1"/>
            </p:cNvSpPr>
            <p:nvPr/>
          </p:nvSpPr>
          <p:spPr bwMode="auto">
            <a:xfrm>
              <a:off x="703" y="1090"/>
              <a:ext cx="3719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20" name="Group 515"/>
          <p:cNvGrpSpPr>
            <a:grpSpLocks/>
          </p:cNvGrpSpPr>
          <p:nvPr/>
        </p:nvGrpSpPr>
        <p:grpSpPr bwMode="auto">
          <a:xfrm>
            <a:off x="1906588" y="1550988"/>
            <a:ext cx="6769100" cy="747712"/>
            <a:chOff x="839" y="1294"/>
            <a:chExt cx="4264" cy="471"/>
          </a:xfrm>
        </p:grpSpPr>
        <p:sp>
          <p:nvSpPr>
            <p:cNvPr id="38040" name="Rectangle 290"/>
            <p:cNvSpPr>
              <a:spLocks noChangeArrowheads="1"/>
            </p:cNvSpPr>
            <p:nvPr/>
          </p:nvSpPr>
          <p:spPr bwMode="auto">
            <a:xfrm>
              <a:off x="839" y="1298"/>
              <a:ext cx="4264" cy="467"/>
            </a:xfrm>
            <a:prstGeom prst="rect">
              <a:avLst/>
            </a:prstGeom>
            <a:solidFill>
              <a:srgbClr val="0066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zh-TW" altLang="en-US" sz="2400">
                <a:solidFill>
                  <a:srgbClr val="FFFF66"/>
                </a:solidFill>
              </a:endParaRPr>
            </a:p>
          </p:txBody>
        </p:sp>
        <p:grpSp>
          <p:nvGrpSpPr>
            <p:cNvPr id="38041" name="Group 409"/>
            <p:cNvGrpSpPr>
              <a:grpSpLocks/>
            </p:cNvGrpSpPr>
            <p:nvPr/>
          </p:nvGrpSpPr>
          <p:grpSpPr bwMode="auto">
            <a:xfrm>
              <a:off x="1021" y="1294"/>
              <a:ext cx="1191" cy="471"/>
              <a:chOff x="1021" y="1294"/>
              <a:chExt cx="1191" cy="471"/>
            </a:xfrm>
          </p:grpSpPr>
          <p:sp>
            <p:nvSpPr>
              <p:cNvPr id="38133" name="Line 391"/>
              <p:cNvSpPr>
                <a:spLocks noChangeShapeType="1"/>
              </p:cNvSpPr>
              <p:nvPr/>
            </p:nvSpPr>
            <p:spPr bwMode="auto">
              <a:xfrm flipV="1">
                <a:off x="1248" y="1297"/>
                <a:ext cx="0" cy="9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8134" name="Line 393"/>
              <p:cNvSpPr>
                <a:spLocks noChangeShapeType="1"/>
              </p:cNvSpPr>
              <p:nvPr/>
            </p:nvSpPr>
            <p:spPr bwMode="auto">
              <a:xfrm>
                <a:off x="1157" y="1387"/>
                <a:ext cx="90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8135" name="Line 390"/>
              <p:cNvSpPr>
                <a:spLocks noChangeShapeType="1"/>
              </p:cNvSpPr>
              <p:nvPr/>
            </p:nvSpPr>
            <p:spPr bwMode="auto">
              <a:xfrm flipV="1">
                <a:off x="1248" y="1675"/>
                <a:ext cx="0" cy="9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38136" name="Group 396"/>
              <p:cNvGrpSpPr>
                <a:grpSpLocks/>
              </p:cNvGrpSpPr>
              <p:nvPr/>
            </p:nvGrpSpPr>
            <p:grpSpPr bwMode="auto">
              <a:xfrm>
                <a:off x="1021" y="1294"/>
                <a:ext cx="1191" cy="393"/>
                <a:chOff x="1021" y="1294"/>
                <a:chExt cx="1191" cy="393"/>
              </a:xfrm>
            </p:grpSpPr>
            <p:grpSp>
              <p:nvGrpSpPr>
                <p:cNvPr id="38137" name="Group 382"/>
                <p:cNvGrpSpPr>
                  <a:grpSpLocks/>
                </p:cNvGrpSpPr>
                <p:nvPr/>
              </p:nvGrpSpPr>
              <p:grpSpPr bwMode="auto">
                <a:xfrm>
                  <a:off x="1021" y="1390"/>
                  <a:ext cx="446" cy="297"/>
                  <a:chOff x="2856" y="2890"/>
                  <a:chExt cx="446" cy="297"/>
                </a:xfrm>
              </p:grpSpPr>
              <p:sp>
                <p:nvSpPr>
                  <p:cNvPr id="38139" name="AutoShape 383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2880" y="2972"/>
                    <a:ext cx="422" cy="13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4 w 21600"/>
                      <a:gd name="T13" fmla="*/ 4486 h 21600"/>
                      <a:gd name="T14" fmla="*/ 17096 w 21600"/>
                      <a:gd name="T15" fmla="*/ 1711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8140" name="Line 38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88" y="2890"/>
                    <a:ext cx="0" cy="86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8141" name="Line 385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2897" y="3005"/>
                    <a:ext cx="0" cy="8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8142" name="Line 38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94" y="2890"/>
                    <a:ext cx="0" cy="86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8143" name="Text Box 38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06" y="2940"/>
                    <a:ext cx="357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rgbClr val="FFFF00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algn="ctr" eaLnBrk="1" hangingPunct="1">
                      <a:buFontTx/>
                      <a:buNone/>
                    </a:pPr>
                    <a:r>
                      <a:rPr lang="en-US" altLang="zh-TW" sz="1200">
                        <a:solidFill>
                          <a:srgbClr val="FFFF66"/>
                        </a:solidFill>
                      </a:rPr>
                      <a:t>0     1</a:t>
                    </a:r>
                  </a:p>
                </p:txBody>
              </p:sp>
              <p:sp>
                <p:nvSpPr>
                  <p:cNvPr id="38144" name="Line 38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89" y="3101"/>
                    <a:ext cx="0" cy="86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38138" name="Line 395"/>
                <p:cNvSpPr>
                  <a:spLocks noChangeShapeType="1"/>
                </p:cNvSpPr>
                <p:nvPr/>
              </p:nvSpPr>
              <p:spPr bwMode="auto">
                <a:xfrm flipV="1">
                  <a:off x="1352" y="1294"/>
                  <a:ext cx="860" cy="9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grpSp>
          <p:nvGrpSpPr>
            <p:cNvPr id="38042" name="Group 410"/>
            <p:cNvGrpSpPr>
              <a:grpSpLocks/>
            </p:cNvGrpSpPr>
            <p:nvPr/>
          </p:nvGrpSpPr>
          <p:grpSpPr bwMode="auto">
            <a:xfrm>
              <a:off x="1502" y="1294"/>
              <a:ext cx="1191" cy="471"/>
              <a:chOff x="1021" y="1294"/>
              <a:chExt cx="1191" cy="471"/>
            </a:xfrm>
          </p:grpSpPr>
          <p:sp>
            <p:nvSpPr>
              <p:cNvPr id="38121" name="Line 411"/>
              <p:cNvSpPr>
                <a:spLocks noChangeShapeType="1"/>
              </p:cNvSpPr>
              <p:nvPr/>
            </p:nvSpPr>
            <p:spPr bwMode="auto">
              <a:xfrm flipV="1">
                <a:off x="1248" y="1297"/>
                <a:ext cx="0" cy="9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8122" name="Line 412"/>
              <p:cNvSpPr>
                <a:spLocks noChangeShapeType="1"/>
              </p:cNvSpPr>
              <p:nvPr/>
            </p:nvSpPr>
            <p:spPr bwMode="auto">
              <a:xfrm>
                <a:off x="1157" y="1387"/>
                <a:ext cx="90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8123" name="Line 413"/>
              <p:cNvSpPr>
                <a:spLocks noChangeShapeType="1"/>
              </p:cNvSpPr>
              <p:nvPr/>
            </p:nvSpPr>
            <p:spPr bwMode="auto">
              <a:xfrm flipV="1">
                <a:off x="1248" y="1675"/>
                <a:ext cx="0" cy="9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38124" name="Group 414"/>
              <p:cNvGrpSpPr>
                <a:grpSpLocks/>
              </p:cNvGrpSpPr>
              <p:nvPr/>
            </p:nvGrpSpPr>
            <p:grpSpPr bwMode="auto">
              <a:xfrm>
                <a:off x="1021" y="1294"/>
                <a:ext cx="1191" cy="393"/>
                <a:chOff x="1021" y="1294"/>
                <a:chExt cx="1191" cy="393"/>
              </a:xfrm>
            </p:grpSpPr>
            <p:grpSp>
              <p:nvGrpSpPr>
                <p:cNvPr id="38125" name="Group 415"/>
                <p:cNvGrpSpPr>
                  <a:grpSpLocks/>
                </p:cNvGrpSpPr>
                <p:nvPr/>
              </p:nvGrpSpPr>
              <p:grpSpPr bwMode="auto">
                <a:xfrm>
                  <a:off x="1021" y="1390"/>
                  <a:ext cx="446" cy="297"/>
                  <a:chOff x="2856" y="2890"/>
                  <a:chExt cx="446" cy="297"/>
                </a:xfrm>
              </p:grpSpPr>
              <p:sp>
                <p:nvSpPr>
                  <p:cNvPr id="38127" name="AutoShape 416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2880" y="2972"/>
                    <a:ext cx="422" cy="13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4 w 21600"/>
                      <a:gd name="T13" fmla="*/ 4486 h 21600"/>
                      <a:gd name="T14" fmla="*/ 17096 w 21600"/>
                      <a:gd name="T15" fmla="*/ 1711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8128" name="Line 41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88" y="2890"/>
                    <a:ext cx="0" cy="86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8129" name="Line 418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2897" y="3005"/>
                    <a:ext cx="0" cy="8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8130" name="Line 4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94" y="2890"/>
                    <a:ext cx="0" cy="86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8131" name="Text Box 4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06" y="2940"/>
                    <a:ext cx="357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rgbClr val="FFFF00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algn="ctr" eaLnBrk="1" hangingPunct="1">
                      <a:buFontTx/>
                      <a:buNone/>
                    </a:pPr>
                    <a:r>
                      <a:rPr lang="en-US" altLang="zh-TW" sz="1200">
                        <a:solidFill>
                          <a:srgbClr val="FFFF66"/>
                        </a:solidFill>
                      </a:rPr>
                      <a:t>0     1</a:t>
                    </a:r>
                  </a:p>
                </p:txBody>
              </p:sp>
              <p:sp>
                <p:nvSpPr>
                  <p:cNvPr id="38132" name="Line 4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89" y="3101"/>
                    <a:ext cx="0" cy="86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38126" name="Line 422"/>
                <p:cNvSpPr>
                  <a:spLocks noChangeShapeType="1"/>
                </p:cNvSpPr>
                <p:nvPr/>
              </p:nvSpPr>
              <p:spPr bwMode="auto">
                <a:xfrm flipV="1">
                  <a:off x="1352" y="1294"/>
                  <a:ext cx="860" cy="9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grpSp>
          <p:nvGrpSpPr>
            <p:cNvPr id="38043" name="Group 423"/>
            <p:cNvGrpSpPr>
              <a:grpSpLocks/>
            </p:cNvGrpSpPr>
            <p:nvPr/>
          </p:nvGrpSpPr>
          <p:grpSpPr bwMode="auto">
            <a:xfrm>
              <a:off x="1986" y="1294"/>
              <a:ext cx="1191" cy="471"/>
              <a:chOff x="1021" y="1294"/>
              <a:chExt cx="1191" cy="471"/>
            </a:xfrm>
          </p:grpSpPr>
          <p:sp>
            <p:nvSpPr>
              <p:cNvPr id="38109" name="Line 424"/>
              <p:cNvSpPr>
                <a:spLocks noChangeShapeType="1"/>
              </p:cNvSpPr>
              <p:nvPr/>
            </p:nvSpPr>
            <p:spPr bwMode="auto">
              <a:xfrm flipV="1">
                <a:off x="1248" y="1297"/>
                <a:ext cx="0" cy="9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8110" name="Line 425"/>
              <p:cNvSpPr>
                <a:spLocks noChangeShapeType="1"/>
              </p:cNvSpPr>
              <p:nvPr/>
            </p:nvSpPr>
            <p:spPr bwMode="auto">
              <a:xfrm>
                <a:off x="1157" y="1387"/>
                <a:ext cx="90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8111" name="Line 426"/>
              <p:cNvSpPr>
                <a:spLocks noChangeShapeType="1"/>
              </p:cNvSpPr>
              <p:nvPr/>
            </p:nvSpPr>
            <p:spPr bwMode="auto">
              <a:xfrm flipV="1">
                <a:off x="1248" y="1675"/>
                <a:ext cx="0" cy="9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38112" name="Group 427"/>
              <p:cNvGrpSpPr>
                <a:grpSpLocks/>
              </p:cNvGrpSpPr>
              <p:nvPr/>
            </p:nvGrpSpPr>
            <p:grpSpPr bwMode="auto">
              <a:xfrm>
                <a:off x="1021" y="1294"/>
                <a:ext cx="1191" cy="393"/>
                <a:chOff x="1021" y="1294"/>
                <a:chExt cx="1191" cy="393"/>
              </a:xfrm>
            </p:grpSpPr>
            <p:grpSp>
              <p:nvGrpSpPr>
                <p:cNvPr id="38113" name="Group 428"/>
                <p:cNvGrpSpPr>
                  <a:grpSpLocks/>
                </p:cNvGrpSpPr>
                <p:nvPr/>
              </p:nvGrpSpPr>
              <p:grpSpPr bwMode="auto">
                <a:xfrm>
                  <a:off x="1021" y="1390"/>
                  <a:ext cx="446" cy="297"/>
                  <a:chOff x="2856" y="2890"/>
                  <a:chExt cx="446" cy="297"/>
                </a:xfrm>
              </p:grpSpPr>
              <p:sp>
                <p:nvSpPr>
                  <p:cNvPr id="38115" name="AutoShape 429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2880" y="2972"/>
                    <a:ext cx="422" cy="13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4 w 21600"/>
                      <a:gd name="T13" fmla="*/ 4486 h 21600"/>
                      <a:gd name="T14" fmla="*/ 17096 w 21600"/>
                      <a:gd name="T15" fmla="*/ 1711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8116" name="Line 43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88" y="2890"/>
                    <a:ext cx="0" cy="86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8117" name="Line 431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2897" y="3005"/>
                    <a:ext cx="0" cy="8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8118" name="Line 43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94" y="2890"/>
                    <a:ext cx="0" cy="86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8119" name="Text Box 4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06" y="2940"/>
                    <a:ext cx="357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rgbClr val="FFFF00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algn="ctr" eaLnBrk="1" hangingPunct="1">
                      <a:buFontTx/>
                      <a:buNone/>
                    </a:pPr>
                    <a:r>
                      <a:rPr lang="en-US" altLang="zh-TW" sz="1200">
                        <a:solidFill>
                          <a:srgbClr val="FFFF66"/>
                        </a:solidFill>
                      </a:rPr>
                      <a:t>0     1</a:t>
                    </a:r>
                  </a:p>
                </p:txBody>
              </p:sp>
              <p:sp>
                <p:nvSpPr>
                  <p:cNvPr id="38120" name="Line 4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89" y="3101"/>
                    <a:ext cx="0" cy="86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38114" name="Line 435"/>
                <p:cNvSpPr>
                  <a:spLocks noChangeShapeType="1"/>
                </p:cNvSpPr>
                <p:nvPr/>
              </p:nvSpPr>
              <p:spPr bwMode="auto">
                <a:xfrm flipV="1">
                  <a:off x="1352" y="1294"/>
                  <a:ext cx="860" cy="9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grpSp>
          <p:nvGrpSpPr>
            <p:cNvPr id="38044" name="Group 436"/>
            <p:cNvGrpSpPr>
              <a:grpSpLocks/>
            </p:cNvGrpSpPr>
            <p:nvPr/>
          </p:nvGrpSpPr>
          <p:grpSpPr bwMode="auto">
            <a:xfrm>
              <a:off x="2470" y="1294"/>
              <a:ext cx="1191" cy="471"/>
              <a:chOff x="1021" y="1294"/>
              <a:chExt cx="1191" cy="471"/>
            </a:xfrm>
          </p:grpSpPr>
          <p:sp>
            <p:nvSpPr>
              <p:cNvPr id="38097" name="Line 437"/>
              <p:cNvSpPr>
                <a:spLocks noChangeShapeType="1"/>
              </p:cNvSpPr>
              <p:nvPr/>
            </p:nvSpPr>
            <p:spPr bwMode="auto">
              <a:xfrm flipV="1">
                <a:off x="1248" y="1297"/>
                <a:ext cx="0" cy="9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8098" name="Line 438"/>
              <p:cNvSpPr>
                <a:spLocks noChangeShapeType="1"/>
              </p:cNvSpPr>
              <p:nvPr/>
            </p:nvSpPr>
            <p:spPr bwMode="auto">
              <a:xfrm>
                <a:off x="1157" y="1387"/>
                <a:ext cx="90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8099" name="Line 439"/>
              <p:cNvSpPr>
                <a:spLocks noChangeShapeType="1"/>
              </p:cNvSpPr>
              <p:nvPr/>
            </p:nvSpPr>
            <p:spPr bwMode="auto">
              <a:xfrm flipV="1">
                <a:off x="1248" y="1675"/>
                <a:ext cx="0" cy="9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38100" name="Group 440"/>
              <p:cNvGrpSpPr>
                <a:grpSpLocks/>
              </p:cNvGrpSpPr>
              <p:nvPr/>
            </p:nvGrpSpPr>
            <p:grpSpPr bwMode="auto">
              <a:xfrm>
                <a:off x="1021" y="1294"/>
                <a:ext cx="1191" cy="393"/>
                <a:chOff x="1021" y="1294"/>
                <a:chExt cx="1191" cy="393"/>
              </a:xfrm>
            </p:grpSpPr>
            <p:grpSp>
              <p:nvGrpSpPr>
                <p:cNvPr id="38101" name="Group 441"/>
                <p:cNvGrpSpPr>
                  <a:grpSpLocks/>
                </p:cNvGrpSpPr>
                <p:nvPr/>
              </p:nvGrpSpPr>
              <p:grpSpPr bwMode="auto">
                <a:xfrm>
                  <a:off x="1021" y="1390"/>
                  <a:ext cx="446" cy="297"/>
                  <a:chOff x="2856" y="2890"/>
                  <a:chExt cx="446" cy="297"/>
                </a:xfrm>
              </p:grpSpPr>
              <p:sp>
                <p:nvSpPr>
                  <p:cNvPr id="38103" name="AutoShape 442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2880" y="2972"/>
                    <a:ext cx="422" cy="13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4 w 21600"/>
                      <a:gd name="T13" fmla="*/ 4486 h 21600"/>
                      <a:gd name="T14" fmla="*/ 17096 w 21600"/>
                      <a:gd name="T15" fmla="*/ 1711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8104" name="Line 44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88" y="2890"/>
                    <a:ext cx="0" cy="86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8105" name="Line 444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2897" y="3005"/>
                    <a:ext cx="0" cy="8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8106" name="Line 4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94" y="2890"/>
                    <a:ext cx="0" cy="86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8107" name="Text Box 4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06" y="2940"/>
                    <a:ext cx="357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rgbClr val="FFFF00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algn="ctr" eaLnBrk="1" hangingPunct="1">
                      <a:buFontTx/>
                      <a:buNone/>
                    </a:pPr>
                    <a:r>
                      <a:rPr lang="en-US" altLang="zh-TW" sz="1200">
                        <a:solidFill>
                          <a:srgbClr val="FFFF66"/>
                        </a:solidFill>
                      </a:rPr>
                      <a:t>0     1</a:t>
                    </a:r>
                  </a:p>
                </p:txBody>
              </p:sp>
              <p:sp>
                <p:nvSpPr>
                  <p:cNvPr id="38108" name="Line 4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89" y="3101"/>
                    <a:ext cx="0" cy="86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38102" name="Line 448"/>
                <p:cNvSpPr>
                  <a:spLocks noChangeShapeType="1"/>
                </p:cNvSpPr>
                <p:nvPr/>
              </p:nvSpPr>
              <p:spPr bwMode="auto">
                <a:xfrm flipV="1">
                  <a:off x="1352" y="1294"/>
                  <a:ext cx="860" cy="9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grpSp>
          <p:nvGrpSpPr>
            <p:cNvPr id="38045" name="Group 449"/>
            <p:cNvGrpSpPr>
              <a:grpSpLocks/>
            </p:cNvGrpSpPr>
            <p:nvPr/>
          </p:nvGrpSpPr>
          <p:grpSpPr bwMode="auto">
            <a:xfrm>
              <a:off x="2953" y="1294"/>
              <a:ext cx="1191" cy="471"/>
              <a:chOff x="1021" y="1294"/>
              <a:chExt cx="1191" cy="471"/>
            </a:xfrm>
          </p:grpSpPr>
          <p:sp>
            <p:nvSpPr>
              <p:cNvPr id="38085" name="Line 450"/>
              <p:cNvSpPr>
                <a:spLocks noChangeShapeType="1"/>
              </p:cNvSpPr>
              <p:nvPr/>
            </p:nvSpPr>
            <p:spPr bwMode="auto">
              <a:xfrm flipV="1">
                <a:off x="1248" y="1297"/>
                <a:ext cx="0" cy="9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8086" name="Line 451"/>
              <p:cNvSpPr>
                <a:spLocks noChangeShapeType="1"/>
              </p:cNvSpPr>
              <p:nvPr/>
            </p:nvSpPr>
            <p:spPr bwMode="auto">
              <a:xfrm>
                <a:off x="1157" y="1387"/>
                <a:ext cx="90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8087" name="Line 452"/>
              <p:cNvSpPr>
                <a:spLocks noChangeShapeType="1"/>
              </p:cNvSpPr>
              <p:nvPr/>
            </p:nvSpPr>
            <p:spPr bwMode="auto">
              <a:xfrm flipV="1">
                <a:off x="1248" y="1675"/>
                <a:ext cx="0" cy="9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38088" name="Group 453"/>
              <p:cNvGrpSpPr>
                <a:grpSpLocks/>
              </p:cNvGrpSpPr>
              <p:nvPr/>
            </p:nvGrpSpPr>
            <p:grpSpPr bwMode="auto">
              <a:xfrm>
                <a:off x="1021" y="1294"/>
                <a:ext cx="1191" cy="393"/>
                <a:chOff x="1021" y="1294"/>
                <a:chExt cx="1191" cy="393"/>
              </a:xfrm>
            </p:grpSpPr>
            <p:grpSp>
              <p:nvGrpSpPr>
                <p:cNvPr id="38089" name="Group 454"/>
                <p:cNvGrpSpPr>
                  <a:grpSpLocks/>
                </p:cNvGrpSpPr>
                <p:nvPr/>
              </p:nvGrpSpPr>
              <p:grpSpPr bwMode="auto">
                <a:xfrm>
                  <a:off x="1021" y="1390"/>
                  <a:ext cx="446" cy="297"/>
                  <a:chOff x="2856" y="2890"/>
                  <a:chExt cx="446" cy="297"/>
                </a:xfrm>
              </p:grpSpPr>
              <p:sp>
                <p:nvSpPr>
                  <p:cNvPr id="38091" name="AutoShape 455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2880" y="2972"/>
                    <a:ext cx="422" cy="13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4 w 21600"/>
                      <a:gd name="T13" fmla="*/ 4486 h 21600"/>
                      <a:gd name="T14" fmla="*/ 17096 w 21600"/>
                      <a:gd name="T15" fmla="*/ 1711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8092" name="Line 45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88" y="2890"/>
                    <a:ext cx="0" cy="86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8093" name="Line 457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2897" y="3005"/>
                    <a:ext cx="0" cy="8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8094" name="Line 4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94" y="2890"/>
                    <a:ext cx="0" cy="86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8095" name="Text Box 4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06" y="2940"/>
                    <a:ext cx="357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rgbClr val="FFFF00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algn="ctr" eaLnBrk="1" hangingPunct="1">
                      <a:buFontTx/>
                      <a:buNone/>
                    </a:pPr>
                    <a:r>
                      <a:rPr lang="en-US" altLang="zh-TW" sz="1200">
                        <a:solidFill>
                          <a:srgbClr val="FFFF66"/>
                        </a:solidFill>
                      </a:rPr>
                      <a:t>0     1</a:t>
                    </a:r>
                  </a:p>
                </p:txBody>
              </p:sp>
              <p:sp>
                <p:nvSpPr>
                  <p:cNvPr id="38096" name="Line 46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89" y="3101"/>
                    <a:ext cx="0" cy="86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38090" name="Line 461"/>
                <p:cNvSpPr>
                  <a:spLocks noChangeShapeType="1"/>
                </p:cNvSpPr>
                <p:nvPr/>
              </p:nvSpPr>
              <p:spPr bwMode="auto">
                <a:xfrm flipV="1">
                  <a:off x="1352" y="1294"/>
                  <a:ext cx="860" cy="9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grpSp>
          <p:nvGrpSpPr>
            <p:cNvPr id="38046" name="Group 462"/>
            <p:cNvGrpSpPr>
              <a:grpSpLocks/>
            </p:cNvGrpSpPr>
            <p:nvPr/>
          </p:nvGrpSpPr>
          <p:grpSpPr bwMode="auto">
            <a:xfrm>
              <a:off x="3437" y="1294"/>
              <a:ext cx="1191" cy="471"/>
              <a:chOff x="1021" y="1294"/>
              <a:chExt cx="1191" cy="471"/>
            </a:xfrm>
          </p:grpSpPr>
          <p:sp>
            <p:nvSpPr>
              <p:cNvPr id="38073" name="Line 463"/>
              <p:cNvSpPr>
                <a:spLocks noChangeShapeType="1"/>
              </p:cNvSpPr>
              <p:nvPr/>
            </p:nvSpPr>
            <p:spPr bwMode="auto">
              <a:xfrm flipV="1">
                <a:off x="1248" y="1297"/>
                <a:ext cx="0" cy="9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8074" name="Line 464"/>
              <p:cNvSpPr>
                <a:spLocks noChangeShapeType="1"/>
              </p:cNvSpPr>
              <p:nvPr/>
            </p:nvSpPr>
            <p:spPr bwMode="auto">
              <a:xfrm>
                <a:off x="1157" y="1387"/>
                <a:ext cx="90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8075" name="Line 465"/>
              <p:cNvSpPr>
                <a:spLocks noChangeShapeType="1"/>
              </p:cNvSpPr>
              <p:nvPr/>
            </p:nvSpPr>
            <p:spPr bwMode="auto">
              <a:xfrm flipV="1">
                <a:off x="1248" y="1675"/>
                <a:ext cx="0" cy="9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38076" name="Group 466"/>
              <p:cNvGrpSpPr>
                <a:grpSpLocks/>
              </p:cNvGrpSpPr>
              <p:nvPr/>
            </p:nvGrpSpPr>
            <p:grpSpPr bwMode="auto">
              <a:xfrm>
                <a:off x="1021" y="1294"/>
                <a:ext cx="1191" cy="393"/>
                <a:chOff x="1021" y="1294"/>
                <a:chExt cx="1191" cy="393"/>
              </a:xfrm>
            </p:grpSpPr>
            <p:grpSp>
              <p:nvGrpSpPr>
                <p:cNvPr id="38077" name="Group 467"/>
                <p:cNvGrpSpPr>
                  <a:grpSpLocks/>
                </p:cNvGrpSpPr>
                <p:nvPr/>
              </p:nvGrpSpPr>
              <p:grpSpPr bwMode="auto">
                <a:xfrm>
                  <a:off x="1021" y="1390"/>
                  <a:ext cx="446" cy="297"/>
                  <a:chOff x="2856" y="2890"/>
                  <a:chExt cx="446" cy="297"/>
                </a:xfrm>
              </p:grpSpPr>
              <p:sp>
                <p:nvSpPr>
                  <p:cNvPr id="38079" name="AutoShape 468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2880" y="2972"/>
                    <a:ext cx="422" cy="13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4 w 21600"/>
                      <a:gd name="T13" fmla="*/ 4486 h 21600"/>
                      <a:gd name="T14" fmla="*/ 17096 w 21600"/>
                      <a:gd name="T15" fmla="*/ 1711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8080" name="Line 46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88" y="2890"/>
                    <a:ext cx="0" cy="86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8081" name="Line 470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2897" y="3005"/>
                    <a:ext cx="0" cy="8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8082" name="Line 47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94" y="2890"/>
                    <a:ext cx="0" cy="86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8083" name="Text Box 47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06" y="2940"/>
                    <a:ext cx="357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rgbClr val="FFFF00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algn="ctr" eaLnBrk="1" hangingPunct="1">
                      <a:buFontTx/>
                      <a:buNone/>
                    </a:pPr>
                    <a:r>
                      <a:rPr lang="en-US" altLang="zh-TW" sz="1200">
                        <a:solidFill>
                          <a:srgbClr val="FFFF66"/>
                        </a:solidFill>
                      </a:rPr>
                      <a:t>0     1</a:t>
                    </a:r>
                  </a:p>
                </p:txBody>
              </p:sp>
              <p:sp>
                <p:nvSpPr>
                  <p:cNvPr id="38084" name="Line 47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89" y="3101"/>
                    <a:ext cx="0" cy="86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38078" name="Line 474"/>
                <p:cNvSpPr>
                  <a:spLocks noChangeShapeType="1"/>
                </p:cNvSpPr>
                <p:nvPr/>
              </p:nvSpPr>
              <p:spPr bwMode="auto">
                <a:xfrm flipV="1">
                  <a:off x="1352" y="1294"/>
                  <a:ext cx="860" cy="9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grpSp>
          <p:nvGrpSpPr>
            <p:cNvPr id="38047" name="Group 487"/>
            <p:cNvGrpSpPr>
              <a:grpSpLocks/>
            </p:cNvGrpSpPr>
            <p:nvPr/>
          </p:nvGrpSpPr>
          <p:grpSpPr bwMode="auto">
            <a:xfrm>
              <a:off x="3904" y="1298"/>
              <a:ext cx="518" cy="467"/>
              <a:chOff x="3904" y="1298"/>
              <a:chExt cx="518" cy="467"/>
            </a:xfrm>
          </p:grpSpPr>
          <p:grpSp>
            <p:nvGrpSpPr>
              <p:cNvPr id="38061" name="Group 475"/>
              <p:cNvGrpSpPr>
                <a:grpSpLocks/>
              </p:cNvGrpSpPr>
              <p:nvPr/>
            </p:nvGrpSpPr>
            <p:grpSpPr bwMode="auto">
              <a:xfrm>
                <a:off x="3904" y="1390"/>
                <a:ext cx="446" cy="297"/>
                <a:chOff x="2856" y="2890"/>
                <a:chExt cx="446" cy="297"/>
              </a:xfrm>
            </p:grpSpPr>
            <p:sp>
              <p:nvSpPr>
                <p:cNvPr id="38067" name="AutoShape 476"/>
                <p:cNvSpPr>
                  <a:spLocks noChangeArrowheads="1"/>
                </p:cNvSpPr>
                <p:nvPr/>
              </p:nvSpPr>
              <p:spPr bwMode="auto">
                <a:xfrm flipH="1">
                  <a:off x="2880" y="2972"/>
                  <a:ext cx="422" cy="13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4 w 21600"/>
                    <a:gd name="T13" fmla="*/ 4486 h 21600"/>
                    <a:gd name="T14" fmla="*/ 17096 w 21600"/>
                    <a:gd name="T15" fmla="*/ 1711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8068" name="Line 477"/>
                <p:cNvSpPr>
                  <a:spLocks noChangeShapeType="1"/>
                </p:cNvSpPr>
                <p:nvPr/>
              </p:nvSpPr>
              <p:spPr bwMode="auto">
                <a:xfrm flipH="1">
                  <a:off x="3188" y="2890"/>
                  <a:ext cx="0" cy="8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8069" name="Line 478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2897" y="3005"/>
                  <a:ext cx="0" cy="81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8070" name="Line 479"/>
                <p:cNvSpPr>
                  <a:spLocks noChangeShapeType="1"/>
                </p:cNvSpPr>
                <p:nvPr/>
              </p:nvSpPr>
              <p:spPr bwMode="auto">
                <a:xfrm flipH="1">
                  <a:off x="2994" y="2890"/>
                  <a:ext cx="0" cy="8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8071" name="Text Box 480"/>
                <p:cNvSpPr txBox="1">
                  <a:spLocks noChangeArrowheads="1"/>
                </p:cNvSpPr>
                <p:nvPr/>
              </p:nvSpPr>
              <p:spPr bwMode="auto">
                <a:xfrm>
                  <a:off x="2906" y="2940"/>
                  <a:ext cx="357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r>
                    <a:rPr lang="en-US" altLang="zh-TW" sz="1200">
                      <a:solidFill>
                        <a:srgbClr val="FFFF66"/>
                      </a:solidFill>
                    </a:rPr>
                    <a:t>0     1</a:t>
                  </a:r>
                </a:p>
              </p:txBody>
            </p:sp>
            <p:sp>
              <p:nvSpPr>
                <p:cNvPr id="38072" name="Line 481"/>
                <p:cNvSpPr>
                  <a:spLocks noChangeShapeType="1"/>
                </p:cNvSpPr>
                <p:nvPr/>
              </p:nvSpPr>
              <p:spPr bwMode="auto">
                <a:xfrm flipH="1">
                  <a:off x="3089" y="3101"/>
                  <a:ext cx="0" cy="8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38062" name="Line 482"/>
              <p:cNvSpPr>
                <a:spLocks noChangeShapeType="1"/>
              </p:cNvSpPr>
              <p:nvPr/>
            </p:nvSpPr>
            <p:spPr bwMode="auto">
              <a:xfrm flipV="1">
                <a:off x="4135" y="1675"/>
                <a:ext cx="0" cy="9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38063" name="Group 483"/>
              <p:cNvGrpSpPr>
                <a:grpSpLocks/>
              </p:cNvGrpSpPr>
              <p:nvPr/>
            </p:nvGrpSpPr>
            <p:grpSpPr bwMode="auto">
              <a:xfrm>
                <a:off x="4236" y="1392"/>
                <a:ext cx="186" cy="92"/>
                <a:chOff x="3470" y="1071"/>
                <a:chExt cx="272" cy="92"/>
              </a:xfrm>
            </p:grpSpPr>
            <p:sp>
              <p:nvSpPr>
                <p:cNvPr id="38065" name="AutoShape 484"/>
                <p:cNvSpPr>
                  <a:spLocks noChangeArrowheads="1"/>
                </p:cNvSpPr>
                <p:nvPr/>
              </p:nvSpPr>
              <p:spPr bwMode="auto">
                <a:xfrm rot="10800000">
                  <a:off x="3651" y="1117"/>
                  <a:ext cx="91" cy="46"/>
                </a:xfrm>
                <a:prstGeom prst="triangle">
                  <a:avLst>
                    <a:gd name="adj" fmla="val 50000"/>
                  </a:avLst>
                </a:prstGeom>
                <a:noFill/>
                <a:ln w="19050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38066" name="Freeform 485"/>
                <p:cNvSpPr>
                  <a:spLocks/>
                </p:cNvSpPr>
                <p:nvPr/>
              </p:nvSpPr>
              <p:spPr bwMode="auto">
                <a:xfrm>
                  <a:off x="3470" y="1071"/>
                  <a:ext cx="226" cy="46"/>
                </a:xfrm>
                <a:custGeom>
                  <a:avLst/>
                  <a:gdLst>
                    <a:gd name="T0" fmla="*/ 0 w 226"/>
                    <a:gd name="T1" fmla="*/ 0 h 46"/>
                    <a:gd name="T2" fmla="*/ 226 w 226"/>
                    <a:gd name="T3" fmla="*/ 0 h 46"/>
                    <a:gd name="T4" fmla="*/ 226 w 226"/>
                    <a:gd name="T5" fmla="*/ 46 h 46"/>
                    <a:gd name="T6" fmla="*/ 0 60000 65536"/>
                    <a:gd name="T7" fmla="*/ 0 60000 65536"/>
                    <a:gd name="T8" fmla="*/ 0 60000 65536"/>
                    <a:gd name="T9" fmla="*/ 0 w 226"/>
                    <a:gd name="T10" fmla="*/ 0 h 46"/>
                    <a:gd name="T11" fmla="*/ 226 w 226"/>
                    <a:gd name="T12" fmla="*/ 46 h 4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" h="46">
                      <a:moveTo>
                        <a:pt x="0" y="0"/>
                      </a:moveTo>
                      <a:lnTo>
                        <a:pt x="226" y="0"/>
                      </a:lnTo>
                      <a:lnTo>
                        <a:pt x="226" y="46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38064" name="Freeform 486"/>
              <p:cNvSpPr>
                <a:spLocks/>
              </p:cNvSpPr>
              <p:nvPr/>
            </p:nvSpPr>
            <p:spPr bwMode="auto">
              <a:xfrm>
                <a:off x="4040" y="1298"/>
                <a:ext cx="100" cy="96"/>
              </a:xfrm>
              <a:custGeom>
                <a:avLst/>
                <a:gdLst>
                  <a:gd name="T0" fmla="*/ 0 w 100"/>
                  <a:gd name="T1" fmla="*/ 96 h 96"/>
                  <a:gd name="T2" fmla="*/ 100 w 100"/>
                  <a:gd name="T3" fmla="*/ 96 h 96"/>
                  <a:gd name="T4" fmla="*/ 100 w 100"/>
                  <a:gd name="T5" fmla="*/ 0 h 96"/>
                  <a:gd name="T6" fmla="*/ 0 60000 65536"/>
                  <a:gd name="T7" fmla="*/ 0 60000 65536"/>
                  <a:gd name="T8" fmla="*/ 0 60000 65536"/>
                  <a:gd name="T9" fmla="*/ 0 w 100"/>
                  <a:gd name="T10" fmla="*/ 0 h 96"/>
                  <a:gd name="T11" fmla="*/ 100 w 100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0" h="96">
                    <a:moveTo>
                      <a:pt x="0" y="96"/>
                    </a:moveTo>
                    <a:lnTo>
                      <a:pt x="100" y="96"/>
                    </a:lnTo>
                    <a:lnTo>
                      <a:pt x="100" y="0"/>
                    </a:ln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38048" name="Group 502"/>
            <p:cNvGrpSpPr>
              <a:grpSpLocks/>
            </p:cNvGrpSpPr>
            <p:nvPr/>
          </p:nvGrpSpPr>
          <p:grpSpPr bwMode="auto">
            <a:xfrm>
              <a:off x="4395" y="1298"/>
              <a:ext cx="518" cy="467"/>
              <a:chOff x="3904" y="1298"/>
              <a:chExt cx="518" cy="467"/>
            </a:xfrm>
          </p:grpSpPr>
          <p:grpSp>
            <p:nvGrpSpPr>
              <p:cNvPr id="38049" name="Group 503"/>
              <p:cNvGrpSpPr>
                <a:grpSpLocks/>
              </p:cNvGrpSpPr>
              <p:nvPr/>
            </p:nvGrpSpPr>
            <p:grpSpPr bwMode="auto">
              <a:xfrm>
                <a:off x="3904" y="1390"/>
                <a:ext cx="446" cy="297"/>
                <a:chOff x="2856" y="2890"/>
                <a:chExt cx="446" cy="297"/>
              </a:xfrm>
            </p:grpSpPr>
            <p:sp>
              <p:nvSpPr>
                <p:cNvPr id="38055" name="AutoShape 504"/>
                <p:cNvSpPr>
                  <a:spLocks noChangeArrowheads="1"/>
                </p:cNvSpPr>
                <p:nvPr/>
              </p:nvSpPr>
              <p:spPr bwMode="auto">
                <a:xfrm flipH="1">
                  <a:off x="2880" y="2972"/>
                  <a:ext cx="422" cy="13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4 w 21600"/>
                    <a:gd name="T13" fmla="*/ 4486 h 21600"/>
                    <a:gd name="T14" fmla="*/ 17096 w 21600"/>
                    <a:gd name="T15" fmla="*/ 1711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8056" name="Line 505"/>
                <p:cNvSpPr>
                  <a:spLocks noChangeShapeType="1"/>
                </p:cNvSpPr>
                <p:nvPr/>
              </p:nvSpPr>
              <p:spPr bwMode="auto">
                <a:xfrm flipH="1">
                  <a:off x="3188" y="2890"/>
                  <a:ext cx="0" cy="8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8057" name="Line 506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2897" y="3005"/>
                  <a:ext cx="0" cy="81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8058" name="Line 507"/>
                <p:cNvSpPr>
                  <a:spLocks noChangeShapeType="1"/>
                </p:cNvSpPr>
                <p:nvPr/>
              </p:nvSpPr>
              <p:spPr bwMode="auto">
                <a:xfrm flipH="1">
                  <a:off x="2994" y="2890"/>
                  <a:ext cx="0" cy="8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8059" name="Text Box 508"/>
                <p:cNvSpPr txBox="1">
                  <a:spLocks noChangeArrowheads="1"/>
                </p:cNvSpPr>
                <p:nvPr/>
              </p:nvSpPr>
              <p:spPr bwMode="auto">
                <a:xfrm>
                  <a:off x="2906" y="2940"/>
                  <a:ext cx="357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r>
                    <a:rPr lang="en-US" altLang="zh-TW" sz="1200">
                      <a:solidFill>
                        <a:srgbClr val="FFFF66"/>
                      </a:solidFill>
                    </a:rPr>
                    <a:t>0     1</a:t>
                  </a:r>
                </a:p>
              </p:txBody>
            </p:sp>
            <p:sp>
              <p:nvSpPr>
                <p:cNvPr id="38060" name="Line 509"/>
                <p:cNvSpPr>
                  <a:spLocks noChangeShapeType="1"/>
                </p:cNvSpPr>
                <p:nvPr/>
              </p:nvSpPr>
              <p:spPr bwMode="auto">
                <a:xfrm flipH="1">
                  <a:off x="3089" y="3101"/>
                  <a:ext cx="0" cy="8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38050" name="Line 510"/>
              <p:cNvSpPr>
                <a:spLocks noChangeShapeType="1"/>
              </p:cNvSpPr>
              <p:nvPr/>
            </p:nvSpPr>
            <p:spPr bwMode="auto">
              <a:xfrm flipV="1">
                <a:off x="4135" y="1675"/>
                <a:ext cx="0" cy="9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38051" name="Group 511"/>
              <p:cNvGrpSpPr>
                <a:grpSpLocks/>
              </p:cNvGrpSpPr>
              <p:nvPr/>
            </p:nvGrpSpPr>
            <p:grpSpPr bwMode="auto">
              <a:xfrm>
                <a:off x="4236" y="1392"/>
                <a:ext cx="186" cy="92"/>
                <a:chOff x="3470" y="1071"/>
                <a:chExt cx="272" cy="92"/>
              </a:xfrm>
            </p:grpSpPr>
            <p:sp>
              <p:nvSpPr>
                <p:cNvPr id="38053" name="AutoShape 512"/>
                <p:cNvSpPr>
                  <a:spLocks noChangeArrowheads="1"/>
                </p:cNvSpPr>
                <p:nvPr/>
              </p:nvSpPr>
              <p:spPr bwMode="auto">
                <a:xfrm rot="10800000">
                  <a:off x="3651" y="1117"/>
                  <a:ext cx="91" cy="46"/>
                </a:xfrm>
                <a:prstGeom prst="triangle">
                  <a:avLst>
                    <a:gd name="adj" fmla="val 50000"/>
                  </a:avLst>
                </a:prstGeom>
                <a:noFill/>
                <a:ln w="19050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38054" name="Freeform 513"/>
                <p:cNvSpPr>
                  <a:spLocks/>
                </p:cNvSpPr>
                <p:nvPr/>
              </p:nvSpPr>
              <p:spPr bwMode="auto">
                <a:xfrm>
                  <a:off x="3470" y="1071"/>
                  <a:ext cx="226" cy="46"/>
                </a:xfrm>
                <a:custGeom>
                  <a:avLst/>
                  <a:gdLst>
                    <a:gd name="T0" fmla="*/ 0 w 226"/>
                    <a:gd name="T1" fmla="*/ 0 h 46"/>
                    <a:gd name="T2" fmla="*/ 226 w 226"/>
                    <a:gd name="T3" fmla="*/ 0 h 46"/>
                    <a:gd name="T4" fmla="*/ 226 w 226"/>
                    <a:gd name="T5" fmla="*/ 46 h 46"/>
                    <a:gd name="T6" fmla="*/ 0 60000 65536"/>
                    <a:gd name="T7" fmla="*/ 0 60000 65536"/>
                    <a:gd name="T8" fmla="*/ 0 60000 65536"/>
                    <a:gd name="T9" fmla="*/ 0 w 226"/>
                    <a:gd name="T10" fmla="*/ 0 h 46"/>
                    <a:gd name="T11" fmla="*/ 226 w 226"/>
                    <a:gd name="T12" fmla="*/ 46 h 4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" h="46">
                      <a:moveTo>
                        <a:pt x="0" y="0"/>
                      </a:moveTo>
                      <a:lnTo>
                        <a:pt x="226" y="0"/>
                      </a:lnTo>
                      <a:lnTo>
                        <a:pt x="226" y="46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38052" name="Freeform 514"/>
              <p:cNvSpPr>
                <a:spLocks/>
              </p:cNvSpPr>
              <p:nvPr/>
            </p:nvSpPr>
            <p:spPr bwMode="auto">
              <a:xfrm>
                <a:off x="4040" y="1298"/>
                <a:ext cx="100" cy="96"/>
              </a:xfrm>
              <a:custGeom>
                <a:avLst/>
                <a:gdLst>
                  <a:gd name="T0" fmla="*/ 0 w 100"/>
                  <a:gd name="T1" fmla="*/ 96 h 96"/>
                  <a:gd name="T2" fmla="*/ 100 w 100"/>
                  <a:gd name="T3" fmla="*/ 96 h 96"/>
                  <a:gd name="T4" fmla="*/ 100 w 100"/>
                  <a:gd name="T5" fmla="*/ 0 h 96"/>
                  <a:gd name="T6" fmla="*/ 0 60000 65536"/>
                  <a:gd name="T7" fmla="*/ 0 60000 65536"/>
                  <a:gd name="T8" fmla="*/ 0 60000 65536"/>
                  <a:gd name="T9" fmla="*/ 0 w 100"/>
                  <a:gd name="T10" fmla="*/ 0 h 96"/>
                  <a:gd name="T11" fmla="*/ 100 w 100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0" h="96">
                    <a:moveTo>
                      <a:pt x="0" y="96"/>
                    </a:moveTo>
                    <a:lnTo>
                      <a:pt x="100" y="96"/>
                    </a:lnTo>
                    <a:lnTo>
                      <a:pt x="100" y="0"/>
                    </a:ln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23566" name="Group 516"/>
          <p:cNvGrpSpPr>
            <a:grpSpLocks/>
          </p:cNvGrpSpPr>
          <p:nvPr/>
        </p:nvGrpSpPr>
        <p:grpSpPr bwMode="auto">
          <a:xfrm>
            <a:off x="776288" y="1782763"/>
            <a:ext cx="6818312" cy="304800"/>
            <a:chOff x="127" y="981"/>
            <a:chExt cx="4295" cy="192"/>
          </a:xfrm>
        </p:grpSpPr>
        <p:sp>
          <p:nvSpPr>
            <p:cNvPr id="38038" name="Text Box 517"/>
            <p:cNvSpPr txBox="1">
              <a:spLocks noChangeArrowheads="1"/>
            </p:cNvSpPr>
            <p:nvPr/>
          </p:nvSpPr>
          <p:spPr bwMode="auto">
            <a:xfrm>
              <a:off x="127" y="981"/>
              <a:ext cx="65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1400">
                  <a:solidFill>
                    <a:srgbClr val="FF00FF"/>
                  </a:solidFill>
                </a:rPr>
                <a:t>Shift_Left2</a:t>
              </a:r>
            </a:p>
          </p:txBody>
        </p:sp>
        <p:sp>
          <p:nvSpPr>
            <p:cNvPr id="38039" name="Line 518"/>
            <p:cNvSpPr>
              <a:spLocks noChangeShapeType="1"/>
            </p:cNvSpPr>
            <p:nvPr/>
          </p:nvSpPr>
          <p:spPr bwMode="auto">
            <a:xfrm>
              <a:off x="703" y="1090"/>
              <a:ext cx="3719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23567" name="Group 651"/>
          <p:cNvGrpSpPr>
            <a:grpSpLocks/>
          </p:cNvGrpSpPr>
          <p:nvPr/>
        </p:nvGrpSpPr>
        <p:grpSpPr bwMode="auto">
          <a:xfrm>
            <a:off x="1906588" y="2216150"/>
            <a:ext cx="6769100" cy="809625"/>
            <a:chOff x="839" y="1713"/>
            <a:chExt cx="4264" cy="510"/>
          </a:xfrm>
        </p:grpSpPr>
        <p:sp>
          <p:nvSpPr>
            <p:cNvPr id="37941" name="Rectangle 520"/>
            <p:cNvSpPr>
              <a:spLocks noChangeArrowheads="1"/>
            </p:cNvSpPr>
            <p:nvPr/>
          </p:nvSpPr>
          <p:spPr bwMode="auto">
            <a:xfrm>
              <a:off x="839" y="1756"/>
              <a:ext cx="4264" cy="467"/>
            </a:xfrm>
            <a:prstGeom prst="rect">
              <a:avLst/>
            </a:prstGeom>
            <a:solidFill>
              <a:srgbClr val="0066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zh-TW" altLang="en-US" sz="2400">
                <a:solidFill>
                  <a:srgbClr val="FFFF66"/>
                </a:solidFill>
              </a:endParaRPr>
            </a:p>
          </p:txBody>
        </p:sp>
        <p:sp>
          <p:nvSpPr>
            <p:cNvPr id="37942" name="Line 522"/>
            <p:cNvSpPr>
              <a:spLocks noChangeShapeType="1"/>
            </p:cNvSpPr>
            <p:nvPr/>
          </p:nvSpPr>
          <p:spPr bwMode="auto">
            <a:xfrm flipV="1">
              <a:off x="1248" y="1755"/>
              <a:ext cx="0" cy="9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7943" name="Line 523"/>
            <p:cNvSpPr>
              <a:spLocks noChangeShapeType="1"/>
            </p:cNvSpPr>
            <p:nvPr/>
          </p:nvSpPr>
          <p:spPr bwMode="auto">
            <a:xfrm>
              <a:off x="1157" y="1845"/>
              <a:ext cx="9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7944" name="Line 524"/>
            <p:cNvSpPr>
              <a:spLocks noChangeShapeType="1"/>
            </p:cNvSpPr>
            <p:nvPr/>
          </p:nvSpPr>
          <p:spPr bwMode="auto">
            <a:xfrm flipV="1">
              <a:off x="1248" y="2133"/>
              <a:ext cx="0" cy="9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37945" name="Group 526"/>
            <p:cNvGrpSpPr>
              <a:grpSpLocks/>
            </p:cNvGrpSpPr>
            <p:nvPr/>
          </p:nvGrpSpPr>
          <p:grpSpPr bwMode="auto">
            <a:xfrm>
              <a:off x="1021" y="1848"/>
              <a:ext cx="446" cy="297"/>
              <a:chOff x="2856" y="2890"/>
              <a:chExt cx="446" cy="297"/>
            </a:xfrm>
          </p:grpSpPr>
          <p:sp>
            <p:nvSpPr>
              <p:cNvPr id="38032" name="AutoShape 527"/>
              <p:cNvSpPr>
                <a:spLocks noChangeArrowheads="1"/>
              </p:cNvSpPr>
              <p:nvPr/>
            </p:nvSpPr>
            <p:spPr bwMode="auto">
              <a:xfrm flipH="1">
                <a:off x="2880" y="2972"/>
                <a:ext cx="422" cy="13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4 w 21600"/>
                  <a:gd name="T13" fmla="*/ 4486 h 21600"/>
                  <a:gd name="T14" fmla="*/ 17096 w 21600"/>
                  <a:gd name="T15" fmla="*/ 171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8033" name="Line 528"/>
              <p:cNvSpPr>
                <a:spLocks noChangeShapeType="1"/>
              </p:cNvSpPr>
              <p:nvPr/>
            </p:nvSpPr>
            <p:spPr bwMode="auto">
              <a:xfrm flipH="1">
                <a:off x="3188" y="2890"/>
                <a:ext cx="0" cy="86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8034" name="Line 529"/>
              <p:cNvSpPr>
                <a:spLocks noChangeShapeType="1"/>
              </p:cNvSpPr>
              <p:nvPr/>
            </p:nvSpPr>
            <p:spPr bwMode="auto">
              <a:xfrm rot="5400000" flipH="1">
                <a:off x="2897" y="3005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8035" name="Line 530"/>
              <p:cNvSpPr>
                <a:spLocks noChangeShapeType="1"/>
              </p:cNvSpPr>
              <p:nvPr/>
            </p:nvSpPr>
            <p:spPr bwMode="auto">
              <a:xfrm flipH="1">
                <a:off x="2994" y="2890"/>
                <a:ext cx="0" cy="86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8036" name="Text Box 531"/>
              <p:cNvSpPr txBox="1">
                <a:spLocks noChangeArrowheads="1"/>
              </p:cNvSpPr>
              <p:nvPr/>
            </p:nvSpPr>
            <p:spPr bwMode="auto">
              <a:xfrm>
                <a:off x="2906" y="2940"/>
                <a:ext cx="35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zh-TW" sz="1200">
                    <a:solidFill>
                      <a:srgbClr val="FFFF66"/>
                    </a:solidFill>
                  </a:rPr>
                  <a:t>0     1</a:t>
                </a:r>
              </a:p>
            </p:txBody>
          </p:sp>
          <p:sp>
            <p:nvSpPr>
              <p:cNvPr id="38037" name="Line 532"/>
              <p:cNvSpPr>
                <a:spLocks noChangeShapeType="1"/>
              </p:cNvSpPr>
              <p:nvPr/>
            </p:nvSpPr>
            <p:spPr bwMode="auto">
              <a:xfrm flipH="1">
                <a:off x="3089" y="3101"/>
                <a:ext cx="0" cy="86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37946" name="Line 533"/>
            <p:cNvSpPr>
              <a:spLocks noChangeShapeType="1"/>
            </p:cNvSpPr>
            <p:nvPr/>
          </p:nvSpPr>
          <p:spPr bwMode="auto">
            <a:xfrm flipV="1">
              <a:off x="1352" y="1719"/>
              <a:ext cx="1835" cy="12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7947" name="Line 535"/>
            <p:cNvSpPr>
              <a:spLocks noChangeShapeType="1"/>
            </p:cNvSpPr>
            <p:nvPr/>
          </p:nvSpPr>
          <p:spPr bwMode="auto">
            <a:xfrm flipV="1">
              <a:off x="1729" y="1755"/>
              <a:ext cx="0" cy="9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7948" name="Line 536"/>
            <p:cNvSpPr>
              <a:spLocks noChangeShapeType="1"/>
            </p:cNvSpPr>
            <p:nvPr/>
          </p:nvSpPr>
          <p:spPr bwMode="auto">
            <a:xfrm>
              <a:off x="1638" y="1845"/>
              <a:ext cx="9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7949" name="Line 537"/>
            <p:cNvSpPr>
              <a:spLocks noChangeShapeType="1"/>
            </p:cNvSpPr>
            <p:nvPr/>
          </p:nvSpPr>
          <p:spPr bwMode="auto">
            <a:xfrm flipV="1">
              <a:off x="1729" y="2133"/>
              <a:ext cx="0" cy="9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37950" name="Group 539"/>
            <p:cNvGrpSpPr>
              <a:grpSpLocks/>
            </p:cNvGrpSpPr>
            <p:nvPr/>
          </p:nvGrpSpPr>
          <p:grpSpPr bwMode="auto">
            <a:xfrm>
              <a:off x="1502" y="1848"/>
              <a:ext cx="446" cy="297"/>
              <a:chOff x="2856" y="2890"/>
              <a:chExt cx="446" cy="297"/>
            </a:xfrm>
          </p:grpSpPr>
          <p:sp>
            <p:nvSpPr>
              <p:cNvPr id="38026" name="AutoShape 540"/>
              <p:cNvSpPr>
                <a:spLocks noChangeArrowheads="1"/>
              </p:cNvSpPr>
              <p:nvPr/>
            </p:nvSpPr>
            <p:spPr bwMode="auto">
              <a:xfrm flipH="1">
                <a:off x="2880" y="2972"/>
                <a:ext cx="422" cy="13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4 w 21600"/>
                  <a:gd name="T13" fmla="*/ 4486 h 21600"/>
                  <a:gd name="T14" fmla="*/ 17096 w 21600"/>
                  <a:gd name="T15" fmla="*/ 171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8027" name="Line 541"/>
              <p:cNvSpPr>
                <a:spLocks noChangeShapeType="1"/>
              </p:cNvSpPr>
              <p:nvPr/>
            </p:nvSpPr>
            <p:spPr bwMode="auto">
              <a:xfrm flipH="1">
                <a:off x="3188" y="2890"/>
                <a:ext cx="0" cy="86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8028" name="Line 542"/>
              <p:cNvSpPr>
                <a:spLocks noChangeShapeType="1"/>
              </p:cNvSpPr>
              <p:nvPr/>
            </p:nvSpPr>
            <p:spPr bwMode="auto">
              <a:xfrm rot="5400000" flipH="1">
                <a:off x="2897" y="3005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8029" name="Line 543"/>
              <p:cNvSpPr>
                <a:spLocks noChangeShapeType="1"/>
              </p:cNvSpPr>
              <p:nvPr/>
            </p:nvSpPr>
            <p:spPr bwMode="auto">
              <a:xfrm flipH="1">
                <a:off x="2994" y="2890"/>
                <a:ext cx="0" cy="86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8030" name="Text Box 544"/>
              <p:cNvSpPr txBox="1">
                <a:spLocks noChangeArrowheads="1"/>
              </p:cNvSpPr>
              <p:nvPr/>
            </p:nvSpPr>
            <p:spPr bwMode="auto">
              <a:xfrm>
                <a:off x="2906" y="2940"/>
                <a:ext cx="35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zh-TW" sz="1200">
                    <a:solidFill>
                      <a:srgbClr val="FFFF66"/>
                    </a:solidFill>
                  </a:rPr>
                  <a:t>0     1</a:t>
                </a:r>
              </a:p>
            </p:txBody>
          </p:sp>
          <p:sp>
            <p:nvSpPr>
              <p:cNvPr id="38031" name="Line 545"/>
              <p:cNvSpPr>
                <a:spLocks noChangeShapeType="1"/>
              </p:cNvSpPr>
              <p:nvPr/>
            </p:nvSpPr>
            <p:spPr bwMode="auto">
              <a:xfrm flipH="1">
                <a:off x="3089" y="3101"/>
                <a:ext cx="0" cy="86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37951" name="Line 546"/>
            <p:cNvSpPr>
              <a:spLocks noChangeShapeType="1"/>
            </p:cNvSpPr>
            <p:nvPr/>
          </p:nvSpPr>
          <p:spPr bwMode="auto">
            <a:xfrm flipV="1">
              <a:off x="1833" y="1713"/>
              <a:ext cx="1829" cy="13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7952" name="Line 548"/>
            <p:cNvSpPr>
              <a:spLocks noChangeShapeType="1"/>
            </p:cNvSpPr>
            <p:nvPr/>
          </p:nvSpPr>
          <p:spPr bwMode="auto">
            <a:xfrm flipV="1">
              <a:off x="2213" y="1755"/>
              <a:ext cx="0" cy="9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7953" name="Line 549"/>
            <p:cNvSpPr>
              <a:spLocks noChangeShapeType="1"/>
            </p:cNvSpPr>
            <p:nvPr/>
          </p:nvSpPr>
          <p:spPr bwMode="auto">
            <a:xfrm>
              <a:off x="2122" y="1845"/>
              <a:ext cx="9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7954" name="Line 550"/>
            <p:cNvSpPr>
              <a:spLocks noChangeShapeType="1"/>
            </p:cNvSpPr>
            <p:nvPr/>
          </p:nvSpPr>
          <p:spPr bwMode="auto">
            <a:xfrm flipV="1">
              <a:off x="2213" y="2133"/>
              <a:ext cx="0" cy="9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37955" name="Group 552"/>
            <p:cNvGrpSpPr>
              <a:grpSpLocks/>
            </p:cNvGrpSpPr>
            <p:nvPr/>
          </p:nvGrpSpPr>
          <p:grpSpPr bwMode="auto">
            <a:xfrm>
              <a:off x="1986" y="1848"/>
              <a:ext cx="446" cy="297"/>
              <a:chOff x="2856" y="2890"/>
              <a:chExt cx="446" cy="297"/>
            </a:xfrm>
          </p:grpSpPr>
          <p:sp>
            <p:nvSpPr>
              <p:cNvPr id="38020" name="AutoShape 553"/>
              <p:cNvSpPr>
                <a:spLocks noChangeArrowheads="1"/>
              </p:cNvSpPr>
              <p:nvPr/>
            </p:nvSpPr>
            <p:spPr bwMode="auto">
              <a:xfrm flipH="1">
                <a:off x="2880" y="2972"/>
                <a:ext cx="422" cy="13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4 w 21600"/>
                  <a:gd name="T13" fmla="*/ 4486 h 21600"/>
                  <a:gd name="T14" fmla="*/ 17096 w 21600"/>
                  <a:gd name="T15" fmla="*/ 171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8021" name="Line 554"/>
              <p:cNvSpPr>
                <a:spLocks noChangeShapeType="1"/>
              </p:cNvSpPr>
              <p:nvPr/>
            </p:nvSpPr>
            <p:spPr bwMode="auto">
              <a:xfrm flipH="1">
                <a:off x="3188" y="2890"/>
                <a:ext cx="0" cy="86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8022" name="Line 555"/>
              <p:cNvSpPr>
                <a:spLocks noChangeShapeType="1"/>
              </p:cNvSpPr>
              <p:nvPr/>
            </p:nvSpPr>
            <p:spPr bwMode="auto">
              <a:xfrm rot="5400000" flipH="1">
                <a:off x="2897" y="3005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8023" name="Line 556"/>
              <p:cNvSpPr>
                <a:spLocks noChangeShapeType="1"/>
              </p:cNvSpPr>
              <p:nvPr/>
            </p:nvSpPr>
            <p:spPr bwMode="auto">
              <a:xfrm flipH="1">
                <a:off x="2994" y="2890"/>
                <a:ext cx="0" cy="86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8024" name="Text Box 557"/>
              <p:cNvSpPr txBox="1">
                <a:spLocks noChangeArrowheads="1"/>
              </p:cNvSpPr>
              <p:nvPr/>
            </p:nvSpPr>
            <p:spPr bwMode="auto">
              <a:xfrm>
                <a:off x="2906" y="2940"/>
                <a:ext cx="35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zh-TW" sz="1200">
                    <a:solidFill>
                      <a:srgbClr val="FFFF66"/>
                    </a:solidFill>
                  </a:rPr>
                  <a:t>0     1</a:t>
                </a:r>
              </a:p>
            </p:txBody>
          </p:sp>
          <p:sp>
            <p:nvSpPr>
              <p:cNvPr id="38025" name="Line 558"/>
              <p:cNvSpPr>
                <a:spLocks noChangeShapeType="1"/>
              </p:cNvSpPr>
              <p:nvPr/>
            </p:nvSpPr>
            <p:spPr bwMode="auto">
              <a:xfrm flipH="1">
                <a:off x="3089" y="3101"/>
                <a:ext cx="0" cy="86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37956" name="Line 559"/>
            <p:cNvSpPr>
              <a:spLocks noChangeShapeType="1"/>
            </p:cNvSpPr>
            <p:nvPr/>
          </p:nvSpPr>
          <p:spPr bwMode="auto">
            <a:xfrm flipV="1">
              <a:off x="2317" y="1725"/>
              <a:ext cx="1816" cy="11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7957" name="Line 561"/>
            <p:cNvSpPr>
              <a:spLocks noChangeShapeType="1"/>
            </p:cNvSpPr>
            <p:nvPr/>
          </p:nvSpPr>
          <p:spPr bwMode="auto">
            <a:xfrm flipV="1">
              <a:off x="2697" y="1755"/>
              <a:ext cx="0" cy="9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7958" name="Line 562"/>
            <p:cNvSpPr>
              <a:spLocks noChangeShapeType="1"/>
            </p:cNvSpPr>
            <p:nvPr/>
          </p:nvSpPr>
          <p:spPr bwMode="auto">
            <a:xfrm>
              <a:off x="2606" y="1845"/>
              <a:ext cx="9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7959" name="Line 563"/>
            <p:cNvSpPr>
              <a:spLocks noChangeShapeType="1"/>
            </p:cNvSpPr>
            <p:nvPr/>
          </p:nvSpPr>
          <p:spPr bwMode="auto">
            <a:xfrm flipV="1">
              <a:off x="2697" y="2133"/>
              <a:ext cx="0" cy="9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37960" name="Group 565"/>
            <p:cNvGrpSpPr>
              <a:grpSpLocks/>
            </p:cNvGrpSpPr>
            <p:nvPr/>
          </p:nvGrpSpPr>
          <p:grpSpPr bwMode="auto">
            <a:xfrm>
              <a:off x="2470" y="1848"/>
              <a:ext cx="446" cy="297"/>
              <a:chOff x="2856" y="2890"/>
              <a:chExt cx="446" cy="297"/>
            </a:xfrm>
          </p:grpSpPr>
          <p:sp>
            <p:nvSpPr>
              <p:cNvPr id="38014" name="AutoShape 566"/>
              <p:cNvSpPr>
                <a:spLocks noChangeArrowheads="1"/>
              </p:cNvSpPr>
              <p:nvPr/>
            </p:nvSpPr>
            <p:spPr bwMode="auto">
              <a:xfrm flipH="1">
                <a:off x="2880" y="2972"/>
                <a:ext cx="422" cy="13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4 w 21600"/>
                  <a:gd name="T13" fmla="*/ 4486 h 21600"/>
                  <a:gd name="T14" fmla="*/ 17096 w 21600"/>
                  <a:gd name="T15" fmla="*/ 171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8015" name="Line 567"/>
              <p:cNvSpPr>
                <a:spLocks noChangeShapeType="1"/>
              </p:cNvSpPr>
              <p:nvPr/>
            </p:nvSpPr>
            <p:spPr bwMode="auto">
              <a:xfrm flipH="1">
                <a:off x="3188" y="2890"/>
                <a:ext cx="0" cy="86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8016" name="Line 568"/>
              <p:cNvSpPr>
                <a:spLocks noChangeShapeType="1"/>
              </p:cNvSpPr>
              <p:nvPr/>
            </p:nvSpPr>
            <p:spPr bwMode="auto">
              <a:xfrm rot="5400000" flipH="1">
                <a:off x="2897" y="3005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8017" name="Line 569"/>
              <p:cNvSpPr>
                <a:spLocks noChangeShapeType="1"/>
              </p:cNvSpPr>
              <p:nvPr/>
            </p:nvSpPr>
            <p:spPr bwMode="auto">
              <a:xfrm flipH="1">
                <a:off x="2994" y="2890"/>
                <a:ext cx="0" cy="86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8018" name="Text Box 570"/>
              <p:cNvSpPr txBox="1">
                <a:spLocks noChangeArrowheads="1"/>
              </p:cNvSpPr>
              <p:nvPr/>
            </p:nvSpPr>
            <p:spPr bwMode="auto">
              <a:xfrm>
                <a:off x="2906" y="2940"/>
                <a:ext cx="35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zh-TW" sz="1200">
                    <a:solidFill>
                      <a:srgbClr val="FFFF66"/>
                    </a:solidFill>
                  </a:rPr>
                  <a:t>0     1</a:t>
                </a:r>
              </a:p>
            </p:txBody>
          </p:sp>
          <p:sp>
            <p:nvSpPr>
              <p:cNvPr id="38019" name="Line 571"/>
              <p:cNvSpPr>
                <a:spLocks noChangeShapeType="1"/>
              </p:cNvSpPr>
              <p:nvPr/>
            </p:nvSpPr>
            <p:spPr bwMode="auto">
              <a:xfrm flipH="1">
                <a:off x="3089" y="3101"/>
                <a:ext cx="0" cy="86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37961" name="Line 572"/>
            <p:cNvSpPr>
              <a:spLocks noChangeShapeType="1"/>
            </p:cNvSpPr>
            <p:nvPr/>
          </p:nvSpPr>
          <p:spPr bwMode="auto">
            <a:xfrm flipV="1">
              <a:off x="2801" y="1733"/>
              <a:ext cx="1819" cy="11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37962" name="Group 599"/>
            <p:cNvGrpSpPr>
              <a:grpSpLocks/>
            </p:cNvGrpSpPr>
            <p:nvPr/>
          </p:nvGrpSpPr>
          <p:grpSpPr bwMode="auto">
            <a:xfrm>
              <a:off x="3904" y="1756"/>
              <a:ext cx="518" cy="467"/>
              <a:chOff x="3904" y="1298"/>
              <a:chExt cx="518" cy="467"/>
            </a:xfrm>
          </p:grpSpPr>
          <p:grpSp>
            <p:nvGrpSpPr>
              <p:cNvPr id="38002" name="Group 600"/>
              <p:cNvGrpSpPr>
                <a:grpSpLocks/>
              </p:cNvGrpSpPr>
              <p:nvPr/>
            </p:nvGrpSpPr>
            <p:grpSpPr bwMode="auto">
              <a:xfrm>
                <a:off x="3904" y="1390"/>
                <a:ext cx="446" cy="297"/>
                <a:chOff x="2856" y="2890"/>
                <a:chExt cx="446" cy="297"/>
              </a:xfrm>
            </p:grpSpPr>
            <p:sp>
              <p:nvSpPr>
                <p:cNvPr id="38008" name="AutoShape 601"/>
                <p:cNvSpPr>
                  <a:spLocks noChangeArrowheads="1"/>
                </p:cNvSpPr>
                <p:nvPr/>
              </p:nvSpPr>
              <p:spPr bwMode="auto">
                <a:xfrm flipH="1">
                  <a:off x="2880" y="2972"/>
                  <a:ext cx="422" cy="13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4 w 21600"/>
                    <a:gd name="T13" fmla="*/ 4486 h 21600"/>
                    <a:gd name="T14" fmla="*/ 17096 w 21600"/>
                    <a:gd name="T15" fmla="*/ 1711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8009" name="Line 602"/>
                <p:cNvSpPr>
                  <a:spLocks noChangeShapeType="1"/>
                </p:cNvSpPr>
                <p:nvPr/>
              </p:nvSpPr>
              <p:spPr bwMode="auto">
                <a:xfrm flipH="1">
                  <a:off x="3188" y="2890"/>
                  <a:ext cx="0" cy="8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8010" name="Line 603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2897" y="3005"/>
                  <a:ext cx="0" cy="81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8011" name="Line 604"/>
                <p:cNvSpPr>
                  <a:spLocks noChangeShapeType="1"/>
                </p:cNvSpPr>
                <p:nvPr/>
              </p:nvSpPr>
              <p:spPr bwMode="auto">
                <a:xfrm flipH="1">
                  <a:off x="2994" y="2890"/>
                  <a:ext cx="0" cy="8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8012" name="Text Box 605"/>
                <p:cNvSpPr txBox="1">
                  <a:spLocks noChangeArrowheads="1"/>
                </p:cNvSpPr>
                <p:nvPr/>
              </p:nvSpPr>
              <p:spPr bwMode="auto">
                <a:xfrm>
                  <a:off x="2906" y="2940"/>
                  <a:ext cx="357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r>
                    <a:rPr lang="en-US" altLang="zh-TW" sz="1200">
                      <a:solidFill>
                        <a:srgbClr val="FFFF66"/>
                      </a:solidFill>
                    </a:rPr>
                    <a:t>0     1</a:t>
                  </a:r>
                </a:p>
              </p:txBody>
            </p:sp>
            <p:sp>
              <p:nvSpPr>
                <p:cNvPr id="38013" name="Line 606"/>
                <p:cNvSpPr>
                  <a:spLocks noChangeShapeType="1"/>
                </p:cNvSpPr>
                <p:nvPr/>
              </p:nvSpPr>
              <p:spPr bwMode="auto">
                <a:xfrm flipH="1">
                  <a:off x="3089" y="3101"/>
                  <a:ext cx="0" cy="8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38003" name="Line 607"/>
              <p:cNvSpPr>
                <a:spLocks noChangeShapeType="1"/>
              </p:cNvSpPr>
              <p:nvPr/>
            </p:nvSpPr>
            <p:spPr bwMode="auto">
              <a:xfrm flipV="1">
                <a:off x="4135" y="1675"/>
                <a:ext cx="0" cy="9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38004" name="Group 608"/>
              <p:cNvGrpSpPr>
                <a:grpSpLocks/>
              </p:cNvGrpSpPr>
              <p:nvPr/>
            </p:nvGrpSpPr>
            <p:grpSpPr bwMode="auto">
              <a:xfrm>
                <a:off x="4236" y="1392"/>
                <a:ext cx="186" cy="92"/>
                <a:chOff x="3470" y="1071"/>
                <a:chExt cx="272" cy="92"/>
              </a:xfrm>
            </p:grpSpPr>
            <p:sp>
              <p:nvSpPr>
                <p:cNvPr id="38006" name="AutoShape 609"/>
                <p:cNvSpPr>
                  <a:spLocks noChangeArrowheads="1"/>
                </p:cNvSpPr>
                <p:nvPr/>
              </p:nvSpPr>
              <p:spPr bwMode="auto">
                <a:xfrm rot="10800000">
                  <a:off x="3651" y="1117"/>
                  <a:ext cx="91" cy="46"/>
                </a:xfrm>
                <a:prstGeom prst="triangle">
                  <a:avLst>
                    <a:gd name="adj" fmla="val 50000"/>
                  </a:avLst>
                </a:prstGeom>
                <a:noFill/>
                <a:ln w="19050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38007" name="Freeform 610"/>
                <p:cNvSpPr>
                  <a:spLocks/>
                </p:cNvSpPr>
                <p:nvPr/>
              </p:nvSpPr>
              <p:spPr bwMode="auto">
                <a:xfrm>
                  <a:off x="3470" y="1071"/>
                  <a:ext cx="226" cy="46"/>
                </a:xfrm>
                <a:custGeom>
                  <a:avLst/>
                  <a:gdLst>
                    <a:gd name="T0" fmla="*/ 0 w 226"/>
                    <a:gd name="T1" fmla="*/ 0 h 46"/>
                    <a:gd name="T2" fmla="*/ 226 w 226"/>
                    <a:gd name="T3" fmla="*/ 0 h 46"/>
                    <a:gd name="T4" fmla="*/ 226 w 226"/>
                    <a:gd name="T5" fmla="*/ 46 h 46"/>
                    <a:gd name="T6" fmla="*/ 0 60000 65536"/>
                    <a:gd name="T7" fmla="*/ 0 60000 65536"/>
                    <a:gd name="T8" fmla="*/ 0 60000 65536"/>
                    <a:gd name="T9" fmla="*/ 0 w 226"/>
                    <a:gd name="T10" fmla="*/ 0 h 46"/>
                    <a:gd name="T11" fmla="*/ 226 w 226"/>
                    <a:gd name="T12" fmla="*/ 46 h 4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" h="46">
                      <a:moveTo>
                        <a:pt x="0" y="0"/>
                      </a:moveTo>
                      <a:lnTo>
                        <a:pt x="226" y="0"/>
                      </a:lnTo>
                      <a:lnTo>
                        <a:pt x="226" y="46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38005" name="Freeform 611"/>
              <p:cNvSpPr>
                <a:spLocks/>
              </p:cNvSpPr>
              <p:nvPr/>
            </p:nvSpPr>
            <p:spPr bwMode="auto">
              <a:xfrm>
                <a:off x="4040" y="1298"/>
                <a:ext cx="100" cy="96"/>
              </a:xfrm>
              <a:custGeom>
                <a:avLst/>
                <a:gdLst>
                  <a:gd name="T0" fmla="*/ 0 w 100"/>
                  <a:gd name="T1" fmla="*/ 96 h 96"/>
                  <a:gd name="T2" fmla="*/ 100 w 100"/>
                  <a:gd name="T3" fmla="*/ 96 h 96"/>
                  <a:gd name="T4" fmla="*/ 100 w 100"/>
                  <a:gd name="T5" fmla="*/ 0 h 96"/>
                  <a:gd name="T6" fmla="*/ 0 60000 65536"/>
                  <a:gd name="T7" fmla="*/ 0 60000 65536"/>
                  <a:gd name="T8" fmla="*/ 0 60000 65536"/>
                  <a:gd name="T9" fmla="*/ 0 w 100"/>
                  <a:gd name="T10" fmla="*/ 0 h 96"/>
                  <a:gd name="T11" fmla="*/ 100 w 100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0" h="96">
                    <a:moveTo>
                      <a:pt x="0" y="96"/>
                    </a:moveTo>
                    <a:lnTo>
                      <a:pt x="100" y="96"/>
                    </a:lnTo>
                    <a:lnTo>
                      <a:pt x="100" y="0"/>
                    </a:ln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37963" name="Group 612"/>
            <p:cNvGrpSpPr>
              <a:grpSpLocks/>
            </p:cNvGrpSpPr>
            <p:nvPr/>
          </p:nvGrpSpPr>
          <p:grpSpPr bwMode="auto">
            <a:xfrm>
              <a:off x="4395" y="1756"/>
              <a:ext cx="518" cy="467"/>
              <a:chOff x="3904" y="1298"/>
              <a:chExt cx="518" cy="467"/>
            </a:xfrm>
          </p:grpSpPr>
          <p:grpSp>
            <p:nvGrpSpPr>
              <p:cNvPr id="37990" name="Group 613"/>
              <p:cNvGrpSpPr>
                <a:grpSpLocks/>
              </p:cNvGrpSpPr>
              <p:nvPr/>
            </p:nvGrpSpPr>
            <p:grpSpPr bwMode="auto">
              <a:xfrm>
                <a:off x="3904" y="1390"/>
                <a:ext cx="446" cy="297"/>
                <a:chOff x="2856" y="2890"/>
                <a:chExt cx="446" cy="297"/>
              </a:xfrm>
            </p:grpSpPr>
            <p:sp>
              <p:nvSpPr>
                <p:cNvPr id="37996" name="AutoShape 614"/>
                <p:cNvSpPr>
                  <a:spLocks noChangeArrowheads="1"/>
                </p:cNvSpPr>
                <p:nvPr/>
              </p:nvSpPr>
              <p:spPr bwMode="auto">
                <a:xfrm flipH="1">
                  <a:off x="2880" y="2972"/>
                  <a:ext cx="422" cy="13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4 w 21600"/>
                    <a:gd name="T13" fmla="*/ 4486 h 21600"/>
                    <a:gd name="T14" fmla="*/ 17096 w 21600"/>
                    <a:gd name="T15" fmla="*/ 1711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997" name="Line 615"/>
                <p:cNvSpPr>
                  <a:spLocks noChangeShapeType="1"/>
                </p:cNvSpPr>
                <p:nvPr/>
              </p:nvSpPr>
              <p:spPr bwMode="auto">
                <a:xfrm flipH="1">
                  <a:off x="3188" y="2890"/>
                  <a:ext cx="0" cy="8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7998" name="Line 616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2897" y="3005"/>
                  <a:ext cx="0" cy="81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7999" name="Line 617"/>
                <p:cNvSpPr>
                  <a:spLocks noChangeShapeType="1"/>
                </p:cNvSpPr>
                <p:nvPr/>
              </p:nvSpPr>
              <p:spPr bwMode="auto">
                <a:xfrm flipH="1">
                  <a:off x="2994" y="2890"/>
                  <a:ext cx="0" cy="8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8000" name="Text Box 618"/>
                <p:cNvSpPr txBox="1">
                  <a:spLocks noChangeArrowheads="1"/>
                </p:cNvSpPr>
                <p:nvPr/>
              </p:nvSpPr>
              <p:spPr bwMode="auto">
                <a:xfrm>
                  <a:off x="2906" y="2940"/>
                  <a:ext cx="357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r>
                    <a:rPr lang="en-US" altLang="zh-TW" sz="1200">
                      <a:solidFill>
                        <a:srgbClr val="FFFF66"/>
                      </a:solidFill>
                    </a:rPr>
                    <a:t>0     1</a:t>
                  </a:r>
                </a:p>
              </p:txBody>
            </p:sp>
            <p:sp>
              <p:nvSpPr>
                <p:cNvPr id="38001" name="Line 619"/>
                <p:cNvSpPr>
                  <a:spLocks noChangeShapeType="1"/>
                </p:cNvSpPr>
                <p:nvPr/>
              </p:nvSpPr>
              <p:spPr bwMode="auto">
                <a:xfrm flipH="1">
                  <a:off x="3089" y="3101"/>
                  <a:ext cx="0" cy="8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37991" name="Line 620"/>
              <p:cNvSpPr>
                <a:spLocks noChangeShapeType="1"/>
              </p:cNvSpPr>
              <p:nvPr/>
            </p:nvSpPr>
            <p:spPr bwMode="auto">
              <a:xfrm flipV="1">
                <a:off x="4135" y="1675"/>
                <a:ext cx="0" cy="9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37992" name="Group 621"/>
              <p:cNvGrpSpPr>
                <a:grpSpLocks/>
              </p:cNvGrpSpPr>
              <p:nvPr/>
            </p:nvGrpSpPr>
            <p:grpSpPr bwMode="auto">
              <a:xfrm>
                <a:off x="4236" y="1392"/>
                <a:ext cx="186" cy="92"/>
                <a:chOff x="3470" y="1071"/>
                <a:chExt cx="272" cy="92"/>
              </a:xfrm>
            </p:grpSpPr>
            <p:sp>
              <p:nvSpPr>
                <p:cNvPr id="37994" name="AutoShape 622"/>
                <p:cNvSpPr>
                  <a:spLocks noChangeArrowheads="1"/>
                </p:cNvSpPr>
                <p:nvPr/>
              </p:nvSpPr>
              <p:spPr bwMode="auto">
                <a:xfrm rot="10800000">
                  <a:off x="3651" y="1117"/>
                  <a:ext cx="91" cy="46"/>
                </a:xfrm>
                <a:prstGeom prst="triangle">
                  <a:avLst>
                    <a:gd name="adj" fmla="val 50000"/>
                  </a:avLst>
                </a:prstGeom>
                <a:noFill/>
                <a:ln w="19050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37995" name="Freeform 623"/>
                <p:cNvSpPr>
                  <a:spLocks/>
                </p:cNvSpPr>
                <p:nvPr/>
              </p:nvSpPr>
              <p:spPr bwMode="auto">
                <a:xfrm>
                  <a:off x="3470" y="1071"/>
                  <a:ext cx="226" cy="46"/>
                </a:xfrm>
                <a:custGeom>
                  <a:avLst/>
                  <a:gdLst>
                    <a:gd name="T0" fmla="*/ 0 w 226"/>
                    <a:gd name="T1" fmla="*/ 0 h 46"/>
                    <a:gd name="T2" fmla="*/ 226 w 226"/>
                    <a:gd name="T3" fmla="*/ 0 h 46"/>
                    <a:gd name="T4" fmla="*/ 226 w 226"/>
                    <a:gd name="T5" fmla="*/ 46 h 46"/>
                    <a:gd name="T6" fmla="*/ 0 60000 65536"/>
                    <a:gd name="T7" fmla="*/ 0 60000 65536"/>
                    <a:gd name="T8" fmla="*/ 0 60000 65536"/>
                    <a:gd name="T9" fmla="*/ 0 w 226"/>
                    <a:gd name="T10" fmla="*/ 0 h 46"/>
                    <a:gd name="T11" fmla="*/ 226 w 226"/>
                    <a:gd name="T12" fmla="*/ 46 h 4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" h="46">
                      <a:moveTo>
                        <a:pt x="0" y="0"/>
                      </a:moveTo>
                      <a:lnTo>
                        <a:pt x="226" y="0"/>
                      </a:lnTo>
                      <a:lnTo>
                        <a:pt x="226" y="46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37993" name="Freeform 624"/>
              <p:cNvSpPr>
                <a:spLocks/>
              </p:cNvSpPr>
              <p:nvPr/>
            </p:nvSpPr>
            <p:spPr bwMode="auto">
              <a:xfrm>
                <a:off x="4040" y="1298"/>
                <a:ext cx="100" cy="96"/>
              </a:xfrm>
              <a:custGeom>
                <a:avLst/>
                <a:gdLst>
                  <a:gd name="T0" fmla="*/ 0 w 100"/>
                  <a:gd name="T1" fmla="*/ 96 h 96"/>
                  <a:gd name="T2" fmla="*/ 100 w 100"/>
                  <a:gd name="T3" fmla="*/ 96 h 96"/>
                  <a:gd name="T4" fmla="*/ 100 w 100"/>
                  <a:gd name="T5" fmla="*/ 0 h 96"/>
                  <a:gd name="T6" fmla="*/ 0 60000 65536"/>
                  <a:gd name="T7" fmla="*/ 0 60000 65536"/>
                  <a:gd name="T8" fmla="*/ 0 60000 65536"/>
                  <a:gd name="T9" fmla="*/ 0 w 100"/>
                  <a:gd name="T10" fmla="*/ 0 h 96"/>
                  <a:gd name="T11" fmla="*/ 100 w 100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0" h="96">
                    <a:moveTo>
                      <a:pt x="0" y="96"/>
                    </a:moveTo>
                    <a:lnTo>
                      <a:pt x="100" y="96"/>
                    </a:lnTo>
                    <a:lnTo>
                      <a:pt x="100" y="0"/>
                    </a:ln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37964" name="Group 625"/>
            <p:cNvGrpSpPr>
              <a:grpSpLocks/>
            </p:cNvGrpSpPr>
            <p:nvPr/>
          </p:nvGrpSpPr>
          <p:grpSpPr bwMode="auto">
            <a:xfrm>
              <a:off x="2941" y="1756"/>
              <a:ext cx="518" cy="467"/>
              <a:chOff x="3904" y="1298"/>
              <a:chExt cx="518" cy="467"/>
            </a:xfrm>
          </p:grpSpPr>
          <p:grpSp>
            <p:nvGrpSpPr>
              <p:cNvPr id="37978" name="Group 626"/>
              <p:cNvGrpSpPr>
                <a:grpSpLocks/>
              </p:cNvGrpSpPr>
              <p:nvPr/>
            </p:nvGrpSpPr>
            <p:grpSpPr bwMode="auto">
              <a:xfrm>
                <a:off x="3904" y="1390"/>
                <a:ext cx="446" cy="297"/>
                <a:chOff x="2856" y="2890"/>
                <a:chExt cx="446" cy="297"/>
              </a:xfrm>
            </p:grpSpPr>
            <p:sp>
              <p:nvSpPr>
                <p:cNvPr id="37984" name="AutoShape 627"/>
                <p:cNvSpPr>
                  <a:spLocks noChangeArrowheads="1"/>
                </p:cNvSpPr>
                <p:nvPr/>
              </p:nvSpPr>
              <p:spPr bwMode="auto">
                <a:xfrm flipH="1">
                  <a:off x="2880" y="2972"/>
                  <a:ext cx="422" cy="13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4 w 21600"/>
                    <a:gd name="T13" fmla="*/ 4486 h 21600"/>
                    <a:gd name="T14" fmla="*/ 17096 w 21600"/>
                    <a:gd name="T15" fmla="*/ 1711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985" name="Line 628"/>
                <p:cNvSpPr>
                  <a:spLocks noChangeShapeType="1"/>
                </p:cNvSpPr>
                <p:nvPr/>
              </p:nvSpPr>
              <p:spPr bwMode="auto">
                <a:xfrm flipH="1">
                  <a:off x="3188" y="2890"/>
                  <a:ext cx="0" cy="8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7986" name="Line 629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2897" y="3005"/>
                  <a:ext cx="0" cy="81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7987" name="Line 630"/>
                <p:cNvSpPr>
                  <a:spLocks noChangeShapeType="1"/>
                </p:cNvSpPr>
                <p:nvPr/>
              </p:nvSpPr>
              <p:spPr bwMode="auto">
                <a:xfrm flipH="1">
                  <a:off x="2994" y="2890"/>
                  <a:ext cx="0" cy="8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7988" name="Text Box 631"/>
                <p:cNvSpPr txBox="1">
                  <a:spLocks noChangeArrowheads="1"/>
                </p:cNvSpPr>
                <p:nvPr/>
              </p:nvSpPr>
              <p:spPr bwMode="auto">
                <a:xfrm>
                  <a:off x="2906" y="2940"/>
                  <a:ext cx="357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r>
                    <a:rPr lang="en-US" altLang="zh-TW" sz="1200">
                      <a:solidFill>
                        <a:srgbClr val="FFFF66"/>
                      </a:solidFill>
                    </a:rPr>
                    <a:t>0     1</a:t>
                  </a:r>
                </a:p>
              </p:txBody>
            </p:sp>
            <p:sp>
              <p:nvSpPr>
                <p:cNvPr id="37989" name="Line 632"/>
                <p:cNvSpPr>
                  <a:spLocks noChangeShapeType="1"/>
                </p:cNvSpPr>
                <p:nvPr/>
              </p:nvSpPr>
              <p:spPr bwMode="auto">
                <a:xfrm flipH="1">
                  <a:off x="3089" y="3101"/>
                  <a:ext cx="0" cy="8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37979" name="Line 633"/>
              <p:cNvSpPr>
                <a:spLocks noChangeShapeType="1"/>
              </p:cNvSpPr>
              <p:nvPr/>
            </p:nvSpPr>
            <p:spPr bwMode="auto">
              <a:xfrm flipV="1">
                <a:off x="4135" y="1675"/>
                <a:ext cx="0" cy="9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37980" name="Group 634"/>
              <p:cNvGrpSpPr>
                <a:grpSpLocks/>
              </p:cNvGrpSpPr>
              <p:nvPr/>
            </p:nvGrpSpPr>
            <p:grpSpPr bwMode="auto">
              <a:xfrm>
                <a:off x="4236" y="1392"/>
                <a:ext cx="186" cy="92"/>
                <a:chOff x="3470" y="1071"/>
                <a:chExt cx="272" cy="92"/>
              </a:xfrm>
            </p:grpSpPr>
            <p:sp>
              <p:nvSpPr>
                <p:cNvPr id="37982" name="AutoShape 635"/>
                <p:cNvSpPr>
                  <a:spLocks noChangeArrowheads="1"/>
                </p:cNvSpPr>
                <p:nvPr/>
              </p:nvSpPr>
              <p:spPr bwMode="auto">
                <a:xfrm rot="10800000">
                  <a:off x="3651" y="1117"/>
                  <a:ext cx="91" cy="46"/>
                </a:xfrm>
                <a:prstGeom prst="triangle">
                  <a:avLst>
                    <a:gd name="adj" fmla="val 50000"/>
                  </a:avLst>
                </a:prstGeom>
                <a:noFill/>
                <a:ln w="19050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37983" name="Freeform 636"/>
                <p:cNvSpPr>
                  <a:spLocks/>
                </p:cNvSpPr>
                <p:nvPr/>
              </p:nvSpPr>
              <p:spPr bwMode="auto">
                <a:xfrm>
                  <a:off x="3470" y="1071"/>
                  <a:ext cx="226" cy="46"/>
                </a:xfrm>
                <a:custGeom>
                  <a:avLst/>
                  <a:gdLst>
                    <a:gd name="T0" fmla="*/ 0 w 226"/>
                    <a:gd name="T1" fmla="*/ 0 h 46"/>
                    <a:gd name="T2" fmla="*/ 226 w 226"/>
                    <a:gd name="T3" fmla="*/ 0 h 46"/>
                    <a:gd name="T4" fmla="*/ 226 w 226"/>
                    <a:gd name="T5" fmla="*/ 46 h 46"/>
                    <a:gd name="T6" fmla="*/ 0 60000 65536"/>
                    <a:gd name="T7" fmla="*/ 0 60000 65536"/>
                    <a:gd name="T8" fmla="*/ 0 60000 65536"/>
                    <a:gd name="T9" fmla="*/ 0 w 226"/>
                    <a:gd name="T10" fmla="*/ 0 h 46"/>
                    <a:gd name="T11" fmla="*/ 226 w 226"/>
                    <a:gd name="T12" fmla="*/ 46 h 4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" h="46">
                      <a:moveTo>
                        <a:pt x="0" y="0"/>
                      </a:moveTo>
                      <a:lnTo>
                        <a:pt x="226" y="0"/>
                      </a:lnTo>
                      <a:lnTo>
                        <a:pt x="226" y="46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37981" name="Freeform 637"/>
              <p:cNvSpPr>
                <a:spLocks/>
              </p:cNvSpPr>
              <p:nvPr/>
            </p:nvSpPr>
            <p:spPr bwMode="auto">
              <a:xfrm>
                <a:off x="4040" y="1298"/>
                <a:ext cx="100" cy="96"/>
              </a:xfrm>
              <a:custGeom>
                <a:avLst/>
                <a:gdLst>
                  <a:gd name="T0" fmla="*/ 0 w 100"/>
                  <a:gd name="T1" fmla="*/ 96 h 96"/>
                  <a:gd name="T2" fmla="*/ 100 w 100"/>
                  <a:gd name="T3" fmla="*/ 96 h 96"/>
                  <a:gd name="T4" fmla="*/ 100 w 100"/>
                  <a:gd name="T5" fmla="*/ 0 h 96"/>
                  <a:gd name="T6" fmla="*/ 0 60000 65536"/>
                  <a:gd name="T7" fmla="*/ 0 60000 65536"/>
                  <a:gd name="T8" fmla="*/ 0 60000 65536"/>
                  <a:gd name="T9" fmla="*/ 0 w 100"/>
                  <a:gd name="T10" fmla="*/ 0 h 96"/>
                  <a:gd name="T11" fmla="*/ 100 w 100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0" h="96">
                    <a:moveTo>
                      <a:pt x="0" y="96"/>
                    </a:moveTo>
                    <a:lnTo>
                      <a:pt x="100" y="96"/>
                    </a:lnTo>
                    <a:lnTo>
                      <a:pt x="100" y="0"/>
                    </a:ln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37965" name="Group 638"/>
            <p:cNvGrpSpPr>
              <a:grpSpLocks/>
            </p:cNvGrpSpPr>
            <p:nvPr/>
          </p:nvGrpSpPr>
          <p:grpSpPr bwMode="auto">
            <a:xfrm>
              <a:off x="3432" y="1756"/>
              <a:ext cx="518" cy="467"/>
              <a:chOff x="3904" y="1298"/>
              <a:chExt cx="518" cy="467"/>
            </a:xfrm>
          </p:grpSpPr>
          <p:grpSp>
            <p:nvGrpSpPr>
              <p:cNvPr id="37966" name="Group 639"/>
              <p:cNvGrpSpPr>
                <a:grpSpLocks/>
              </p:cNvGrpSpPr>
              <p:nvPr/>
            </p:nvGrpSpPr>
            <p:grpSpPr bwMode="auto">
              <a:xfrm>
                <a:off x="3904" y="1390"/>
                <a:ext cx="446" cy="297"/>
                <a:chOff x="2856" y="2890"/>
                <a:chExt cx="446" cy="297"/>
              </a:xfrm>
            </p:grpSpPr>
            <p:sp>
              <p:nvSpPr>
                <p:cNvPr id="37972" name="AutoShape 640"/>
                <p:cNvSpPr>
                  <a:spLocks noChangeArrowheads="1"/>
                </p:cNvSpPr>
                <p:nvPr/>
              </p:nvSpPr>
              <p:spPr bwMode="auto">
                <a:xfrm flipH="1">
                  <a:off x="2880" y="2972"/>
                  <a:ext cx="422" cy="13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4 w 21600"/>
                    <a:gd name="T13" fmla="*/ 4486 h 21600"/>
                    <a:gd name="T14" fmla="*/ 17096 w 21600"/>
                    <a:gd name="T15" fmla="*/ 1711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973" name="Line 641"/>
                <p:cNvSpPr>
                  <a:spLocks noChangeShapeType="1"/>
                </p:cNvSpPr>
                <p:nvPr/>
              </p:nvSpPr>
              <p:spPr bwMode="auto">
                <a:xfrm flipH="1">
                  <a:off x="3188" y="2890"/>
                  <a:ext cx="0" cy="8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7974" name="Line 642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2897" y="3005"/>
                  <a:ext cx="0" cy="81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7975" name="Line 643"/>
                <p:cNvSpPr>
                  <a:spLocks noChangeShapeType="1"/>
                </p:cNvSpPr>
                <p:nvPr/>
              </p:nvSpPr>
              <p:spPr bwMode="auto">
                <a:xfrm flipH="1">
                  <a:off x="2994" y="2890"/>
                  <a:ext cx="0" cy="8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7976" name="Text Box 644"/>
                <p:cNvSpPr txBox="1">
                  <a:spLocks noChangeArrowheads="1"/>
                </p:cNvSpPr>
                <p:nvPr/>
              </p:nvSpPr>
              <p:spPr bwMode="auto">
                <a:xfrm>
                  <a:off x="2906" y="2940"/>
                  <a:ext cx="357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r>
                    <a:rPr lang="en-US" altLang="zh-TW" sz="1200">
                      <a:solidFill>
                        <a:srgbClr val="FFFF66"/>
                      </a:solidFill>
                    </a:rPr>
                    <a:t>0     1</a:t>
                  </a:r>
                </a:p>
              </p:txBody>
            </p:sp>
            <p:sp>
              <p:nvSpPr>
                <p:cNvPr id="37977" name="Line 645"/>
                <p:cNvSpPr>
                  <a:spLocks noChangeShapeType="1"/>
                </p:cNvSpPr>
                <p:nvPr/>
              </p:nvSpPr>
              <p:spPr bwMode="auto">
                <a:xfrm flipH="1">
                  <a:off x="3089" y="3101"/>
                  <a:ext cx="0" cy="8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37967" name="Line 646"/>
              <p:cNvSpPr>
                <a:spLocks noChangeShapeType="1"/>
              </p:cNvSpPr>
              <p:nvPr/>
            </p:nvSpPr>
            <p:spPr bwMode="auto">
              <a:xfrm flipV="1">
                <a:off x="4135" y="1675"/>
                <a:ext cx="0" cy="9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37968" name="Group 647"/>
              <p:cNvGrpSpPr>
                <a:grpSpLocks/>
              </p:cNvGrpSpPr>
              <p:nvPr/>
            </p:nvGrpSpPr>
            <p:grpSpPr bwMode="auto">
              <a:xfrm>
                <a:off x="4236" y="1392"/>
                <a:ext cx="186" cy="92"/>
                <a:chOff x="3470" y="1071"/>
                <a:chExt cx="272" cy="92"/>
              </a:xfrm>
            </p:grpSpPr>
            <p:sp>
              <p:nvSpPr>
                <p:cNvPr id="37970" name="AutoShape 648"/>
                <p:cNvSpPr>
                  <a:spLocks noChangeArrowheads="1"/>
                </p:cNvSpPr>
                <p:nvPr/>
              </p:nvSpPr>
              <p:spPr bwMode="auto">
                <a:xfrm rot="10800000">
                  <a:off x="3651" y="1117"/>
                  <a:ext cx="91" cy="46"/>
                </a:xfrm>
                <a:prstGeom prst="triangle">
                  <a:avLst>
                    <a:gd name="adj" fmla="val 50000"/>
                  </a:avLst>
                </a:prstGeom>
                <a:noFill/>
                <a:ln w="19050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37971" name="Freeform 649"/>
                <p:cNvSpPr>
                  <a:spLocks/>
                </p:cNvSpPr>
                <p:nvPr/>
              </p:nvSpPr>
              <p:spPr bwMode="auto">
                <a:xfrm>
                  <a:off x="3470" y="1071"/>
                  <a:ext cx="226" cy="46"/>
                </a:xfrm>
                <a:custGeom>
                  <a:avLst/>
                  <a:gdLst>
                    <a:gd name="T0" fmla="*/ 0 w 226"/>
                    <a:gd name="T1" fmla="*/ 0 h 46"/>
                    <a:gd name="T2" fmla="*/ 226 w 226"/>
                    <a:gd name="T3" fmla="*/ 0 h 46"/>
                    <a:gd name="T4" fmla="*/ 226 w 226"/>
                    <a:gd name="T5" fmla="*/ 46 h 46"/>
                    <a:gd name="T6" fmla="*/ 0 60000 65536"/>
                    <a:gd name="T7" fmla="*/ 0 60000 65536"/>
                    <a:gd name="T8" fmla="*/ 0 60000 65536"/>
                    <a:gd name="T9" fmla="*/ 0 w 226"/>
                    <a:gd name="T10" fmla="*/ 0 h 46"/>
                    <a:gd name="T11" fmla="*/ 226 w 226"/>
                    <a:gd name="T12" fmla="*/ 46 h 4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" h="46">
                      <a:moveTo>
                        <a:pt x="0" y="0"/>
                      </a:moveTo>
                      <a:lnTo>
                        <a:pt x="226" y="0"/>
                      </a:lnTo>
                      <a:lnTo>
                        <a:pt x="226" y="46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37969" name="Freeform 650"/>
              <p:cNvSpPr>
                <a:spLocks/>
              </p:cNvSpPr>
              <p:nvPr/>
            </p:nvSpPr>
            <p:spPr bwMode="auto">
              <a:xfrm>
                <a:off x="4040" y="1298"/>
                <a:ext cx="100" cy="96"/>
              </a:xfrm>
              <a:custGeom>
                <a:avLst/>
                <a:gdLst>
                  <a:gd name="T0" fmla="*/ 0 w 100"/>
                  <a:gd name="T1" fmla="*/ 96 h 96"/>
                  <a:gd name="T2" fmla="*/ 100 w 100"/>
                  <a:gd name="T3" fmla="*/ 96 h 96"/>
                  <a:gd name="T4" fmla="*/ 100 w 100"/>
                  <a:gd name="T5" fmla="*/ 0 h 96"/>
                  <a:gd name="T6" fmla="*/ 0 60000 65536"/>
                  <a:gd name="T7" fmla="*/ 0 60000 65536"/>
                  <a:gd name="T8" fmla="*/ 0 60000 65536"/>
                  <a:gd name="T9" fmla="*/ 0 w 100"/>
                  <a:gd name="T10" fmla="*/ 0 h 96"/>
                  <a:gd name="T11" fmla="*/ 100 w 100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0" h="96">
                    <a:moveTo>
                      <a:pt x="0" y="96"/>
                    </a:moveTo>
                    <a:lnTo>
                      <a:pt x="100" y="96"/>
                    </a:lnTo>
                    <a:lnTo>
                      <a:pt x="100" y="0"/>
                    </a:ln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23656" name="Group 652"/>
          <p:cNvGrpSpPr>
            <a:grpSpLocks/>
          </p:cNvGrpSpPr>
          <p:nvPr/>
        </p:nvGrpSpPr>
        <p:grpSpPr bwMode="auto">
          <a:xfrm>
            <a:off x="776288" y="2501900"/>
            <a:ext cx="6818312" cy="304800"/>
            <a:chOff x="127" y="981"/>
            <a:chExt cx="4295" cy="192"/>
          </a:xfrm>
        </p:grpSpPr>
        <p:sp>
          <p:nvSpPr>
            <p:cNvPr id="37939" name="Text Box 653"/>
            <p:cNvSpPr txBox="1">
              <a:spLocks noChangeArrowheads="1"/>
            </p:cNvSpPr>
            <p:nvPr/>
          </p:nvSpPr>
          <p:spPr bwMode="auto">
            <a:xfrm>
              <a:off x="127" y="981"/>
              <a:ext cx="65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1400">
                  <a:solidFill>
                    <a:srgbClr val="FF00FF"/>
                  </a:solidFill>
                </a:rPr>
                <a:t>Shift_Left3</a:t>
              </a:r>
            </a:p>
          </p:txBody>
        </p:sp>
        <p:sp>
          <p:nvSpPr>
            <p:cNvPr id="37940" name="Line 654"/>
            <p:cNvSpPr>
              <a:spLocks noChangeShapeType="1"/>
            </p:cNvSpPr>
            <p:nvPr/>
          </p:nvSpPr>
          <p:spPr bwMode="auto">
            <a:xfrm>
              <a:off x="703" y="1090"/>
              <a:ext cx="3719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23666" name="Group 658"/>
          <p:cNvGrpSpPr>
            <a:grpSpLocks/>
          </p:cNvGrpSpPr>
          <p:nvPr/>
        </p:nvGrpSpPr>
        <p:grpSpPr bwMode="auto">
          <a:xfrm>
            <a:off x="973138" y="836613"/>
            <a:ext cx="282575" cy="1746250"/>
            <a:chOff x="251" y="844"/>
            <a:chExt cx="178" cy="1100"/>
          </a:xfrm>
        </p:grpSpPr>
        <p:sp>
          <p:nvSpPr>
            <p:cNvPr id="37936" name="Text Box 655"/>
            <p:cNvSpPr txBox="1">
              <a:spLocks noChangeArrowheads="1"/>
            </p:cNvSpPr>
            <p:nvPr/>
          </p:nvSpPr>
          <p:spPr bwMode="auto">
            <a:xfrm>
              <a:off x="251" y="844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1400">
                  <a:solidFill>
                    <a:srgbClr val="FFFF66"/>
                  </a:solidFill>
                </a:rPr>
                <a:t>1</a:t>
              </a:r>
            </a:p>
          </p:txBody>
        </p:sp>
        <p:sp>
          <p:nvSpPr>
            <p:cNvPr id="37937" name="Text Box 656"/>
            <p:cNvSpPr txBox="1">
              <a:spLocks noChangeArrowheads="1"/>
            </p:cNvSpPr>
            <p:nvPr/>
          </p:nvSpPr>
          <p:spPr bwMode="auto">
            <a:xfrm>
              <a:off x="251" y="1298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1400">
                  <a:solidFill>
                    <a:srgbClr val="FFFF66"/>
                  </a:solidFill>
                </a:rPr>
                <a:t>0</a:t>
              </a:r>
            </a:p>
          </p:txBody>
        </p:sp>
        <p:sp>
          <p:nvSpPr>
            <p:cNvPr id="37938" name="Text Box 657"/>
            <p:cNvSpPr txBox="1">
              <a:spLocks noChangeArrowheads="1"/>
            </p:cNvSpPr>
            <p:nvPr/>
          </p:nvSpPr>
          <p:spPr bwMode="auto">
            <a:xfrm>
              <a:off x="251" y="1752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1400">
                  <a:solidFill>
                    <a:srgbClr val="FFFF66"/>
                  </a:solidFill>
                </a:rPr>
                <a:t>1</a:t>
              </a:r>
            </a:p>
          </p:txBody>
        </p:sp>
      </p:grpSp>
      <p:sp>
        <p:nvSpPr>
          <p:cNvPr id="636563" name="Freeform 659"/>
          <p:cNvSpPr>
            <a:spLocks/>
          </p:cNvSpPr>
          <p:nvPr/>
        </p:nvSpPr>
        <p:spPr bwMode="auto">
          <a:xfrm>
            <a:off x="4067175" y="838200"/>
            <a:ext cx="3887788" cy="2303463"/>
          </a:xfrm>
          <a:custGeom>
            <a:avLst/>
            <a:gdLst>
              <a:gd name="T0" fmla="*/ 2147483646 w 2449"/>
              <a:gd name="T1" fmla="*/ 0 h 1451"/>
              <a:gd name="T2" fmla="*/ 2147483646 w 2449"/>
              <a:gd name="T3" fmla="*/ 2147483646 h 1451"/>
              <a:gd name="T4" fmla="*/ 2147483646 w 2449"/>
              <a:gd name="T5" fmla="*/ 2147483646 h 1451"/>
              <a:gd name="T6" fmla="*/ 2147483646 w 2449"/>
              <a:gd name="T7" fmla="*/ 2147483646 h 1451"/>
              <a:gd name="T8" fmla="*/ 2147483646 w 2449"/>
              <a:gd name="T9" fmla="*/ 2147483646 h 1451"/>
              <a:gd name="T10" fmla="*/ 2147483646 w 2449"/>
              <a:gd name="T11" fmla="*/ 2147483646 h 1451"/>
              <a:gd name="T12" fmla="*/ 2147483646 w 2449"/>
              <a:gd name="T13" fmla="*/ 2147483646 h 1451"/>
              <a:gd name="T14" fmla="*/ 0 w 2449"/>
              <a:gd name="T15" fmla="*/ 2147483646 h 1451"/>
              <a:gd name="T16" fmla="*/ 0 w 2449"/>
              <a:gd name="T17" fmla="*/ 2147483646 h 1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49"/>
              <a:gd name="T28" fmla="*/ 0 h 1451"/>
              <a:gd name="T29" fmla="*/ 2449 w 2449"/>
              <a:gd name="T30" fmla="*/ 1451 h 14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49" h="1451">
                <a:moveTo>
                  <a:pt x="2449" y="0"/>
                </a:moveTo>
                <a:lnTo>
                  <a:pt x="2449" y="90"/>
                </a:lnTo>
                <a:lnTo>
                  <a:pt x="2041" y="90"/>
                </a:lnTo>
                <a:lnTo>
                  <a:pt x="1950" y="317"/>
                </a:lnTo>
                <a:lnTo>
                  <a:pt x="1950" y="544"/>
                </a:lnTo>
                <a:lnTo>
                  <a:pt x="1950" y="861"/>
                </a:lnTo>
                <a:lnTo>
                  <a:pt x="90" y="997"/>
                </a:lnTo>
                <a:lnTo>
                  <a:pt x="0" y="1224"/>
                </a:lnTo>
                <a:lnTo>
                  <a:pt x="0" y="1451"/>
                </a:lnTo>
              </a:path>
            </a:pathLst>
          </a:custGeom>
          <a:noFill/>
          <a:ln w="57150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36565" name="Text Box 661"/>
          <p:cNvSpPr txBox="1">
            <a:spLocks noChangeArrowheads="1"/>
          </p:cNvSpPr>
          <p:nvPr/>
        </p:nvSpPr>
        <p:spPr bwMode="auto">
          <a:xfrm>
            <a:off x="3708400" y="3141663"/>
            <a:ext cx="2370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2400">
                <a:solidFill>
                  <a:srgbClr val="FFFF66"/>
                </a:solidFill>
              </a:rPr>
              <a:t>Constant Shifter</a:t>
            </a:r>
          </a:p>
        </p:txBody>
      </p:sp>
      <p:grpSp>
        <p:nvGrpSpPr>
          <p:cNvPr id="23668" name="Group 691"/>
          <p:cNvGrpSpPr>
            <a:grpSpLocks/>
          </p:cNvGrpSpPr>
          <p:nvPr/>
        </p:nvGrpSpPr>
        <p:grpSpPr bwMode="auto">
          <a:xfrm>
            <a:off x="323850" y="3644900"/>
            <a:ext cx="7229475" cy="927100"/>
            <a:chOff x="657" y="2750"/>
            <a:chExt cx="4554" cy="584"/>
          </a:xfrm>
        </p:grpSpPr>
        <p:sp>
          <p:nvSpPr>
            <p:cNvPr id="37924" name="Line 663"/>
            <p:cNvSpPr>
              <a:spLocks noChangeShapeType="1"/>
            </p:cNvSpPr>
            <p:nvPr/>
          </p:nvSpPr>
          <p:spPr bwMode="auto">
            <a:xfrm flipH="1">
              <a:off x="839" y="2750"/>
              <a:ext cx="2585" cy="584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7925" name="AutoShape 675"/>
            <p:cNvSpPr>
              <a:spLocks noChangeArrowheads="1"/>
            </p:cNvSpPr>
            <p:nvPr/>
          </p:nvSpPr>
          <p:spPr bwMode="auto">
            <a:xfrm>
              <a:off x="657" y="2758"/>
              <a:ext cx="4264" cy="576"/>
            </a:xfrm>
            <a:prstGeom prst="parallelogram">
              <a:avLst>
                <a:gd name="adj" fmla="val 118924"/>
              </a:avLst>
            </a:prstGeom>
            <a:solidFill>
              <a:srgbClr val="0066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zh-TW" altLang="zh-TW" sz="2400">
                <a:solidFill>
                  <a:srgbClr val="006666"/>
                </a:solidFill>
              </a:endParaRPr>
            </a:p>
          </p:txBody>
        </p:sp>
        <p:sp>
          <p:nvSpPr>
            <p:cNvPr id="37926" name="Line 676"/>
            <p:cNvSpPr>
              <a:spLocks noChangeShapeType="1"/>
            </p:cNvSpPr>
            <p:nvPr/>
          </p:nvSpPr>
          <p:spPr bwMode="auto">
            <a:xfrm flipH="1">
              <a:off x="839" y="2750"/>
              <a:ext cx="2585" cy="584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7927" name="Line 677"/>
            <p:cNvSpPr>
              <a:spLocks noChangeShapeType="1"/>
            </p:cNvSpPr>
            <p:nvPr/>
          </p:nvSpPr>
          <p:spPr bwMode="auto">
            <a:xfrm flipH="1">
              <a:off x="1338" y="2750"/>
              <a:ext cx="2585" cy="584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7928" name="Line 678"/>
            <p:cNvSpPr>
              <a:spLocks noChangeShapeType="1"/>
            </p:cNvSpPr>
            <p:nvPr/>
          </p:nvSpPr>
          <p:spPr bwMode="auto">
            <a:xfrm flipH="1">
              <a:off x="1791" y="2750"/>
              <a:ext cx="2585" cy="584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7929" name="Line 680"/>
            <p:cNvSpPr>
              <a:spLocks noChangeShapeType="1"/>
            </p:cNvSpPr>
            <p:nvPr/>
          </p:nvSpPr>
          <p:spPr bwMode="auto">
            <a:xfrm flipH="1">
              <a:off x="2290" y="3108"/>
              <a:ext cx="953" cy="22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7930" name="Line 682"/>
            <p:cNvSpPr>
              <a:spLocks noChangeShapeType="1"/>
            </p:cNvSpPr>
            <p:nvPr/>
          </p:nvSpPr>
          <p:spPr bwMode="auto">
            <a:xfrm flipH="1">
              <a:off x="2789" y="3108"/>
              <a:ext cx="953" cy="22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7931" name="Line 683"/>
            <p:cNvSpPr>
              <a:spLocks noChangeShapeType="1"/>
            </p:cNvSpPr>
            <p:nvPr/>
          </p:nvSpPr>
          <p:spPr bwMode="auto">
            <a:xfrm flipH="1">
              <a:off x="3243" y="3108"/>
              <a:ext cx="953" cy="22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7932" name="Line 684"/>
            <p:cNvSpPr>
              <a:spLocks noChangeShapeType="1"/>
            </p:cNvSpPr>
            <p:nvPr/>
          </p:nvSpPr>
          <p:spPr bwMode="auto">
            <a:xfrm flipH="1">
              <a:off x="3696" y="3108"/>
              <a:ext cx="953" cy="22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7933" name="Line 687"/>
            <p:cNvSpPr>
              <a:spLocks noChangeShapeType="1"/>
            </p:cNvSpPr>
            <p:nvPr/>
          </p:nvSpPr>
          <p:spPr bwMode="auto">
            <a:xfrm flipH="1">
              <a:off x="4105" y="3108"/>
              <a:ext cx="953" cy="22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7934" name="Freeform 688"/>
            <p:cNvSpPr>
              <a:spLocks/>
            </p:cNvSpPr>
            <p:nvPr/>
          </p:nvSpPr>
          <p:spPr bwMode="auto">
            <a:xfrm>
              <a:off x="3243" y="3108"/>
              <a:ext cx="1905" cy="90"/>
            </a:xfrm>
            <a:custGeom>
              <a:avLst/>
              <a:gdLst>
                <a:gd name="T0" fmla="*/ 0 w 1905"/>
                <a:gd name="T1" fmla="*/ 0 h 90"/>
                <a:gd name="T2" fmla="*/ 1905 w 1905"/>
                <a:gd name="T3" fmla="*/ 0 h 90"/>
                <a:gd name="T4" fmla="*/ 1905 w 1905"/>
                <a:gd name="T5" fmla="*/ 90 h 90"/>
                <a:gd name="T6" fmla="*/ 0 60000 65536"/>
                <a:gd name="T7" fmla="*/ 0 60000 65536"/>
                <a:gd name="T8" fmla="*/ 0 60000 65536"/>
                <a:gd name="T9" fmla="*/ 0 w 1905"/>
                <a:gd name="T10" fmla="*/ 0 h 90"/>
                <a:gd name="T11" fmla="*/ 1905 w 1905"/>
                <a:gd name="T12" fmla="*/ 90 h 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05" h="90">
                  <a:moveTo>
                    <a:pt x="0" y="0"/>
                  </a:moveTo>
                  <a:lnTo>
                    <a:pt x="1905" y="0"/>
                  </a:lnTo>
                  <a:lnTo>
                    <a:pt x="1905" y="90"/>
                  </a:lnTo>
                </a:path>
              </a:pathLst>
            </a:custGeom>
            <a:noFill/>
            <a:ln w="28575" cap="flat" cmpd="sng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7935" name="AutoShape 689"/>
            <p:cNvSpPr>
              <a:spLocks noChangeArrowheads="1"/>
            </p:cNvSpPr>
            <p:nvPr/>
          </p:nvSpPr>
          <p:spPr bwMode="auto">
            <a:xfrm flipV="1">
              <a:off x="5075" y="3198"/>
              <a:ext cx="136" cy="91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zh-TW" altLang="en-US" sz="2400">
                <a:solidFill>
                  <a:srgbClr val="FFFF66"/>
                </a:solidFill>
              </a:endParaRPr>
            </a:p>
          </p:txBody>
        </p:sp>
      </p:grpSp>
      <p:grpSp>
        <p:nvGrpSpPr>
          <p:cNvPr id="636032" name="Group 697"/>
          <p:cNvGrpSpPr>
            <a:grpSpLocks/>
          </p:cNvGrpSpPr>
          <p:nvPr/>
        </p:nvGrpSpPr>
        <p:grpSpPr bwMode="auto">
          <a:xfrm>
            <a:off x="7885113" y="3716338"/>
            <a:ext cx="1079500" cy="722312"/>
            <a:chOff x="2517" y="3475"/>
            <a:chExt cx="680" cy="455"/>
          </a:xfrm>
        </p:grpSpPr>
        <p:sp>
          <p:nvSpPr>
            <p:cNvPr id="37920" name="AutoShape 692"/>
            <p:cNvSpPr>
              <a:spLocks noChangeArrowheads="1"/>
            </p:cNvSpPr>
            <p:nvPr/>
          </p:nvSpPr>
          <p:spPr bwMode="auto">
            <a:xfrm>
              <a:off x="2517" y="3612"/>
              <a:ext cx="680" cy="182"/>
            </a:xfrm>
            <a:prstGeom prst="parallelogram">
              <a:avLst>
                <a:gd name="adj" fmla="val 93407"/>
              </a:avLst>
            </a:prstGeom>
            <a:solidFill>
              <a:schemeClr val="bg1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zh-TW" altLang="en-US" sz="2400">
                <a:solidFill>
                  <a:srgbClr val="FFFF66"/>
                </a:solidFill>
              </a:endParaRPr>
            </a:p>
          </p:txBody>
        </p:sp>
        <p:sp>
          <p:nvSpPr>
            <p:cNvPr id="37921" name="Line 693"/>
            <p:cNvSpPr>
              <a:spLocks noChangeShapeType="1"/>
            </p:cNvSpPr>
            <p:nvPr/>
          </p:nvSpPr>
          <p:spPr bwMode="auto">
            <a:xfrm flipH="1">
              <a:off x="2792" y="3658"/>
              <a:ext cx="91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7922" name="Line 695"/>
            <p:cNvSpPr>
              <a:spLocks noChangeShapeType="1"/>
            </p:cNvSpPr>
            <p:nvPr/>
          </p:nvSpPr>
          <p:spPr bwMode="auto">
            <a:xfrm>
              <a:off x="2847" y="3475"/>
              <a:ext cx="0" cy="137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7923" name="Line 696"/>
            <p:cNvSpPr>
              <a:spLocks noChangeShapeType="1"/>
            </p:cNvSpPr>
            <p:nvPr/>
          </p:nvSpPr>
          <p:spPr bwMode="auto">
            <a:xfrm>
              <a:off x="2847" y="3793"/>
              <a:ext cx="0" cy="137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636034" name="Group 713"/>
          <p:cNvGrpSpPr>
            <a:grpSpLocks/>
          </p:cNvGrpSpPr>
          <p:nvPr/>
        </p:nvGrpSpPr>
        <p:grpSpPr bwMode="auto">
          <a:xfrm>
            <a:off x="3276600" y="5373688"/>
            <a:ext cx="3167063" cy="1295400"/>
            <a:chOff x="2064" y="3385"/>
            <a:chExt cx="1995" cy="816"/>
          </a:xfrm>
        </p:grpSpPr>
        <p:grpSp>
          <p:nvGrpSpPr>
            <p:cNvPr id="37905" name="Group 706"/>
            <p:cNvGrpSpPr>
              <a:grpSpLocks/>
            </p:cNvGrpSpPr>
            <p:nvPr/>
          </p:nvGrpSpPr>
          <p:grpSpPr bwMode="auto">
            <a:xfrm>
              <a:off x="2064" y="3838"/>
              <a:ext cx="1815" cy="227"/>
              <a:chOff x="1610" y="3657"/>
              <a:chExt cx="1815" cy="227"/>
            </a:xfrm>
          </p:grpSpPr>
          <p:sp>
            <p:nvSpPr>
              <p:cNvPr id="37912" name="Rectangle 698"/>
              <p:cNvSpPr>
                <a:spLocks noChangeArrowheads="1"/>
              </p:cNvSpPr>
              <p:nvPr/>
            </p:nvSpPr>
            <p:spPr bwMode="auto">
              <a:xfrm>
                <a:off x="1610" y="3657"/>
                <a:ext cx="227" cy="227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endParaRPr lang="zh-TW" altLang="en-US" sz="2400">
                  <a:solidFill>
                    <a:srgbClr val="FFFF66"/>
                  </a:solidFill>
                </a:endParaRPr>
              </a:p>
            </p:txBody>
          </p:sp>
          <p:sp>
            <p:nvSpPr>
              <p:cNvPr id="37913" name="Rectangle 699"/>
              <p:cNvSpPr>
                <a:spLocks noChangeArrowheads="1"/>
              </p:cNvSpPr>
              <p:nvPr/>
            </p:nvSpPr>
            <p:spPr bwMode="auto">
              <a:xfrm>
                <a:off x="1837" y="3657"/>
                <a:ext cx="227" cy="227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endParaRPr lang="zh-TW" altLang="en-US" sz="2400">
                  <a:solidFill>
                    <a:srgbClr val="FFFF66"/>
                  </a:solidFill>
                </a:endParaRPr>
              </a:p>
            </p:txBody>
          </p:sp>
          <p:sp>
            <p:nvSpPr>
              <p:cNvPr id="37914" name="Rectangle 700"/>
              <p:cNvSpPr>
                <a:spLocks noChangeArrowheads="1"/>
              </p:cNvSpPr>
              <p:nvPr/>
            </p:nvSpPr>
            <p:spPr bwMode="auto">
              <a:xfrm>
                <a:off x="2064" y="3657"/>
                <a:ext cx="227" cy="227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endParaRPr lang="zh-TW" altLang="en-US" sz="2400">
                  <a:solidFill>
                    <a:srgbClr val="FFFF66"/>
                  </a:solidFill>
                </a:endParaRPr>
              </a:p>
            </p:txBody>
          </p:sp>
          <p:sp>
            <p:nvSpPr>
              <p:cNvPr id="37915" name="Rectangle 701"/>
              <p:cNvSpPr>
                <a:spLocks noChangeArrowheads="1"/>
              </p:cNvSpPr>
              <p:nvPr/>
            </p:nvSpPr>
            <p:spPr bwMode="auto">
              <a:xfrm>
                <a:off x="2290" y="3657"/>
                <a:ext cx="227" cy="227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endParaRPr lang="zh-TW" altLang="en-US" sz="2400">
                  <a:solidFill>
                    <a:srgbClr val="FFFF66"/>
                  </a:solidFill>
                </a:endParaRPr>
              </a:p>
            </p:txBody>
          </p:sp>
          <p:sp>
            <p:nvSpPr>
              <p:cNvPr id="37916" name="Rectangle 702"/>
              <p:cNvSpPr>
                <a:spLocks noChangeArrowheads="1"/>
              </p:cNvSpPr>
              <p:nvPr/>
            </p:nvSpPr>
            <p:spPr bwMode="auto">
              <a:xfrm>
                <a:off x="2518" y="3657"/>
                <a:ext cx="227" cy="227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endParaRPr lang="zh-TW" altLang="en-US" sz="2400">
                  <a:solidFill>
                    <a:srgbClr val="FFFF66"/>
                  </a:solidFill>
                </a:endParaRPr>
              </a:p>
            </p:txBody>
          </p:sp>
          <p:sp>
            <p:nvSpPr>
              <p:cNvPr id="37917" name="Rectangle 703"/>
              <p:cNvSpPr>
                <a:spLocks noChangeArrowheads="1"/>
              </p:cNvSpPr>
              <p:nvPr/>
            </p:nvSpPr>
            <p:spPr bwMode="auto">
              <a:xfrm>
                <a:off x="2745" y="3657"/>
                <a:ext cx="227" cy="227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endParaRPr lang="zh-TW" altLang="en-US" sz="2400">
                  <a:solidFill>
                    <a:srgbClr val="FFFF66"/>
                  </a:solidFill>
                </a:endParaRPr>
              </a:p>
            </p:txBody>
          </p:sp>
          <p:sp>
            <p:nvSpPr>
              <p:cNvPr id="37918" name="Rectangle 704"/>
              <p:cNvSpPr>
                <a:spLocks noChangeArrowheads="1"/>
              </p:cNvSpPr>
              <p:nvPr/>
            </p:nvSpPr>
            <p:spPr bwMode="auto">
              <a:xfrm>
                <a:off x="2972" y="3657"/>
                <a:ext cx="227" cy="227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endParaRPr lang="zh-TW" altLang="en-US" sz="2400">
                  <a:solidFill>
                    <a:srgbClr val="FFFF66"/>
                  </a:solidFill>
                </a:endParaRPr>
              </a:p>
            </p:txBody>
          </p:sp>
          <p:sp>
            <p:nvSpPr>
              <p:cNvPr id="37919" name="Rectangle 705"/>
              <p:cNvSpPr>
                <a:spLocks noChangeArrowheads="1"/>
              </p:cNvSpPr>
              <p:nvPr/>
            </p:nvSpPr>
            <p:spPr bwMode="auto">
              <a:xfrm>
                <a:off x="3198" y="3657"/>
                <a:ext cx="227" cy="227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endParaRPr lang="zh-TW" altLang="en-US" sz="2400">
                  <a:solidFill>
                    <a:srgbClr val="FFFF66"/>
                  </a:solidFill>
                </a:endParaRPr>
              </a:p>
            </p:txBody>
          </p:sp>
        </p:grpSp>
        <p:grpSp>
          <p:nvGrpSpPr>
            <p:cNvPr id="37906" name="Group 707"/>
            <p:cNvGrpSpPr>
              <a:grpSpLocks/>
            </p:cNvGrpSpPr>
            <p:nvPr/>
          </p:nvGrpSpPr>
          <p:grpSpPr bwMode="auto">
            <a:xfrm>
              <a:off x="2653" y="3385"/>
              <a:ext cx="680" cy="455"/>
              <a:chOff x="2517" y="3475"/>
              <a:chExt cx="680" cy="455"/>
            </a:xfrm>
          </p:grpSpPr>
          <p:sp>
            <p:nvSpPr>
              <p:cNvPr id="37908" name="AutoShape 708"/>
              <p:cNvSpPr>
                <a:spLocks noChangeArrowheads="1"/>
              </p:cNvSpPr>
              <p:nvPr/>
            </p:nvSpPr>
            <p:spPr bwMode="auto">
              <a:xfrm>
                <a:off x="2517" y="3612"/>
                <a:ext cx="680" cy="182"/>
              </a:xfrm>
              <a:prstGeom prst="parallelogram">
                <a:avLst>
                  <a:gd name="adj" fmla="val 93407"/>
                </a:avLst>
              </a:prstGeom>
              <a:solidFill>
                <a:schemeClr val="bg1"/>
              </a:solidFill>
              <a:ln w="1905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endParaRPr lang="zh-TW" altLang="en-US" sz="2400">
                  <a:solidFill>
                    <a:srgbClr val="FFFF66"/>
                  </a:solidFill>
                </a:endParaRPr>
              </a:p>
            </p:txBody>
          </p:sp>
          <p:sp>
            <p:nvSpPr>
              <p:cNvPr id="37909" name="Line 709"/>
              <p:cNvSpPr>
                <a:spLocks noChangeShapeType="1"/>
              </p:cNvSpPr>
              <p:nvPr/>
            </p:nvSpPr>
            <p:spPr bwMode="auto">
              <a:xfrm flipH="1">
                <a:off x="2792" y="3658"/>
                <a:ext cx="91" cy="9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7910" name="Line 710"/>
              <p:cNvSpPr>
                <a:spLocks noChangeShapeType="1"/>
              </p:cNvSpPr>
              <p:nvPr/>
            </p:nvSpPr>
            <p:spPr bwMode="auto">
              <a:xfrm>
                <a:off x="2847" y="3475"/>
                <a:ext cx="0" cy="137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7911" name="Line 711"/>
              <p:cNvSpPr>
                <a:spLocks noChangeShapeType="1"/>
              </p:cNvSpPr>
              <p:nvPr/>
            </p:nvSpPr>
            <p:spPr bwMode="auto">
              <a:xfrm>
                <a:off x="2847" y="3793"/>
                <a:ext cx="0" cy="137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37907" name="Freeform 712"/>
            <p:cNvSpPr>
              <a:spLocks/>
            </p:cNvSpPr>
            <p:nvPr/>
          </p:nvSpPr>
          <p:spPr bwMode="auto">
            <a:xfrm>
              <a:off x="2971" y="3385"/>
              <a:ext cx="1088" cy="816"/>
            </a:xfrm>
            <a:custGeom>
              <a:avLst/>
              <a:gdLst>
                <a:gd name="T0" fmla="*/ 0 w 1088"/>
                <a:gd name="T1" fmla="*/ 680 h 816"/>
                <a:gd name="T2" fmla="*/ 0 w 1088"/>
                <a:gd name="T3" fmla="*/ 816 h 816"/>
                <a:gd name="T4" fmla="*/ 1088 w 1088"/>
                <a:gd name="T5" fmla="*/ 816 h 816"/>
                <a:gd name="T6" fmla="*/ 1088 w 1088"/>
                <a:gd name="T7" fmla="*/ 0 h 816"/>
                <a:gd name="T8" fmla="*/ 0 w 1088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8"/>
                <a:gd name="T16" fmla="*/ 0 h 816"/>
                <a:gd name="T17" fmla="*/ 1088 w 1088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8" h="816">
                  <a:moveTo>
                    <a:pt x="0" y="680"/>
                  </a:moveTo>
                  <a:lnTo>
                    <a:pt x="0" y="816"/>
                  </a:lnTo>
                  <a:lnTo>
                    <a:pt x="1088" y="816"/>
                  </a:lnTo>
                  <a:lnTo>
                    <a:pt x="1088" y="0"/>
                  </a:lnTo>
                  <a:lnTo>
                    <a:pt x="0" y="0"/>
                  </a:lnTo>
                </a:path>
              </a:pathLst>
            </a:custGeom>
            <a:noFill/>
            <a:ln w="38100" cap="flat" cmpd="sng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636618" name="Text Box 714"/>
          <p:cNvSpPr txBox="1">
            <a:spLocks noChangeArrowheads="1"/>
          </p:cNvSpPr>
          <p:nvPr/>
        </p:nvSpPr>
        <p:spPr bwMode="auto">
          <a:xfrm>
            <a:off x="3817938" y="4797425"/>
            <a:ext cx="2014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2400">
                <a:solidFill>
                  <a:srgbClr val="FFFF66"/>
                </a:solidFill>
              </a:rPr>
              <a:t>Shift Register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36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3000"/>
                                        <p:tgtEl>
                                          <p:spTgt spid="63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3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36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36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636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36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36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033" grpId="0" animBg="1"/>
      <p:bldP spid="636565" grpId="0"/>
      <p:bldP spid="6366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ChangeArrowheads="1"/>
          </p:cNvSpPr>
          <p:nvPr/>
        </p:nvSpPr>
        <p:spPr bwMode="auto">
          <a:xfrm>
            <a:off x="0" y="1524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zh-TW" sz="4000" b="1">
                <a:solidFill>
                  <a:srgbClr val="66FFFF"/>
                </a:solidFill>
              </a:rPr>
              <a:t>Outline</a:t>
            </a:r>
            <a:endParaRPr lang="en-US" altLang="zh-TW" sz="4000" b="1">
              <a:solidFill>
                <a:schemeClr val="tx1"/>
              </a:solidFill>
            </a:endParaRPr>
          </a:p>
        </p:txBody>
      </p:sp>
      <p:sp>
        <p:nvSpPr>
          <p:cNvPr id="26764" name="Rectangle 1164"/>
          <p:cNvSpPr>
            <a:spLocks noChangeArrowheads="1"/>
          </p:cNvSpPr>
          <p:nvPr/>
        </p:nvSpPr>
        <p:spPr bwMode="auto">
          <a:xfrm>
            <a:off x="1547664" y="1772816"/>
            <a:ext cx="6983413" cy="22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/>
              <a:t>RTL or Behavioral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/>
              <a:t>Two Major Phases of HDL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/>
              <a:t>Applicative Tools Related to HDL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/>
              <a:t>ASM-Based Synthesis using an Example</a:t>
            </a:r>
            <a:endParaRPr lang="en-US" altLang="zh-TW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7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64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zh-TW" sz="4000" b="1">
                <a:solidFill>
                  <a:srgbClr val="66FFFF"/>
                </a:solidFill>
              </a:rPr>
              <a:t>Algorithmic State Machine</a:t>
            </a:r>
            <a:endParaRPr lang="en-US" altLang="zh-TW" sz="4000" b="1">
              <a:solidFill>
                <a:schemeClr val="tx1"/>
              </a:solidFill>
            </a:endParaRPr>
          </a:p>
        </p:txBody>
      </p:sp>
      <p:sp>
        <p:nvSpPr>
          <p:cNvPr id="666627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1401763" indent="-45720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zh-TW" sz="2400"/>
              <a:t>A special design style of general finite state machines.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2400"/>
              <a:t>It can be designed by mapping from the flow-chart.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2400"/>
              <a:t>It can be synthesized manually.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2400"/>
              <a:t>High area overhead and low performance due multiplexer stack.</a:t>
            </a:r>
          </a:p>
          <a:p>
            <a:pPr lvl="1">
              <a:buFontTx/>
              <a:buAutoNum type="arabicPeriod"/>
            </a:pPr>
            <a:r>
              <a:rPr lang="en-US" altLang="zh-TW" sz="2400"/>
              <a:t>Describe your system in pseudo code;</a:t>
            </a:r>
          </a:p>
          <a:p>
            <a:pPr lvl="1">
              <a:buFontTx/>
              <a:buAutoNum type="arabicPeriod"/>
            </a:pPr>
            <a:r>
              <a:rPr lang="en-US" altLang="zh-TW" sz="2400"/>
              <a:t>Draw the flow-chart;</a:t>
            </a:r>
          </a:p>
          <a:p>
            <a:pPr lvl="1">
              <a:buFontTx/>
              <a:buAutoNum type="arabicPeriod"/>
            </a:pPr>
            <a:r>
              <a:rPr lang="en-US" altLang="zh-TW" sz="2400"/>
              <a:t>Map the flow-chart to ASM chart;</a:t>
            </a:r>
          </a:p>
          <a:p>
            <a:pPr lvl="1">
              <a:buFontTx/>
              <a:buAutoNum type="arabicPeriod"/>
            </a:pPr>
            <a:r>
              <a:rPr lang="en-US" altLang="zh-TW" sz="2400"/>
              <a:t>Map the ASM chart to the HDL or circuit.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627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463"/>
            <a:ext cx="7772400" cy="963612"/>
          </a:xfrm>
        </p:spPr>
        <p:txBody>
          <a:bodyPr/>
          <a:lstStyle/>
          <a:p>
            <a:pPr eaLnBrk="1" hangingPunct="1"/>
            <a:r>
              <a:rPr lang="en-US" altLang="zh-TW" smtClean="0">
                <a:solidFill>
                  <a:srgbClr val="99FFCC"/>
                </a:solidFill>
              </a:rPr>
              <a:t>Pseudo Code</a:t>
            </a:r>
          </a:p>
        </p:txBody>
      </p:sp>
      <p:sp>
        <p:nvSpPr>
          <p:cNvPr id="64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3816350" cy="4572000"/>
          </a:xfrm>
          <a:noFill/>
        </p:spPr>
        <p:txBody>
          <a:bodyPr/>
          <a:lstStyle/>
          <a:p>
            <a:pPr marL="533400" indent="-533400" eaLnBrk="1" hangingPunct="1"/>
            <a:r>
              <a:rPr lang="en-US" altLang="zh-TW" sz="2400" smtClean="0"/>
              <a:t>A high-level, almost-executable description</a:t>
            </a:r>
          </a:p>
          <a:p>
            <a:pPr marL="533400" indent="-533400" eaLnBrk="1" hangingPunct="1"/>
            <a:r>
              <a:rPr lang="en-US" altLang="zh-TW" sz="2400" smtClean="0"/>
              <a:t>Used for leader’s instruction, explanation of algorithms, etc.</a:t>
            </a:r>
          </a:p>
          <a:p>
            <a:pPr marL="533400" indent="-533400" eaLnBrk="1" hangingPunct="1"/>
            <a:r>
              <a:rPr lang="en-US" altLang="zh-TW" sz="2400" smtClean="0"/>
              <a:t>Pascal-like or C-like codes with some comprehensive English is preferable.</a:t>
            </a:r>
          </a:p>
          <a:p>
            <a:pPr marL="533400" indent="-533400" eaLnBrk="1" hangingPunct="1"/>
            <a:r>
              <a:rPr lang="en-US" altLang="zh-TW" sz="2400" smtClean="0"/>
              <a:t>Example:</a:t>
            </a:r>
          </a:p>
        </p:txBody>
      </p:sp>
      <p:graphicFrame>
        <p:nvGraphicFramePr>
          <p:cNvPr id="64614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641850" y="2189163"/>
          <a:ext cx="3816350" cy="339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8" name="點陣圖影像" r:id="rId3" imgW="4747671" imgH="4808637" progId="Paint.Picture">
                  <p:embed/>
                </p:oleObj>
              </mc:Choice>
              <mc:Fallback>
                <p:oleObj name="點陣圖影像" r:id="rId3" imgW="4747671" imgH="4808637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1850" y="2189163"/>
                        <a:ext cx="3816350" cy="339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4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4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4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14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TW" sz="4000" smtClean="0">
                <a:solidFill>
                  <a:srgbClr val="99FFCC"/>
                </a:solidFill>
              </a:rPr>
              <a:t>Basic Flowchart Elements</a:t>
            </a:r>
          </a:p>
        </p:txBody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95388"/>
            <a:ext cx="8515350" cy="433387"/>
          </a:xfrm>
          <a:noFill/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</a:pPr>
            <a:r>
              <a:rPr lang="en-US" altLang="zh-TW" sz="2800" smtClean="0"/>
              <a:t>Flow and Direction: </a:t>
            </a:r>
          </a:p>
        </p:txBody>
      </p:sp>
      <p:sp>
        <p:nvSpPr>
          <p:cNvPr id="637956" name="Line 4"/>
          <p:cNvSpPr>
            <a:spLocks noChangeShapeType="1"/>
          </p:cNvSpPr>
          <p:nvPr/>
        </p:nvSpPr>
        <p:spPr bwMode="auto">
          <a:xfrm>
            <a:off x="4067175" y="1412875"/>
            <a:ext cx="1728788" cy="0"/>
          </a:xfrm>
          <a:prstGeom prst="line">
            <a:avLst/>
          </a:prstGeom>
          <a:noFill/>
          <a:ln w="28575">
            <a:solidFill>
              <a:srgbClr val="FFFF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37957" name="Rectangle 5"/>
          <p:cNvSpPr>
            <a:spLocks noChangeArrowheads="1"/>
          </p:cNvSpPr>
          <p:nvPr/>
        </p:nvSpPr>
        <p:spPr bwMode="auto">
          <a:xfrm>
            <a:off x="323850" y="1914525"/>
            <a:ext cx="851535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TW" sz="2400"/>
              <a:t>Decision: 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405563" y="1052513"/>
            <a:ext cx="2035175" cy="1166812"/>
            <a:chOff x="4035" y="482"/>
            <a:chExt cx="1282" cy="735"/>
          </a:xfrm>
        </p:grpSpPr>
        <p:sp>
          <p:nvSpPr>
            <p:cNvPr id="43041" name="AutoShape 7"/>
            <p:cNvSpPr>
              <a:spLocks noChangeArrowheads="1"/>
            </p:cNvSpPr>
            <p:nvPr/>
          </p:nvSpPr>
          <p:spPr bwMode="auto">
            <a:xfrm>
              <a:off x="4035" y="715"/>
              <a:ext cx="1044" cy="272"/>
            </a:xfrm>
            <a:prstGeom prst="diamond">
              <a:avLst/>
            </a:prstGeom>
            <a:solidFill>
              <a:schemeClr val="bg1"/>
            </a:solidFill>
            <a:ln w="2857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zh-TW" sz="1800">
                  <a:solidFill>
                    <a:schemeClr val="accent2"/>
                  </a:solidFill>
                </a:rPr>
                <a:t>condition</a:t>
              </a:r>
            </a:p>
          </p:txBody>
        </p:sp>
        <p:sp>
          <p:nvSpPr>
            <p:cNvPr id="43042" name="Line 8"/>
            <p:cNvSpPr>
              <a:spLocks noChangeShapeType="1"/>
            </p:cNvSpPr>
            <p:nvPr/>
          </p:nvSpPr>
          <p:spPr bwMode="auto">
            <a:xfrm>
              <a:off x="4558" y="482"/>
              <a:ext cx="0" cy="227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43" name="Line 9"/>
            <p:cNvSpPr>
              <a:spLocks noChangeShapeType="1"/>
            </p:cNvSpPr>
            <p:nvPr/>
          </p:nvSpPr>
          <p:spPr bwMode="auto">
            <a:xfrm>
              <a:off x="4558" y="990"/>
              <a:ext cx="0" cy="227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44" name="Line 10"/>
            <p:cNvSpPr>
              <a:spLocks noChangeShapeType="1"/>
            </p:cNvSpPr>
            <p:nvPr/>
          </p:nvSpPr>
          <p:spPr bwMode="auto">
            <a:xfrm>
              <a:off x="5091" y="851"/>
              <a:ext cx="226" cy="0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45" name="Text Box 11"/>
            <p:cNvSpPr txBox="1">
              <a:spLocks noChangeArrowheads="1"/>
            </p:cNvSpPr>
            <p:nvPr/>
          </p:nvSpPr>
          <p:spPr bwMode="auto">
            <a:xfrm>
              <a:off x="5045" y="618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1800">
                  <a:solidFill>
                    <a:srgbClr val="FFFF66"/>
                  </a:solidFill>
                </a:rPr>
                <a:t>Y</a:t>
              </a:r>
            </a:p>
          </p:txBody>
        </p:sp>
        <p:sp>
          <p:nvSpPr>
            <p:cNvPr id="43046" name="Text Box 12"/>
            <p:cNvSpPr txBox="1">
              <a:spLocks noChangeArrowheads="1"/>
            </p:cNvSpPr>
            <p:nvPr/>
          </p:nvSpPr>
          <p:spPr bwMode="auto">
            <a:xfrm>
              <a:off x="4558" y="957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1800">
                  <a:solidFill>
                    <a:srgbClr val="FFFF66"/>
                  </a:solidFill>
                </a:rPr>
                <a:t>N</a:t>
              </a:r>
            </a:p>
          </p:txBody>
        </p:sp>
      </p:grpSp>
      <p:sp>
        <p:nvSpPr>
          <p:cNvPr id="637965" name="Rectangle 13"/>
          <p:cNvSpPr>
            <a:spLocks noChangeArrowheads="1"/>
          </p:cNvSpPr>
          <p:nvPr/>
        </p:nvSpPr>
        <p:spPr bwMode="auto">
          <a:xfrm>
            <a:off x="323850" y="2635250"/>
            <a:ext cx="851535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TW" sz="2400"/>
              <a:t>Process: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067175" y="1555750"/>
            <a:ext cx="1584325" cy="1368425"/>
            <a:chOff x="2562" y="890"/>
            <a:chExt cx="998" cy="862"/>
          </a:xfrm>
        </p:grpSpPr>
        <p:sp>
          <p:nvSpPr>
            <p:cNvPr id="43038" name="Rectangle 15"/>
            <p:cNvSpPr>
              <a:spLocks noChangeArrowheads="1"/>
            </p:cNvSpPr>
            <p:nvPr/>
          </p:nvSpPr>
          <p:spPr bwMode="auto">
            <a:xfrm>
              <a:off x="2562" y="1117"/>
              <a:ext cx="998" cy="40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zh-TW" sz="1800">
                  <a:solidFill>
                    <a:schemeClr val="accent2"/>
                  </a:solidFill>
                </a:rPr>
                <a:t>process</a:t>
              </a:r>
            </a:p>
          </p:txBody>
        </p:sp>
        <p:sp>
          <p:nvSpPr>
            <p:cNvPr id="43039" name="Line 16"/>
            <p:cNvSpPr>
              <a:spLocks noChangeShapeType="1"/>
            </p:cNvSpPr>
            <p:nvPr/>
          </p:nvSpPr>
          <p:spPr bwMode="auto">
            <a:xfrm>
              <a:off x="3061" y="890"/>
              <a:ext cx="0" cy="227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40" name="Line 17"/>
            <p:cNvSpPr>
              <a:spLocks noChangeShapeType="1"/>
            </p:cNvSpPr>
            <p:nvPr/>
          </p:nvSpPr>
          <p:spPr bwMode="auto">
            <a:xfrm>
              <a:off x="3061" y="1525"/>
              <a:ext cx="0" cy="227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637970" name="Rectangle 18"/>
          <p:cNvSpPr>
            <a:spLocks noChangeArrowheads="1"/>
          </p:cNvSpPr>
          <p:nvPr/>
        </p:nvSpPr>
        <p:spPr bwMode="auto">
          <a:xfrm>
            <a:off x="323850" y="3354388"/>
            <a:ext cx="851535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TW" sz="2400"/>
              <a:t>Terminals:</a:t>
            </a:r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3419475" y="3427413"/>
            <a:ext cx="914400" cy="576262"/>
            <a:chOff x="2154" y="2115"/>
            <a:chExt cx="576" cy="363"/>
          </a:xfrm>
        </p:grpSpPr>
        <p:sp>
          <p:nvSpPr>
            <p:cNvPr id="43036" name="Line 20"/>
            <p:cNvSpPr>
              <a:spLocks noChangeShapeType="1"/>
            </p:cNvSpPr>
            <p:nvPr/>
          </p:nvSpPr>
          <p:spPr bwMode="auto">
            <a:xfrm>
              <a:off x="2426" y="2296"/>
              <a:ext cx="0" cy="182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37" name="AutoShape 21"/>
            <p:cNvSpPr>
              <a:spLocks noChangeArrowheads="1"/>
            </p:cNvSpPr>
            <p:nvPr/>
          </p:nvSpPr>
          <p:spPr bwMode="auto">
            <a:xfrm>
              <a:off x="2154" y="2115"/>
              <a:ext cx="576" cy="192"/>
            </a:xfrm>
            <a:prstGeom prst="flowChartTerminator">
              <a:avLst/>
            </a:prstGeom>
            <a:solidFill>
              <a:schemeClr val="bg1"/>
            </a:solidFill>
            <a:ln w="2857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zh-TW" sz="2000">
                  <a:solidFill>
                    <a:schemeClr val="accent2"/>
                  </a:solidFill>
                </a:rPr>
                <a:t>begin</a:t>
              </a: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5508625" y="3140075"/>
            <a:ext cx="914400" cy="593725"/>
            <a:chOff x="3107" y="1933"/>
            <a:chExt cx="576" cy="374"/>
          </a:xfrm>
        </p:grpSpPr>
        <p:sp>
          <p:nvSpPr>
            <p:cNvPr id="43034" name="AutoShape 23"/>
            <p:cNvSpPr>
              <a:spLocks noChangeArrowheads="1"/>
            </p:cNvSpPr>
            <p:nvPr/>
          </p:nvSpPr>
          <p:spPr bwMode="auto">
            <a:xfrm>
              <a:off x="3107" y="2115"/>
              <a:ext cx="576" cy="192"/>
            </a:xfrm>
            <a:prstGeom prst="flowChartTerminator">
              <a:avLst/>
            </a:prstGeom>
            <a:solidFill>
              <a:schemeClr val="bg1"/>
            </a:solidFill>
            <a:ln w="2857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zh-TW" sz="2000">
                  <a:solidFill>
                    <a:schemeClr val="accent2"/>
                  </a:solidFill>
                </a:rPr>
                <a:t>end</a:t>
              </a:r>
            </a:p>
          </p:txBody>
        </p:sp>
        <p:sp>
          <p:nvSpPr>
            <p:cNvPr id="43035" name="Line 24"/>
            <p:cNvSpPr>
              <a:spLocks noChangeShapeType="1"/>
            </p:cNvSpPr>
            <p:nvPr/>
          </p:nvSpPr>
          <p:spPr bwMode="auto">
            <a:xfrm>
              <a:off x="3379" y="1933"/>
              <a:ext cx="0" cy="182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637977" name="Rectangle 25"/>
          <p:cNvSpPr>
            <a:spLocks noChangeArrowheads="1"/>
          </p:cNvSpPr>
          <p:nvPr/>
        </p:nvSpPr>
        <p:spPr bwMode="auto">
          <a:xfrm>
            <a:off x="323850" y="4292600"/>
            <a:ext cx="851535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TW" sz="2400"/>
              <a:t>(Card) Input:</a:t>
            </a:r>
          </a:p>
        </p:txBody>
      </p:sp>
      <p:sp>
        <p:nvSpPr>
          <p:cNvPr id="637978" name="Rectangle 26"/>
          <p:cNvSpPr>
            <a:spLocks noChangeArrowheads="1"/>
          </p:cNvSpPr>
          <p:nvPr/>
        </p:nvSpPr>
        <p:spPr bwMode="auto">
          <a:xfrm>
            <a:off x="323850" y="5300663"/>
            <a:ext cx="851535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TW" sz="2400"/>
              <a:t>Specific Outputs:</a:t>
            </a:r>
          </a:p>
        </p:txBody>
      </p: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3419475" y="4292600"/>
            <a:ext cx="914400" cy="719138"/>
            <a:chOff x="2154" y="2523"/>
            <a:chExt cx="576" cy="453"/>
          </a:xfrm>
        </p:grpSpPr>
        <p:sp>
          <p:nvSpPr>
            <p:cNvPr id="43032" name="AutoShape 28"/>
            <p:cNvSpPr>
              <a:spLocks noChangeArrowheads="1"/>
            </p:cNvSpPr>
            <p:nvPr/>
          </p:nvSpPr>
          <p:spPr bwMode="auto">
            <a:xfrm>
              <a:off x="2154" y="2523"/>
              <a:ext cx="576" cy="318"/>
            </a:xfrm>
            <a:prstGeom prst="flowChartPunchedCard">
              <a:avLst/>
            </a:prstGeom>
            <a:solidFill>
              <a:schemeClr val="bg1"/>
            </a:solidFill>
            <a:ln w="2857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zh-TW" sz="2000">
                  <a:solidFill>
                    <a:schemeClr val="accent2"/>
                  </a:solidFill>
                </a:rPr>
                <a:t>card in</a:t>
              </a:r>
            </a:p>
          </p:txBody>
        </p:sp>
        <p:sp>
          <p:nvSpPr>
            <p:cNvPr id="43033" name="Line 29"/>
            <p:cNvSpPr>
              <a:spLocks noChangeShapeType="1"/>
            </p:cNvSpPr>
            <p:nvPr/>
          </p:nvSpPr>
          <p:spPr bwMode="auto">
            <a:xfrm>
              <a:off x="2426" y="2840"/>
              <a:ext cx="0" cy="136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3708400" y="5084763"/>
            <a:ext cx="898525" cy="1152525"/>
            <a:chOff x="2336" y="3022"/>
            <a:chExt cx="566" cy="726"/>
          </a:xfrm>
        </p:grpSpPr>
        <p:sp>
          <p:nvSpPr>
            <p:cNvPr id="43030" name="AutoShape 31"/>
            <p:cNvSpPr>
              <a:spLocks noChangeArrowheads="1"/>
            </p:cNvSpPr>
            <p:nvPr/>
          </p:nvSpPr>
          <p:spPr bwMode="auto">
            <a:xfrm>
              <a:off x="2336" y="3158"/>
              <a:ext cx="566" cy="590"/>
            </a:xfrm>
            <a:prstGeom prst="flowChartMagneticTape">
              <a:avLst/>
            </a:prstGeom>
            <a:solidFill>
              <a:schemeClr val="bg1"/>
            </a:solidFill>
            <a:ln w="2857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zh-TW" sz="2000">
                  <a:solidFill>
                    <a:schemeClr val="accent2"/>
                  </a:solidFill>
                </a:rPr>
                <a:t>tapeout</a:t>
              </a:r>
            </a:p>
          </p:txBody>
        </p:sp>
        <p:sp>
          <p:nvSpPr>
            <p:cNvPr id="43031" name="Line 32"/>
            <p:cNvSpPr>
              <a:spLocks noChangeShapeType="1"/>
            </p:cNvSpPr>
            <p:nvPr/>
          </p:nvSpPr>
          <p:spPr bwMode="auto">
            <a:xfrm>
              <a:off x="2608" y="3022"/>
              <a:ext cx="0" cy="136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5364163" y="5156200"/>
            <a:ext cx="1223962" cy="1008063"/>
            <a:chOff x="3379" y="3067"/>
            <a:chExt cx="771" cy="635"/>
          </a:xfrm>
        </p:grpSpPr>
        <p:sp>
          <p:nvSpPr>
            <p:cNvPr id="43028" name="AutoShape 34"/>
            <p:cNvSpPr>
              <a:spLocks noChangeArrowheads="1"/>
            </p:cNvSpPr>
            <p:nvPr/>
          </p:nvSpPr>
          <p:spPr bwMode="auto">
            <a:xfrm>
              <a:off x="3379" y="3203"/>
              <a:ext cx="771" cy="499"/>
            </a:xfrm>
            <a:prstGeom prst="flowChartDocument">
              <a:avLst/>
            </a:prstGeom>
            <a:solidFill>
              <a:schemeClr val="bg1"/>
            </a:solidFill>
            <a:ln w="2857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zh-TW" sz="2000">
                  <a:solidFill>
                    <a:schemeClr val="accent2"/>
                  </a:solidFill>
                </a:rPr>
                <a:t>report</a:t>
              </a:r>
            </a:p>
          </p:txBody>
        </p:sp>
        <p:sp>
          <p:nvSpPr>
            <p:cNvPr id="43029" name="Line 35"/>
            <p:cNvSpPr>
              <a:spLocks noChangeShapeType="1"/>
            </p:cNvSpPr>
            <p:nvPr/>
          </p:nvSpPr>
          <p:spPr bwMode="auto">
            <a:xfrm>
              <a:off x="3742" y="3067"/>
              <a:ext cx="0" cy="136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9" name="Group 36"/>
          <p:cNvGrpSpPr>
            <a:grpSpLocks/>
          </p:cNvGrpSpPr>
          <p:nvPr/>
        </p:nvGrpSpPr>
        <p:grpSpPr bwMode="auto">
          <a:xfrm>
            <a:off x="7596188" y="5156200"/>
            <a:ext cx="1058862" cy="968375"/>
            <a:chOff x="4785" y="3067"/>
            <a:chExt cx="667" cy="610"/>
          </a:xfrm>
        </p:grpSpPr>
        <p:sp>
          <p:nvSpPr>
            <p:cNvPr id="43026" name="AutoShape 37"/>
            <p:cNvSpPr>
              <a:spLocks noChangeArrowheads="1"/>
            </p:cNvSpPr>
            <p:nvPr/>
          </p:nvSpPr>
          <p:spPr bwMode="auto">
            <a:xfrm>
              <a:off x="4785" y="3203"/>
              <a:ext cx="667" cy="474"/>
            </a:xfrm>
            <a:prstGeom prst="flowChartDisplay">
              <a:avLst/>
            </a:prstGeom>
            <a:solidFill>
              <a:schemeClr val="bg1"/>
            </a:solidFill>
            <a:ln w="2857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zh-TW" sz="2000">
                  <a:solidFill>
                    <a:schemeClr val="accent2"/>
                  </a:solidFill>
                </a:rPr>
                <a:t>display</a:t>
              </a:r>
            </a:p>
          </p:txBody>
        </p:sp>
        <p:sp>
          <p:nvSpPr>
            <p:cNvPr id="43027" name="Line 38"/>
            <p:cNvSpPr>
              <a:spLocks noChangeShapeType="1"/>
            </p:cNvSpPr>
            <p:nvPr/>
          </p:nvSpPr>
          <p:spPr bwMode="auto">
            <a:xfrm>
              <a:off x="5103" y="3067"/>
              <a:ext cx="0" cy="136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7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7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37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37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7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37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7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37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7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37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7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37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7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55" grpId="0" build="p"/>
      <p:bldP spid="637957" grpId="0" build="p"/>
      <p:bldP spid="637965" grpId="0" build="p"/>
      <p:bldP spid="637970" grpId="0" build="p"/>
      <p:bldP spid="637977" grpId="0" build="p"/>
      <p:bldP spid="63797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TW" sz="4000" smtClean="0">
                <a:solidFill>
                  <a:srgbClr val="99FFCC"/>
                </a:solidFill>
              </a:rPr>
              <a:t>Sequence Control</a:t>
            </a:r>
            <a:br>
              <a:rPr lang="en-US" altLang="zh-TW" sz="4000" smtClean="0">
                <a:solidFill>
                  <a:srgbClr val="99FFCC"/>
                </a:solidFill>
              </a:rPr>
            </a:br>
            <a:r>
              <a:rPr lang="en-US" altLang="zh-TW" sz="2800" smtClean="0">
                <a:solidFill>
                  <a:schemeClr val="bg1"/>
                </a:solidFill>
              </a:rPr>
              <a:t>if-then-else</a:t>
            </a:r>
          </a:p>
        </p:txBody>
      </p:sp>
      <p:sp>
        <p:nvSpPr>
          <p:cNvPr id="638979" name="Text Box 3"/>
          <p:cNvSpPr txBox="1">
            <a:spLocks noChangeArrowheads="1"/>
          </p:cNvSpPr>
          <p:nvPr/>
        </p:nvSpPr>
        <p:spPr bwMode="auto">
          <a:xfrm>
            <a:off x="2627313" y="1557338"/>
            <a:ext cx="60642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2400">
                <a:solidFill>
                  <a:srgbClr val="FFFF66"/>
                </a:solidFill>
              </a:rPr>
              <a:t>if  (</a:t>
            </a:r>
          </a:p>
        </p:txBody>
      </p:sp>
      <p:sp>
        <p:nvSpPr>
          <p:cNvPr id="638980" name="Text Box 4"/>
          <p:cNvSpPr txBox="1">
            <a:spLocks noChangeArrowheads="1"/>
          </p:cNvSpPr>
          <p:nvPr/>
        </p:nvSpPr>
        <p:spPr bwMode="auto">
          <a:xfrm>
            <a:off x="4787900" y="1557338"/>
            <a:ext cx="12001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2400">
                <a:solidFill>
                  <a:srgbClr val="FFFF66"/>
                </a:solidFill>
              </a:rPr>
              <a:t>}  else {</a:t>
            </a:r>
          </a:p>
        </p:txBody>
      </p:sp>
      <p:sp>
        <p:nvSpPr>
          <p:cNvPr id="638981" name="Text Box 5"/>
          <p:cNvSpPr txBox="1">
            <a:spLocks noChangeArrowheads="1"/>
          </p:cNvSpPr>
          <p:nvPr/>
        </p:nvSpPr>
        <p:spPr bwMode="auto">
          <a:xfrm>
            <a:off x="4354513" y="1557338"/>
            <a:ext cx="404812" cy="4206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2400">
                <a:solidFill>
                  <a:schemeClr val="accent2"/>
                </a:solidFill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638982" name="Text Box 6"/>
          <p:cNvSpPr txBox="1">
            <a:spLocks noChangeArrowheads="1"/>
          </p:cNvSpPr>
          <p:nvPr/>
        </p:nvSpPr>
        <p:spPr bwMode="auto">
          <a:xfrm>
            <a:off x="3851275" y="1557338"/>
            <a:ext cx="503238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2400">
                <a:solidFill>
                  <a:srgbClr val="FFFF66"/>
                </a:solidFill>
              </a:rPr>
              <a:t>) { </a:t>
            </a:r>
          </a:p>
        </p:txBody>
      </p:sp>
      <p:sp>
        <p:nvSpPr>
          <p:cNvPr id="638983" name="AutoShape 7"/>
          <p:cNvSpPr>
            <a:spLocks noChangeArrowheads="1"/>
          </p:cNvSpPr>
          <p:nvPr/>
        </p:nvSpPr>
        <p:spPr bwMode="auto">
          <a:xfrm>
            <a:off x="3203575" y="1630363"/>
            <a:ext cx="649288" cy="360362"/>
          </a:xfrm>
          <a:prstGeom prst="flowChartDecision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sz="2400">
                <a:solidFill>
                  <a:schemeClr val="accent2"/>
                </a:solidFill>
                <a:latin typeface="Times New Roman" panose="02020603050405020304" pitchFamily="18" charset="0"/>
              </a:rPr>
              <a:t>C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789488" y="2889250"/>
            <a:ext cx="1655762" cy="701675"/>
            <a:chOff x="3017" y="1820"/>
            <a:chExt cx="1043" cy="442"/>
          </a:xfrm>
        </p:grpSpPr>
        <p:sp>
          <p:nvSpPr>
            <p:cNvPr id="44051" name="Text Box 9"/>
            <p:cNvSpPr txBox="1">
              <a:spLocks noChangeArrowheads="1"/>
            </p:cNvSpPr>
            <p:nvPr/>
          </p:nvSpPr>
          <p:spPr bwMode="auto">
            <a:xfrm>
              <a:off x="3017" y="1820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2000">
                  <a:solidFill>
                    <a:srgbClr val="FFFF66"/>
                  </a:solidFill>
                  <a:latin typeface="Times New Roman" panose="02020603050405020304" pitchFamily="18" charset="0"/>
                </a:rPr>
                <a:t>Y</a:t>
              </a:r>
            </a:p>
          </p:txBody>
        </p:sp>
        <p:grpSp>
          <p:nvGrpSpPr>
            <p:cNvPr id="44052" name="Group 10"/>
            <p:cNvGrpSpPr>
              <a:grpSpLocks/>
            </p:cNvGrpSpPr>
            <p:nvPr/>
          </p:nvGrpSpPr>
          <p:grpSpPr bwMode="auto">
            <a:xfrm>
              <a:off x="3107" y="1910"/>
              <a:ext cx="953" cy="352"/>
              <a:chOff x="4785" y="1570"/>
              <a:chExt cx="953" cy="352"/>
            </a:xfrm>
          </p:grpSpPr>
          <p:sp>
            <p:nvSpPr>
              <p:cNvPr id="44053" name="Text Box 11"/>
              <p:cNvSpPr txBox="1">
                <a:spLocks noChangeArrowheads="1"/>
              </p:cNvSpPr>
              <p:nvPr/>
            </p:nvSpPr>
            <p:spPr bwMode="auto">
              <a:xfrm>
                <a:off x="4967" y="1570"/>
                <a:ext cx="771" cy="35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2400">
                    <a:solidFill>
                      <a:schemeClr val="accent2"/>
                    </a:solidFill>
                    <a:latin typeface="Times New Roman" panose="02020603050405020304" pitchFamily="18" charset="0"/>
                  </a:rPr>
                  <a:t>Y</a:t>
                </a:r>
              </a:p>
            </p:txBody>
          </p:sp>
          <p:sp>
            <p:nvSpPr>
              <p:cNvPr id="44054" name="Line 12"/>
              <p:cNvSpPr>
                <a:spLocks noChangeShapeType="1"/>
              </p:cNvSpPr>
              <p:nvPr/>
            </p:nvSpPr>
            <p:spPr bwMode="auto">
              <a:xfrm rot="16200000" flipH="1">
                <a:off x="4876" y="1661"/>
                <a:ext cx="0" cy="181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638989" name="Text Box 13"/>
          <p:cNvSpPr txBox="1">
            <a:spLocks noChangeArrowheads="1"/>
          </p:cNvSpPr>
          <p:nvPr/>
        </p:nvSpPr>
        <p:spPr bwMode="auto">
          <a:xfrm>
            <a:off x="5938838" y="1557338"/>
            <a:ext cx="404812" cy="4206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2400">
                <a:solidFill>
                  <a:schemeClr val="accent2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638990" name="Text Box 14"/>
          <p:cNvSpPr txBox="1">
            <a:spLocks noChangeArrowheads="1"/>
          </p:cNvSpPr>
          <p:nvPr/>
        </p:nvSpPr>
        <p:spPr bwMode="auto">
          <a:xfrm>
            <a:off x="6370638" y="1557338"/>
            <a:ext cx="2857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2400">
                <a:solidFill>
                  <a:srgbClr val="FFFF66"/>
                </a:solidFill>
              </a:rPr>
              <a:t>}</a:t>
            </a:r>
          </a:p>
        </p:txBody>
      </p:sp>
      <p:sp>
        <p:nvSpPr>
          <p:cNvPr id="638991" name="Freeform 15"/>
          <p:cNvSpPr>
            <a:spLocks/>
          </p:cNvSpPr>
          <p:nvPr/>
        </p:nvSpPr>
        <p:spPr bwMode="auto">
          <a:xfrm>
            <a:off x="3924300" y="3575050"/>
            <a:ext cx="1944688" cy="1368425"/>
          </a:xfrm>
          <a:custGeom>
            <a:avLst/>
            <a:gdLst>
              <a:gd name="T0" fmla="*/ 2147483646 w 1225"/>
              <a:gd name="T1" fmla="*/ 0 h 862"/>
              <a:gd name="T2" fmla="*/ 2147483646 w 1225"/>
              <a:gd name="T3" fmla="*/ 2147483646 h 862"/>
              <a:gd name="T4" fmla="*/ 0 w 1225"/>
              <a:gd name="T5" fmla="*/ 2147483646 h 862"/>
              <a:gd name="T6" fmla="*/ 0 60000 65536"/>
              <a:gd name="T7" fmla="*/ 0 60000 65536"/>
              <a:gd name="T8" fmla="*/ 0 60000 65536"/>
              <a:gd name="T9" fmla="*/ 0 w 1225"/>
              <a:gd name="T10" fmla="*/ 0 h 862"/>
              <a:gd name="T11" fmla="*/ 1225 w 1225"/>
              <a:gd name="T12" fmla="*/ 862 h 8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25" h="862">
                <a:moveTo>
                  <a:pt x="1225" y="0"/>
                </a:moveTo>
                <a:lnTo>
                  <a:pt x="1225" y="862"/>
                </a:lnTo>
                <a:lnTo>
                  <a:pt x="0" y="862"/>
                </a:lnTo>
              </a:path>
            </a:pathLst>
          </a:custGeom>
          <a:noFill/>
          <a:ln w="28575" cmpd="sng">
            <a:solidFill>
              <a:srgbClr val="FFFF66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2700338" y="2455863"/>
            <a:ext cx="2376487" cy="2774950"/>
            <a:chOff x="1701" y="1547"/>
            <a:chExt cx="1497" cy="1748"/>
          </a:xfrm>
        </p:grpSpPr>
        <p:sp>
          <p:nvSpPr>
            <p:cNvPr id="44045" name="AutoShape 17"/>
            <p:cNvSpPr>
              <a:spLocks noChangeArrowheads="1"/>
            </p:cNvSpPr>
            <p:nvPr/>
          </p:nvSpPr>
          <p:spPr bwMode="auto">
            <a:xfrm>
              <a:off x="1701" y="1910"/>
              <a:ext cx="1497" cy="363"/>
            </a:xfrm>
            <a:prstGeom prst="flowChartDecision">
              <a:avLst/>
            </a:prstGeom>
            <a:solidFill>
              <a:srgbClr val="FFCCFF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zh-TW" sz="2400">
                  <a:solidFill>
                    <a:schemeClr val="accent2"/>
                  </a:solidFill>
                  <a:latin typeface="Times New Roman" panose="02020603050405020304" pitchFamily="18" charset="0"/>
                </a:rPr>
                <a:t>Condition</a:t>
              </a:r>
            </a:p>
          </p:txBody>
        </p:sp>
        <p:sp>
          <p:nvSpPr>
            <p:cNvPr id="44046" name="Line 18"/>
            <p:cNvSpPr>
              <a:spLocks noChangeShapeType="1"/>
            </p:cNvSpPr>
            <p:nvPr/>
          </p:nvSpPr>
          <p:spPr bwMode="auto">
            <a:xfrm>
              <a:off x="2454" y="1547"/>
              <a:ext cx="0" cy="36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047" name="Text Box 19"/>
            <p:cNvSpPr txBox="1">
              <a:spLocks noChangeArrowheads="1"/>
            </p:cNvSpPr>
            <p:nvPr/>
          </p:nvSpPr>
          <p:spPr bwMode="auto">
            <a:xfrm>
              <a:off x="2472" y="2228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2000">
                  <a:solidFill>
                    <a:srgbClr val="FFFF66"/>
                  </a:solidFill>
                  <a:latin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44048" name="Line 20"/>
            <p:cNvSpPr>
              <a:spLocks noChangeShapeType="1"/>
            </p:cNvSpPr>
            <p:nvPr/>
          </p:nvSpPr>
          <p:spPr bwMode="auto">
            <a:xfrm>
              <a:off x="2454" y="2273"/>
              <a:ext cx="0" cy="18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049" name="Text Box 21"/>
            <p:cNvSpPr txBox="1">
              <a:spLocks noChangeArrowheads="1"/>
            </p:cNvSpPr>
            <p:nvPr/>
          </p:nvSpPr>
          <p:spPr bwMode="auto">
            <a:xfrm>
              <a:off x="2064" y="2478"/>
              <a:ext cx="771" cy="35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kumimoji="0" lang="en-US" altLang="zh-TW" sz="2400">
                  <a:solidFill>
                    <a:schemeClr val="accent2"/>
                  </a:solidFill>
                  <a:latin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44050" name="Line 22"/>
            <p:cNvSpPr>
              <a:spLocks noChangeShapeType="1"/>
            </p:cNvSpPr>
            <p:nvPr/>
          </p:nvSpPr>
          <p:spPr bwMode="auto">
            <a:xfrm>
              <a:off x="2454" y="2841"/>
              <a:ext cx="0" cy="45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8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8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8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8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8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8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38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8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8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38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8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38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8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8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38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8979" grpId="0"/>
      <p:bldP spid="638980" grpId="0"/>
      <p:bldP spid="638981" grpId="0" animBg="1"/>
      <p:bldP spid="638982" grpId="0"/>
      <p:bldP spid="638983" grpId="0" animBg="1"/>
      <p:bldP spid="638989" grpId="0" animBg="1"/>
      <p:bldP spid="63899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TW" sz="4000" smtClean="0">
                <a:solidFill>
                  <a:srgbClr val="99FFCC"/>
                </a:solidFill>
              </a:rPr>
              <a:t>Sequence Control</a:t>
            </a:r>
            <a:r>
              <a:rPr lang="en-US" altLang="zh-TW" sz="4000" smtClean="0"/>
              <a:t/>
            </a:r>
            <a:br>
              <a:rPr lang="en-US" altLang="zh-TW" sz="4000" smtClean="0"/>
            </a:br>
            <a:r>
              <a:rPr lang="en-US" altLang="zh-TW" sz="2800" smtClean="0">
                <a:solidFill>
                  <a:schemeClr val="bg1"/>
                </a:solidFill>
              </a:rPr>
              <a:t>switch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9750" y="1558925"/>
            <a:ext cx="2133600" cy="1825625"/>
            <a:chOff x="1247" y="1071"/>
            <a:chExt cx="1344" cy="1150"/>
          </a:xfrm>
        </p:grpSpPr>
        <p:grpSp>
          <p:nvGrpSpPr>
            <p:cNvPr id="45062" name="Group 4"/>
            <p:cNvGrpSpPr>
              <a:grpSpLocks/>
            </p:cNvGrpSpPr>
            <p:nvPr/>
          </p:nvGrpSpPr>
          <p:grpSpPr bwMode="auto">
            <a:xfrm>
              <a:off x="1429" y="1071"/>
              <a:ext cx="906" cy="862"/>
              <a:chOff x="1429" y="1071"/>
              <a:chExt cx="906" cy="862"/>
            </a:xfrm>
          </p:grpSpPr>
          <p:sp>
            <p:nvSpPr>
              <p:cNvPr id="45068" name="Line 5"/>
              <p:cNvSpPr>
                <a:spLocks noChangeShapeType="1"/>
              </p:cNvSpPr>
              <p:nvPr/>
            </p:nvSpPr>
            <p:spPr bwMode="auto">
              <a:xfrm>
                <a:off x="1882" y="1071"/>
                <a:ext cx="0" cy="363"/>
              </a:xfrm>
              <a:prstGeom prst="line">
                <a:avLst/>
              </a:prstGeom>
              <a:noFill/>
              <a:ln w="28575">
                <a:solidFill>
                  <a:srgbClr val="FFFF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5069" name="Line 6"/>
              <p:cNvSpPr>
                <a:spLocks noChangeShapeType="1"/>
              </p:cNvSpPr>
              <p:nvPr/>
            </p:nvSpPr>
            <p:spPr bwMode="auto">
              <a:xfrm flipH="1">
                <a:off x="1429" y="1434"/>
                <a:ext cx="453" cy="272"/>
              </a:xfrm>
              <a:prstGeom prst="line">
                <a:avLst/>
              </a:prstGeom>
              <a:noFill/>
              <a:ln w="28575">
                <a:solidFill>
                  <a:srgbClr val="FFFF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5070" name="Line 7"/>
              <p:cNvSpPr>
                <a:spLocks noChangeShapeType="1"/>
              </p:cNvSpPr>
              <p:nvPr/>
            </p:nvSpPr>
            <p:spPr bwMode="auto">
              <a:xfrm>
                <a:off x="1882" y="1434"/>
                <a:ext cx="0" cy="499"/>
              </a:xfrm>
              <a:prstGeom prst="line">
                <a:avLst/>
              </a:prstGeom>
              <a:noFill/>
              <a:ln w="28575">
                <a:solidFill>
                  <a:srgbClr val="FFFF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5071" name="Line 8"/>
              <p:cNvSpPr>
                <a:spLocks noChangeShapeType="1"/>
              </p:cNvSpPr>
              <p:nvPr/>
            </p:nvSpPr>
            <p:spPr bwMode="auto">
              <a:xfrm>
                <a:off x="1882" y="1434"/>
                <a:ext cx="453" cy="272"/>
              </a:xfrm>
              <a:prstGeom prst="line">
                <a:avLst/>
              </a:prstGeom>
              <a:noFill/>
              <a:ln w="28575">
                <a:solidFill>
                  <a:srgbClr val="FFFF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5072" name="Line 9"/>
              <p:cNvSpPr>
                <a:spLocks noChangeShapeType="1"/>
              </p:cNvSpPr>
              <p:nvPr/>
            </p:nvSpPr>
            <p:spPr bwMode="auto">
              <a:xfrm flipH="1">
                <a:off x="1610" y="1434"/>
                <a:ext cx="272" cy="454"/>
              </a:xfrm>
              <a:prstGeom prst="line">
                <a:avLst/>
              </a:prstGeom>
              <a:noFill/>
              <a:ln w="28575">
                <a:solidFill>
                  <a:srgbClr val="FFFF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5073" name="Line 10"/>
              <p:cNvSpPr>
                <a:spLocks noChangeShapeType="1"/>
              </p:cNvSpPr>
              <p:nvPr/>
            </p:nvSpPr>
            <p:spPr bwMode="auto">
              <a:xfrm>
                <a:off x="1882" y="1434"/>
                <a:ext cx="272" cy="454"/>
              </a:xfrm>
              <a:prstGeom prst="line">
                <a:avLst/>
              </a:prstGeom>
              <a:noFill/>
              <a:ln w="28575">
                <a:solidFill>
                  <a:srgbClr val="FFFF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5074" name="Arc 11"/>
              <p:cNvSpPr>
                <a:spLocks noChangeAspect="1"/>
              </p:cNvSpPr>
              <p:nvPr/>
            </p:nvSpPr>
            <p:spPr bwMode="auto">
              <a:xfrm flipV="1">
                <a:off x="1590" y="1434"/>
                <a:ext cx="576" cy="288"/>
              </a:xfrm>
              <a:custGeom>
                <a:avLst/>
                <a:gdLst>
                  <a:gd name="T0" fmla="*/ 0 w 43200"/>
                  <a:gd name="T1" fmla="*/ 0 h 21600"/>
                  <a:gd name="T2" fmla="*/ 0 w 43200"/>
                  <a:gd name="T3" fmla="*/ 0 h 21600"/>
                  <a:gd name="T4" fmla="*/ 0 w 432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1600"/>
                  <a:gd name="T11" fmla="*/ 43200 w 432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1600" fill="none" extrusionOk="0">
                    <a:moveTo>
                      <a:pt x="0" y="21525"/>
                    </a:moveTo>
                    <a:cubicBezTo>
                      <a:pt x="41" y="9625"/>
                      <a:pt x="9699" y="-1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</a:path>
                  <a:path w="43200" h="21600" stroke="0" extrusionOk="0">
                    <a:moveTo>
                      <a:pt x="0" y="21525"/>
                    </a:moveTo>
                    <a:cubicBezTo>
                      <a:pt x="41" y="9625"/>
                      <a:pt x="9699" y="-1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lnTo>
                      <a:pt x="21600" y="21600"/>
                    </a:lnTo>
                    <a:lnTo>
                      <a:pt x="0" y="21525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45063" name="Text Box 12"/>
            <p:cNvSpPr txBox="1">
              <a:spLocks noChangeArrowheads="1"/>
            </p:cNvSpPr>
            <p:nvPr/>
          </p:nvSpPr>
          <p:spPr bwMode="auto">
            <a:xfrm>
              <a:off x="1791" y="1434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2400">
                  <a:solidFill>
                    <a:schemeClr val="accent2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45064" name="Text Box 13"/>
            <p:cNvSpPr txBox="1">
              <a:spLocks noChangeArrowheads="1"/>
            </p:cNvSpPr>
            <p:nvPr/>
          </p:nvSpPr>
          <p:spPr bwMode="auto">
            <a:xfrm>
              <a:off x="1429" y="1842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2400">
                  <a:solidFill>
                    <a:schemeClr val="bg1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5065" name="Text Box 14"/>
            <p:cNvSpPr txBox="1">
              <a:spLocks noChangeArrowheads="1"/>
            </p:cNvSpPr>
            <p:nvPr/>
          </p:nvSpPr>
          <p:spPr bwMode="auto">
            <a:xfrm>
              <a:off x="1247" y="1616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2400">
                  <a:solidFill>
                    <a:schemeClr val="bg1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5066" name="Text Box 15"/>
            <p:cNvSpPr txBox="1">
              <a:spLocks noChangeArrowheads="1"/>
            </p:cNvSpPr>
            <p:nvPr/>
          </p:nvSpPr>
          <p:spPr bwMode="auto">
            <a:xfrm>
              <a:off x="2336" y="1616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2400">
                  <a:solidFill>
                    <a:schemeClr val="bg1"/>
                  </a:solidFill>
                  <a:latin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45067" name="Text Box 16"/>
            <p:cNvSpPr txBox="1">
              <a:spLocks noChangeArrowheads="1"/>
            </p:cNvSpPr>
            <p:nvPr/>
          </p:nvSpPr>
          <p:spPr bwMode="auto">
            <a:xfrm>
              <a:off x="1791" y="1933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2400">
                  <a:solidFill>
                    <a:schemeClr val="bg1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640017" name="Rectangle 17"/>
          <p:cNvSpPr>
            <a:spLocks noChangeArrowheads="1"/>
          </p:cNvSpPr>
          <p:nvPr/>
        </p:nvSpPr>
        <p:spPr bwMode="auto">
          <a:xfrm>
            <a:off x="3059113" y="1630363"/>
            <a:ext cx="5257800" cy="151288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600" b="1">
                <a:solidFill>
                  <a:schemeClr val="accent2"/>
                </a:solidFill>
                <a:latin typeface="Courier New" panose="02070309020205020404" pitchFamily="49" charset="0"/>
              </a:rPr>
              <a:t>if (expr==const1) {P1}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600" b="1">
                <a:solidFill>
                  <a:schemeClr val="accent2"/>
                </a:solidFill>
                <a:latin typeface="Courier New" panose="02070309020205020404" pitchFamily="49" charset="0"/>
              </a:rPr>
              <a:t>else if (expr==const2) {P2}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600" b="1">
                <a:solidFill>
                  <a:schemeClr val="accent2"/>
                </a:solidFill>
                <a:latin typeface="Courier New" panose="02070309020205020404" pitchFamily="49" charset="0"/>
              </a:rPr>
              <a:t>     else if (expr==const3) {P3}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600" b="1">
                <a:solidFill>
                  <a:schemeClr val="accent2"/>
                </a:solidFill>
                <a:latin typeface="Courier New" panose="02070309020205020404" pitchFamily="49" charset="0"/>
              </a:rPr>
              <a:t>          else if (expr==const4) {P4}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600" b="1">
                <a:solidFill>
                  <a:schemeClr val="accent2"/>
                </a:solidFill>
                <a:latin typeface="Courier New" panose="02070309020205020404" pitchFamily="49" charset="0"/>
              </a:rPr>
              <a:t>               else {Pdefault}</a:t>
            </a:r>
          </a:p>
        </p:txBody>
      </p:sp>
      <p:sp>
        <p:nvSpPr>
          <p:cNvPr id="640018" name="Rectangle 18"/>
          <p:cNvSpPr>
            <a:spLocks noChangeArrowheads="1"/>
          </p:cNvSpPr>
          <p:nvPr/>
        </p:nvSpPr>
        <p:spPr bwMode="auto">
          <a:xfrm>
            <a:off x="2555875" y="3862388"/>
            <a:ext cx="5257800" cy="230346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600" b="1">
                <a:solidFill>
                  <a:schemeClr val="accent2"/>
                </a:solidFill>
                <a:latin typeface="Courier New" panose="02070309020205020404" pitchFamily="49" charset="0"/>
              </a:rPr>
              <a:t>switch (expr)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600" b="1">
                <a:solidFill>
                  <a:schemeClr val="accent2"/>
                </a:solidFill>
                <a:latin typeface="Courier New" panose="02070309020205020404" pitchFamily="49" charset="0"/>
              </a:rPr>
              <a:t>	case const1: {P1} break;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600" b="1">
                <a:solidFill>
                  <a:schemeClr val="accent2"/>
                </a:solidFill>
                <a:latin typeface="Courier New" panose="02070309020205020404" pitchFamily="49" charset="0"/>
              </a:rPr>
              <a:t>	case const2: {P2} break;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600" b="1">
                <a:solidFill>
                  <a:schemeClr val="accent2"/>
                </a:solidFill>
                <a:latin typeface="Courier New" panose="02070309020205020404" pitchFamily="49" charset="0"/>
              </a:rPr>
              <a:t>	case const3: {P3} break;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600" b="1">
                <a:solidFill>
                  <a:schemeClr val="accent2"/>
                </a:solidFill>
                <a:latin typeface="Courier New" panose="02070309020205020404" pitchFamily="49" charset="0"/>
              </a:rPr>
              <a:t>	case cosnt4: {P4} break;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600" b="1">
                <a:solidFill>
                  <a:schemeClr val="accent2"/>
                </a:solidFill>
                <a:latin typeface="Courier New" panose="02070309020205020404" pitchFamily="49" charset="0"/>
              </a:rPr>
              <a:t>	...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600" b="1">
                <a:solidFill>
                  <a:schemeClr val="accent2"/>
                </a:solidFill>
                <a:latin typeface="Courier New" panose="02070309020205020404" pitchFamily="49" charset="0"/>
              </a:rPr>
              <a:t>	default:     {Pdefault}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600" b="1">
                <a:solidFill>
                  <a:schemeClr val="accent2"/>
                </a:solidFill>
                <a:latin typeface="Courier New" panose="02070309020205020404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40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40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0017" grpId="0" animBg="1"/>
      <p:bldP spid="6400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Rectangle 2"/>
          <p:cNvSpPr>
            <a:spLocks noChangeArrowheads="1"/>
          </p:cNvSpPr>
          <p:nvPr/>
        </p:nvSpPr>
        <p:spPr bwMode="auto">
          <a:xfrm>
            <a:off x="198438" y="3225800"/>
            <a:ext cx="5111750" cy="1800225"/>
          </a:xfrm>
          <a:prstGeom prst="rect">
            <a:avLst/>
          </a:prstGeom>
          <a:noFill/>
          <a:ln w="28575">
            <a:solidFill>
              <a:srgbClr val="FF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600" b="1">
                <a:solidFill>
                  <a:srgbClr val="FFFF66"/>
                </a:solidFill>
                <a:latin typeface="Courier New" panose="02070309020205020404" pitchFamily="49" charset="0"/>
              </a:rPr>
              <a:t>for(i=1;</a:t>
            </a:r>
            <a:r>
              <a:rPr kumimoji="0" lang="en-US" altLang="zh-TW" sz="1600" b="1">
                <a:solidFill>
                  <a:srgbClr val="FFCCFF"/>
                </a:solidFill>
                <a:latin typeface="Courier New" panose="02070309020205020404" pitchFamily="49" charset="0"/>
              </a:rPr>
              <a:t>i&lt;=9</a:t>
            </a:r>
            <a:r>
              <a:rPr kumimoji="0" lang="en-US" altLang="zh-TW" sz="1600" b="1">
                <a:solidFill>
                  <a:srgbClr val="FFFF66"/>
                </a:solidFill>
                <a:latin typeface="Courier New" panose="02070309020205020404" pitchFamily="49" charset="0"/>
              </a:rPr>
              <a:t>;i++) {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en-US" altLang="zh-TW" sz="1600" b="1">
              <a:solidFill>
                <a:srgbClr val="FFFF66"/>
              </a:solidFill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kumimoji="0" lang="en-US" altLang="zh-TW" sz="1600" b="1">
              <a:solidFill>
                <a:srgbClr val="FFFF66"/>
              </a:solidFill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kumimoji="0" lang="en-US" altLang="zh-TW" sz="1600" b="1">
              <a:solidFill>
                <a:srgbClr val="FFFF66"/>
              </a:solidFill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kumimoji="0" lang="en-US" altLang="zh-TW" sz="1600" b="1">
              <a:solidFill>
                <a:srgbClr val="FFFF66"/>
              </a:solidFill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600" b="1">
                <a:solidFill>
                  <a:srgbClr val="FFFF66"/>
                </a:solidFill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TW" sz="4000" smtClean="0">
                <a:solidFill>
                  <a:srgbClr val="99FFCC"/>
                </a:solidFill>
              </a:rPr>
              <a:t>Sequence Control</a:t>
            </a:r>
            <a:r>
              <a:rPr lang="en-US" altLang="zh-TW" sz="4000" smtClean="0"/>
              <a:t/>
            </a:r>
            <a:br>
              <a:rPr lang="en-US" altLang="zh-TW" sz="4000" smtClean="0"/>
            </a:br>
            <a:r>
              <a:rPr lang="en-US" altLang="zh-TW" sz="2800" smtClean="0">
                <a:solidFill>
                  <a:schemeClr val="bg1"/>
                </a:solidFill>
              </a:rPr>
              <a:t>For-loop</a:t>
            </a:r>
          </a:p>
        </p:txBody>
      </p:sp>
      <p:sp>
        <p:nvSpPr>
          <p:cNvPr id="642052" name="Text Box 4"/>
          <p:cNvSpPr txBox="1">
            <a:spLocks noChangeArrowheads="1"/>
          </p:cNvSpPr>
          <p:nvPr/>
        </p:nvSpPr>
        <p:spPr bwMode="auto">
          <a:xfrm>
            <a:off x="198438" y="1797050"/>
            <a:ext cx="72548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2400">
                <a:solidFill>
                  <a:srgbClr val="FFFF66"/>
                </a:solidFill>
              </a:rPr>
              <a:t>for (</a:t>
            </a:r>
          </a:p>
        </p:txBody>
      </p:sp>
      <p:sp>
        <p:nvSpPr>
          <p:cNvPr id="642053" name="Text Box 5"/>
          <p:cNvSpPr txBox="1">
            <a:spLocks noChangeArrowheads="1"/>
          </p:cNvSpPr>
          <p:nvPr/>
        </p:nvSpPr>
        <p:spPr bwMode="auto">
          <a:xfrm>
            <a:off x="866775" y="1797050"/>
            <a:ext cx="285750" cy="420688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2400">
                <a:solidFill>
                  <a:schemeClr val="accent2"/>
                </a:solidFill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642054" name="Text Box 6"/>
          <p:cNvSpPr txBox="1">
            <a:spLocks noChangeArrowheads="1"/>
          </p:cNvSpPr>
          <p:nvPr/>
        </p:nvSpPr>
        <p:spPr bwMode="auto">
          <a:xfrm>
            <a:off x="1082675" y="1797050"/>
            <a:ext cx="268288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2400">
                <a:solidFill>
                  <a:srgbClr val="FFFF66"/>
                </a:solidFill>
              </a:rPr>
              <a:t>;</a:t>
            </a:r>
          </a:p>
        </p:txBody>
      </p:sp>
      <p:sp>
        <p:nvSpPr>
          <p:cNvPr id="642055" name="Text Box 7"/>
          <p:cNvSpPr txBox="1">
            <a:spLocks noChangeArrowheads="1"/>
          </p:cNvSpPr>
          <p:nvPr/>
        </p:nvSpPr>
        <p:spPr bwMode="auto">
          <a:xfrm>
            <a:off x="1874838" y="1778000"/>
            <a:ext cx="26828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2400">
                <a:solidFill>
                  <a:srgbClr val="FFFF66"/>
                </a:solidFill>
              </a:rPr>
              <a:t>;</a:t>
            </a:r>
          </a:p>
        </p:txBody>
      </p:sp>
      <p:sp>
        <p:nvSpPr>
          <p:cNvPr id="642056" name="Text Box 8"/>
          <p:cNvSpPr txBox="1">
            <a:spLocks noChangeArrowheads="1"/>
          </p:cNvSpPr>
          <p:nvPr/>
        </p:nvSpPr>
        <p:spPr bwMode="auto">
          <a:xfrm>
            <a:off x="2071688" y="1778000"/>
            <a:ext cx="404812" cy="420688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2400">
                <a:solidFill>
                  <a:schemeClr val="accent2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642057" name="Text Box 9"/>
          <p:cNvSpPr txBox="1">
            <a:spLocks noChangeArrowheads="1"/>
          </p:cNvSpPr>
          <p:nvPr/>
        </p:nvSpPr>
        <p:spPr bwMode="auto">
          <a:xfrm>
            <a:off x="2503488" y="1797050"/>
            <a:ext cx="47148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2400">
                <a:solidFill>
                  <a:srgbClr val="FFFF66"/>
                </a:solidFill>
              </a:rPr>
              <a:t>) {</a:t>
            </a:r>
          </a:p>
        </p:txBody>
      </p:sp>
      <p:sp>
        <p:nvSpPr>
          <p:cNvPr id="642058" name="Text Box 10"/>
          <p:cNvSpPr txBox="1">
            <a:spLocks noChangeArrowheads="1"/>
          </p:cNvSpPr>
          <p:nvPr/>
        </p:nvSpPr>
        <p:spPr bwMode="auto">
          <a:xfrm>
            <a:off x="2935288" y="1778000"/>
            <a:ext cx="354012" cy="4206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2400">
                <a:solidFill>
                  <a:schemeClr val="accent2"/>
                </a:solidFill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642059" name="Text Box 11"/>
          <p:cNvSpPr txBox="1">
            <a:spLocks noChangeArrowheads="1"/>
          </p:cNvSpPr>
          <p:nvPr/>
        </p:nvSpPr>
        <p:spPr bwMode="auto">
          <a:xfrm>
            <a:off x="3225800" y="1797050"/>
            <a:ext cx="28575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2400">
                <a:solidFill>
                  <a:srgbClr val="FFFF66"/>
                </a:solidFill>
              </a:rPr>
              <a:t>}</a:t>
            </a:r>
          </a:p>
        </p:txBody>
      </p:sp>
      <p:sp>
        <p:nvSpPr>
          <p:cNvPr id="642060" name="AutoShape 12"/>
          <p:cNvSpPr>
            <a:spLocks noChangeArrowheads="1"/>
          </p:cNvSpPr>
          <p:nvPr/>
        </p:nvSpPr>
        <p:spPr bwMode="auto">
          <a:xfrm>
            <a:off x="1298575" y="1843088"/>
            <a:ext cx="649288" cy="360362"/>
          </a:xfrm>
          <a:prstGeom prst="flowChartDecision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sz="2400">
                <a:solidFill>
                  <a:schemeClr val="accent2"/>
                </a:solidFill>
                <a:latin typeface="Times New Roman" panose="02020603050405020304" pitchFamily="18" charset="0"/>
              </a:rPr>
              <a:t>C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582988" y="1244600"/>
            <a:ext cx="2376487" cy="1655763"/>
            <a:chOff x="158" y="1616"/>
            <a:chExt cx="1497" cy="1043"/>
          </a:xfrm>
        </p:grpSpPr>
        <p:sp>
          <p:nvSpPr>
            <p:cNvPr id="46106" name="Text Box 14"/>
            <p:cNvSpPr txBox="1">
              <a:spLocks noChangeArrowheads="1"/>
            </p:cNvSpPr>
            <p:nvPr/>
          </p:nvSpPr>
          <p:spPr bwMode="auto">
            <a:xfrm>
              <a:off x="397" y="1616"/>
              <a:ext cx="1112" cy="283"/>
            </a:xfrm>
            <a:prstGeom prst="rect">
              <a:avLst/>
            </a:prstGeom>
            <a:solidFill>
              <a:srgbClr val="99FF99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kumimoji="0" lang="en-US" altLang="zh-TW" sz="2400">
                  <a:solidFill>
                    <a:schemeClr val="accent2"/>
                  </a:solidFill>
                  <a:latin typeface="Times New Roman" panose="02020603050405020304" pitchFamily="18" charset="0"/>
                </a:rPr>
                <a:t>Initialization</a:t>
              </a:r>
            </a:p>
          </p:txBody>
        </p:sp>
        <p:sp>
          <p:nvSpPr>
            <p:cNvPr id="46107" name="AutoShape 15"/>
            <p:cNvSpPr>
              <a:spLocks noChangeArrowheads="1"/>
            </p:cNvSpPr>
            <p:nvPr/>
          </p:nvSpPr>
          <p:spPr bwMode="auto">
            <a:xfrm>
              <a:off x="158" y="2296"/>
              <a:ext cx="1497" cy="363"/>
            </a:xfrm>
            <a:prstGeom prst="flowChartDecision">
              <a:avLst/>
            </a:prstGeom>
            <a:solidFill>
              <a:srgbClr val="FFCCFF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zh-TW" sz="2400">
                  <a:solidFill>
                    <a:schemeClr val="accent2"/>
                  </a:solidFill>
                  <a:latin typeface="Times New Roman" panose="02020603050405020304" pitchFamily="18" charset="0"/>
                </a:rPr>
                <a:t>Condition</a:t>
              </a:r>
            </a:p>
          </p:txBody>
        </p:sp>
        <p:sp>
          <p:nvSpPr>
            <p:cNvPr id="46108" name="Line 16"/>
            <p:cNvSpPr>
              <a:spLocks noChangeShapeType="1"/>
            </p:cNvSpPr>
            <p:nvPr/>
          </p:nvSpPr>
          <p:spPr bwMode="auto">
            <a:xfrm>
              <a:off x="896" y="1888"/>
              <a:ext cx="0" cy="40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642065" name="Freeform 17"/>
          <p:cNvSpPr>
            <a:spLocks/>
          </p:cNvSpPr>
          <p:nvPr/>
        </p:nvSpPr>
        <p:spPr bwMode="auto">
          <a:xfrm>
            <a:off x="4754563" y="1963738"/>
            <a:ext cx="3581400" cy="358775"/>
          </a:xfrm>
          <a:custGeom>
            <a:avLst/>
            <a:gdLst>
              <a:gd name="T0" fmla="*/ 2147483646 w 2540"/>
              <a:gd name="T1" fmla="*/ 2147483646 h 226"/>
              <a:gd name="T2" fmla="*/ 2147483646 w 2540"/>
              <a:gd name="T3" fmla="*/ 2147483646 h 226"/>
              <a:gd name="T4" fmla="*/ 2147483646 w 2540"/>
              <a:gd name="T5" fmla="*/ 0 h 226"/>
              <a:gd name="T6" fmla="*/ 0 w 2540"/>
              <a:gd name="T7" fmla="*/ 0 h 226"/>
              <a:gd name="T8" fmla="*/ 0 60000 65536"/>
              <a:gd name="T9" fmla="*/ 0 60000 65536"/>
              <a:gd name="T10" fmla="*/ 0 60000 65536"/>
              <a:gd name="T11" fmla="*/ 0 60000 65536"/>
              <a:gd name="T12" fmla="*/ 0 w 2540"/>
              <a:gd name="T13" fmla="*/ 0 h 226"/>
              <a:gd name="T14" fmla="*/ 2540 w 2540"/>
              <a:gd name="T15" fmla="*/ 226 h 2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40" h="226">
                <a:moveTo>
                  <a:pt x="2540" y="226"/>
                </a:moveTo>
                <a:cubicBezTo>
                  <a:pt x="2540" y="200"/>
                  <a:pt x="2540" y="173"/>
                  <a:pt x="2540" y="147"/>
                </a:cubicBezTo>
                <a:lnTo>
                  <a:pt x="2540" y="0"/>
                </a:lnTo>
                <a:lnTo>
                  <a:pt x="0" y="0"/>
                </a:lnTo>
              </a:path>
            </a:pathLst>
          </a:custGeom>
          <a:noFill/>
          <a:ln w="28575" cmpd="sng">
            <a:solidFill>
              <a:schemeClr val="bg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5508625" y="2105025"/>
            <a:ext cx="3403600" cy="823913"/>
            <a:chOff x="1371" y="2158"/>
            <a:chExt cx="2144" cy="519"/>
          </a:xfrm>
        </p:grpSpPr>
        <p:sp>
          <p:nvSpPr>
            <p:cNvPr id="46101" name="Text Box 19"/>
            <p:cNvSpPr txBox="1">
              <a:spLocks noChangeArrowheads="1"/>
            </p:cNvSpPr>
            <p:nvPr/>
          </p:nvSpPr>
          <p:spPr bwMode="auto">
            <a:xfrm>
              <a:off x="1837" y="2325"/>
              <a:ext cx="771" cy="35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kumimoji="0" lang="en-US" altLang="zh-TW" sz="2400">
                  <a:solidFill>
                    <a:schemeClr val="accent2"/>
                  </a:solidFill>
                  <a:latin typeface="Times New Roman" panose="02020603050405020304" pitchFamily="18" charset="0"/>
                </a:rPr>
                <a:t>Process</a:t>
              </a:r>
            </a:p>
          </p:txBody>
        </p:sp>
        <p:sp>
          <p:nvSpPr>
            <p:cNvPr id="46102" name="Text Box 20"/>
            <p:cNvSpPr txBox="1">
              <a:spLocks noChangeArrowheads="1"/>
            </p:cNvSpPr>
            <p:nvPr/>
          </p:nvSpPr>
          <p:spPr bwMode="auto">
            <a:xfrm>
              <a:off x="2789" y="2296"/>
              <a:ext cx="726" cy="352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kumimoji="0" lang="en-US" altLang="zh-TW" sz="2400">
                  <a:solidFill>
                    <a:schemeClr val="accent2"/>
                  </a:solidFill>
                  <a:latin typeface="Times New Roman" panose="02020603050405020304" pitchFamily="18" charset="0"/>
                </a:rPr>
                <a:t>Next</a:t>
              </a:r>
            </a:p>
          </p:txBody>
        </p:sp>
        <p:sp>
          <p:nvSpPr>
            <p:cNvPr id="46103" name="Line 21"/>
            <p:cNvSpPr>
              <a:spLocks noChangeShapeType="1"/>
            </p:cNvSpPr>
            <p:nvPr/>
          </p:nvSpPr>
          <p:spPr bwMode="auto">
            <a:xfrm>
              <a:off x="1621" y="2478"/>
              <a:ext cx="216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04" name="Line 22"/>
            <p:cNvSpPr>
              <a:spLocks noChangeShapeType="1"/>
            </p:cNvSpPr>
            <p:nvPr/>
          </p:nvSpPr>
          <p:spPr bwMode="auto">
            <a:xfrm>
              <a:off x="2608" y="2478"/>
              <a:ext cx="17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05" name="Text Box 23"/>
            <p:cNvSpPr txBox="1">
              <a:spLocks noChangeArrowheads="1"/>
            </p:cNvSpPr>
            <p:nvPr/>
          </p:nvSpPr>
          <p:spPr bwMode="auto">
            <a:xfrm>
              <a:off x="1371" y="2158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2000">
                  <a:solidFill>
                    <a:srgbClr val="FFFF66"/>
                  </a:solidFill>
                  <a:latin typeface="Times New Roman" panose="02020603050405020304" pitchFamily="18" charset="0"/>
                </a:rPr>
                <a:t>Y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754563" y="2828925"/>
            <a:ext cx="422275" cy="396875"/>
            <a:chOff x="896" y="2614"/>
            <a:chExt cx="266" cy="250"/>
          </a:xfrm>
        </p:grpSpPr>
        <p:sp>
          <p:nvSpPr>
            <p:cNvPr id="46099" name="Line 25"/>
            <p:cNvSpPr>
              <a:spLocks noChangeShapeType="1"/>
            </p:cNvSpPr>
            <p:nvPr/>
          </p:nvSpPr>
          <p:spPr bwMode="auto">
            <a:xfrm>
              <a:off x="896" y="2659"/>
              <a:ext cx="0" cy="18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00" name="Text Box 26"/>
            <p:cNvSpPr txBox="1">
              <a:spLocks noChangeArrowheads="1"/>
            </p:cNvSpPr>
            <p:nvPr/>
          </p:nvSpPr>
          <p:spPr bwMode="auto">
            <a:xfrm>
              <a:off x="930" y="2614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2000">
                  <a:solidFill>
                    <a:srgbClr val="FFFF66"/>
                  </a:solidFill>
                  <a:latin typeface="Times New Roman" panose="02020603050405020304" pitchFamily="18" charset="0"/>
                </a:rPr>
                <a:t>N</a:t>
              </a:r>
            </a:p>
          </p:txBody>
        </p:sp>
      </p:grpSp>
      <p:sp>
        <p:nvSpPr>
          <p:cNvPr id="642075" name="Rectangle 27"/>
          <p:cNvSpPr>
            <a:spLocks noChangeArrowheads="1"/>
          </p:cNvSpPr>
          <p:nvPr/>
        </p:nvSpPr>
        <p:spPr bwMode="auto">
          <a:xfrm>
            <a:off x="557213" y="3657600"/>
            <a:ext cx="4465637" cy="863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600" b="1">
                <a:solidFill>
                  <a:schemeClr val="accent2"/>
                </a:solidFill>
                <a:latin typeface="Courier New" panose="02070309020205020404" pitchFamily="49" charset="0"/>
              </a:rPr>
              <a:t>for(j=1;j&lt;=9;j++)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600" b="1">
                <a:solidFill>
                  <a:schemeClr val="accent2"/>
                </a:solidFill>
                <a:latin typeface="Courier New" panose="02070309020205020404" pitchFamily="49" charset="0"/>
              </a:rPr>
              <a:t>   printf(“%dX%d=%2d\t”,i,j,i*j);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600" b="1">
                <a:solidFill>
                  <a:schemeClr val="accent2"/>
                </a:solidFill>
                <a:latin typeface="Courier New" panose="02070309020205020404" pitchFamily="49" charset="0"/>
              </a:rPr>
              <a:t>printf(“\n”);</a:t>
            </a:r>
          </a:p>
        </p:txBody>
      </p:sp>
      <p:pic>
        <p:nvPicPr>
          <p:cNvPr id="642076" name="Picture 2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6238" y="4378325"/>
            <a:ext cx="5813425" cy="25066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4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4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4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4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4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4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4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64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64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64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42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42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2050" grpId="0" animBg="1"/>
      <p:bldP spid="642052" grpId="0"/>
      <p:bldP spid="642053" grpId="0" animBg="1"/>
      <p:bldP spid="642054" grpId="0"/>
      <p:bldP spid="642055" grpId="0"/>
      <p:bldP spid="642056" grpId="0" animBg="1"/>
      <p:bldP spid="642057" grpId="0"/>
      <p:bldP spid="642058" grpId="0" animBg="1"/>
      <p:bldP spid="642059" grpId="0"/>
      <p:bldP spid="642060" grpId="0" animBg="1"/>
      <p:bldP spid="64207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7463"/>
            <a:ext cx="7772400" cy="1143001"/>
          </a:xfrm>
        </p:spPr>
        <p:txBody>
          <a:bodyPr/>
          <a:lstStyle/>
          <a:p>
            <a:pPr eaLnBrk="1" hangingPunct="1"/>
            <a:r>
              <a:rPr lang="en-US" altLang="zh-TW" sz="4000" smtClean="0">
                <a:solidFill>
                  <a:srgbClr val="99FFCC"/>
                </a:solidFill>
              </a:rPr>
              <a:t>Sequence Control</a:t>
            </a:r>
            <a:r>
              <a:rPr lang="en-US" altLang="zh-TW" sz="4000" smtClean="0"/>
              <a:t/>
            </a:r>
            <a:br>
              <a:rPr lang="en-US" altLang="zh-TW" sz="4000" smtClean="0"/>
            </a:br>
            <a:r>
              <a:rPr lang="en-US" altLang="zh-TW" sz="2800" smtClean="0">
                <a:solidFill>
                  <a:schemeClr val="bg1"/>
                </a:solidFill>
              </a:rPr>
              <a:t>Do-While-Loop and While-Do-Loop</a:t>
            </a:r>
          </a:p>
        </p:txBody>
      </p:sp>
      <p:sp>
        <p:nvSpPr>
          <p:cNvPr id="644099" name="Text Box 3"/>
          <p:cNvSpPr txBox="1">
            <a:spLocks noChangeArrowheads="1"/>
          </p:cNvSpPr>
          <p:nvPr/>
        </p:nvSpPr>
        <p:spPr bwMode="auto">
          <a:xfrm>
            <a:off x="395288" y="2166938"/>
            <a:ext cx="709612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2400">
                <a:solidFill>
                  <a:srgbClr val="FFFF66"/>
                </a:solidFill>
              </a:rPr>
              <a:t>do {</a:t>
            </a:r>
          </a:p>
        </p:txBody>
      </p:sp>
      <p:sp>
        <p:nvSpPr>
          <p:cNvPr id="644100" name="Text Box 4"/>
          <p:cNvSpPr txBox="1">
            <a:spLocks noChangeArrowheads="1"/>
          </p:cNvSpPr>
          <p:nvPr/>
        </p:nvSpPr>
        <p:spPr bwMode="auto">
          <a:xfrm>
            <a:off x="3059113" y="2166938"/>
            <a:ext cx="45402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2400">
                <a:solidFill>
                  <a:srgbClr val="FFFF66"/>
                </a:solidFill>
              </a:rPr>
              <a:t>} ;</a:t>
            </a:r>
          </a:p>
        </p:txBody>
      </p:sp>
      <p:sp>
        <p:nvSpPr>
          <p:cNvPr id="644101" name="Text Box 5"/>
          <p:cNvSpPr txBox="1">
            <a:spLocks noChangeArrowheads="1"/>
          </p:cNvSpPr>
          <p:nvPr/>
        </p:nvSpPr>
        <p:spPr bwMode="auto">
          <a:xfrm>
            <a:off x="1042988" y="2166938"/>
            <a:ext cx="354012" cy="4206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2400">
                <a:solidFill>
                  <a:schemeClr val="accent2"/>
                </a:solidFill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644102" name="Text Box 6"/>
          <p:cNvSpPr txBox="1">
            <a:spLocks noChangeArrowheads="1"/>
          </p:cNvSpPr>
          <p:nvPr/>
        </p:nvSpPr>
        <p:spPr bwMode="auto">
          <a:xfrm>
            <a:off x="1403350" y="2166938"/>
            <a:ext cx="143986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2400">
                <a:solidFill>
                  <a:srgbClr val="FFFF66"/>
                </a:solidFill>
              </a:rPr>
              <a:t>} while(</a:t>
            </a:r>
          </a:p>
        </p:txBody>
      </p:sp>
      <p:sp>
        <p:nvSpPr>
          <p:cNvPr id="644103" name="AutoShape 7"/>
          <p:cNvSpPr>
            <a:spLocks noChangeArrowheads="1"/>
          </p:cNvSpPr>
          <p:nvPr/>
        </p:nvSpPr>
        <p:spPr bwMode="auto">
          <a:xfrm>
            <a:off x="2484438" y="2238375"/>
            <a:ext cx="649287" cy="360363"/>
          </a:xfrm>
          <a:prstGeom prst="flowChartDecision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sz="2400">
                <a:solidFill>
                  <a:schemeClr val="accent2"/>
                </a:solidFill>
                <a:latin typeface="Times New Roman" panose="02020603050405020304" pitchFamily="18" charset="0"/>
              </a:rPr>
              <a:t>C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411413" y="3319463"/>
            <a:ext cx="720725" cy="792162"/>
            <a:chOff x="1519" y="1253"/>
            <a:chExt cx="454" cy="499"/>
          </a:xfrm>
        </p:grpSpPr>
        <p:sp>
          <p:nvSpPr>
            <p:cNvPr id="47136" name="Text Box 9"/>
            <p:cNvSpPr txBox="1">
              <a:spLocks noChangeArrowheads="1"/>
            </p:cNvSpPr>
            <p:nvPr/>
          </p:nvSpPr>
          <p:spPr bwMode="auto">
            <a:xfrm>
              <a:off x="1701" y="1480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2000">
                  <a:solidFill>
                    <a:srgbClr val="FFFF66"/>
                  </a:solidFill>
                  <a:latin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47137" name="Freeform 10"/>
            <p:cNvSpPr>
              <a:spLocks/>
            </p:cNvSpPr>
            <p:nvPr/>
          </p:nvSpPr>
          <p:spPr bwMode="auto">
            <a:xfrm>
              <a:off x="1519" y="1253"/>
              <a:ext cx="454" cy="499"/>
            </a:xfrm>
            <a:custGeom>
              <a:avLst/>
              <a:gdLst>
                <a:gd name="T0" fmla="*/ 318 w 454"/>
                <a:gd name="T1" fmla="*/ 499 h 499"/>
                <a:gd name="T2" fmla="*/ 454 w 454"/>
                <a:gd name="T3" fmla="*/ 499 h 499"/>
                <a:gd name="T4" fmla="*/ 454 w 454"/>
                <a:gd name="T5" fmla="*/ 0 h 499"/>
                <a:gd name="T6" fmla="*/ 0 w 454"/>
                <a:gd name="T7" fmla="*/ 0 h 4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4"/>
                <a:gd name="T13" fmla="*/ 0 h 499"/>
                <a:gd name="T14" fmla="*/ 454 w 454"/>
                <a:gd name="T15" fmla="*/ 499 h 4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4" h="499">
                  <a:moveTo>
                    <a:pt x="318" y="499"/>
                  </a:moveTo>
                  <a:lnTo>
                    <a:pt x="454" y="499"/>
                  </a:lnTo>
                  <a:lnTo>
                    <a:pt x="454" y="0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FFFF66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611188" y="2743200"/>
            <a:ext cx="2376487" cy="1981200"/>
            <a:chOff x="385" y="890"/>
            <a:chExt cx="1497" cy="1248"/>
          </a:xfrm>
        </p:grpSpPr>
        <p:sp>
          <p:nvSpPr>
            <p:cNvPr id="47130" name="AutoShape 12"/>
            <p:cNvSpPr>
              <a:spLocks noChangeArrowheads="1"/>
            </p:cNvSpPr>
            <p:nvPr/>
          </p:nvSpPr>
          <p:spPr bwMode="auto">
            <a:xfrm>
              <a:off x="385" y="1570"/>
              <a:ext cx="1497" cy="363"/>
            </a:xfrm>
            <a:prstGeom prst="flowChartDecision">
              <a:avLst/>
            </a:prstGeom>
            <a:solidFill>
              <a:srgbClr val="FFCCFF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zh-TW" sz="2400">
                  <a:solidFill>
                    <a:schemeClr val="accent2"/>
                  </a:solidFill>
                  <a:latin typeface="Times New Roman" panose="02020603050405020304" pitchFamily="18" charset="0"/>
                </a:rPr>
                <a:t>Condition</a:t>
              </a:r>
            </a:p>
          </p:txBody>
        </p:sp>
        <p:sp>
          <p:nvSpPr>
            <p:cNvPr id="47131" name="Text Box 13"/>
            <p:cNvSpPr txBox="1">
              <a:spLocks noChangeArrowheads="1"/>
            </p:cNvSpPr>
            <p:nvPr/>
          </p:nvSpPr>
          <p:spPr bwMode="auto">
            <a:xfrm>
              <a:off x="748" y="1071"/>
              <a:ext cx="771" cy="35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kumimoji="0" lang="en-US" altLang="zh-TW" sz="2400">
                  <a:solidFill>
                    <a:schemeClr val="accent2"/>
                  </a:solidFill>
                  <a:latin typeface="Times New Roman" panose="02020603050405020304" pitchFamily="18" charset="0"/>
                </a:rPr>
                <a:t>Process</a:t>
              </a:r>
            </a:p>
          </p:txBody>
        </p:sp>
        <p:sp>
          <p:nvSpPr>
            <p:cNvPr id="47132" name="Line 14"/>
            <p:cNvSpPr>
              <a:spLocks noChangeShapeType="1"/>
            </p:cNvSpPr>
            <p:nvPr/>
          </p:nvSpPr>
          <p:spPr bwMode="auto">
            <a:xfrm>
              <a:off x="1138" y="890"/>
              <a:ext cx="0" cy="18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7133" name="Text Box 15"/>
            <p:cNvSpPr txBox="1">
              <a:spLocks noChangeArrowheads="1"/>
            </p:cNvSpPr>
            <p:nvPr/>
          </p:nvSpPr>
          <p:spPr bwMode="auto">
            <a:xfrm>
              <a:off x="1156" y="1888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2000">
                  <a:solidFill>
                    <a:srgbClr val="FFFF66"/>
                  </a:solidFill>
                  <a:latin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47134" name="Line 16"/>
            <p:cNvSpPr>
              <a:spLocks noChangeShapeType="1"/>
            </p:cNvSpPr>
            <p:nvPr/>
          </p:nvSpPr>
          <p:spPr bwMode="auto">
            <a:xfrm>
              <a:off x="1138" y="1389"/>
              <a:ext cx="0" cy="18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7135" name="Line 17"/>
            <p:cNvSpPr>
              <a:spLocks noChangeShapeType="1"/>
            </p:cNvSpPr>
            <p:nvPr/>
          </p:nvSpPr>
          <p:spPr bwMode="auto">
            <a:xfrm>
              <a:off x="1138" y="1933"/>
              <a:ext cx="0" cy="18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644114" name="Text Box 18"/>
          <p:cNvSpPr txBox="1">
            <a:spLocks noChangeArrowheads="1"/>
          </p:cNvSpPr>
          <p:nvPr/>
        </p:nvSpPr>
        <p:spPr bwMode="auto">
          <a:xfrm>
            <a:off x="5148263" y="2166938"/>
            <a:ext cx="10668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2400">
                <a:solidFill>
                  <a:srgbClr val="FFFF66"/>
                </a:solidFill>
              </a:rPr>
              <a:t>while (</a:t>
            </a:r>
          </a:p>
        </p:txBody>
      </p:sp>
      <p:sp>
        <p:nvSpPr>
          <p:cNvPr id="644115" name="Text Box 19"/>
          <p:cNvSpPr txBox="1">
            <a:spLocks noChangeArrowheads="1"/>
          </p:cNvSpPr>
          <p:nvPr/>
        </p:nvSpPr>
        <p:spPr bwMode="auto">
          <a:xfrm>
            <a:off x="8172450" y="2166938"/>
            <a:ext cx="45402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2400">
                <a:solidFill>
                  <a:srgbClr val="FFFF66"/>
                </a:solidFill>
              </a:rPr>
              <a:t>} ;</a:t>
            </a:r>
          </a:p>
        </p:txBody>
      </p:sp>
      <p:sp>
        <p:nvSpPr>
          <p:cNvPr id="644116" name="Text Box 20"/>
          <p:cNvSpPr txBox="1">
            <a:spLocks noChangeArrowheads="1"/>
          </p:cNvSpPr>
          <p:nvPr/>
        </p:nvSpPr>
        <p:spPr bwMode="auto">
          <a:xfrm>
            <a:off x="7740650" y="2166938"/>
            <a:ext cx="354013" cy="4206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2400">
                <a:solidFill>
                  <a:schemeClr val="accent2"/>
                </a:solidFill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644117" name="Text Box 21"/>
          <p:cNvSpPr txBox="1">
            <a:spLocks noChangeArrowheads="1"/>
          </p:cNvSpPr>
          <p:nvPr/>
        </p:nvSpPr>
        <p:spPr bwMode="auto">
          <a:xfrm>
            <a:off x="6950075" y="2166938"/>
            <a:ext cx="935038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2400">
                <a:solidFill>
                  <a:srgbClr val="FFFF66"/>
                </a:solidFill>
              </a:rPr>
              <a:t>)    {</a:t>
            </a:r>
          </a:p>
        </p:txBody>
      </p:sp>
      <p:sp>
        <p:nvSpPr>
          <p:cNvPr id="644118" name="AutoShape 22"/>
          <p:cNvSpPr>
            <a:spLocks noChangeArrowheads="1"/>
          </p:cNvSpPr>
          <p:nvPr/>
        </p:nvSpPr>
        <p:spPr bwMode="auto">
          <a:xfrm>
            <a:off x="6227763" y="2238375"/>
            <a:ext cx="649287" cy="360363"/>
          </a:xfrm>
          <a:prstGeom prst="flowChartDecision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sz="2400">
                <a:solidFill>
                  <a:schemeClr val="accent2"/>
                </a:solidFill>
                <a:latin typeface="Times New Roman" panose="02020603050405020304" pitchFamily="18" charset="0"/>
              </a:rPr>
              <a:t>C</a:t>
            </a: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7453313" y="3679825"/>
            <a:ext cx="1655762" cy="701675"/>
            <a:chOff x="4695" y="1480"/>
            <a:chExt cx="1043" cy="442"/>
          </a:xfrm>
        </p:grpSpPr>
        <p:sp>
          <p:nvSpPr>
            <p:cNvPr id="47126" name="Text Box 24"/>
            <p:cNvSpPr txBox="1">
              <a:spLocks noChangeArrowheads="1"/>
            </p:cNvSpPr>
            <p:nvPr/>
          </p:nvSpPr>
          <p:spPr bwMode="auto">
            <a:xfrm>
              <a:off x="4695" y="1480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2000">
                  <a:solidFill>
                    <a:srgbClr val="FFFF66"/>
                  </a:solidFill>
                  <a:latin typeface="Times New Roman" panose="02020603050405020304" pitchFamily="18" charset="0"/>
                </a:rPr>
                <a:t>Y</a:t>
              </a:r>
            </a:p>
          </p:txBody>
        </p:sp>
        <p:grpSp>
          <p:nvGrpSpPr>
            <p:cNvPr id="47127" name="Group 25"/>
            <p:cNvGrpSpPr>
              <a:grpSpLocks/>
            </p:cNvGrpSpPr>
            <p:nvPr/>
          </p:nvGrpSpPr>
          <p:grpSpPr bwMode="auto">
            <a:xfrm>
              <a:off x="4785" y="1570"/>
              <a:ext cx="953" cy="352"/>
              <a:chOff x="4785" y="1570"/>
              <a:chExt cx="953" cy="352"/>
            </a:xfrm>
          </p:grpSpPr>
          <p:sp>
            <p:nvSpPr>
              <p:cNvPr id="47128" name="Text Box 26"/>
              <p:cNvSpPr txBox="1">
                <a:spLocks noChangeArrowheads="1"/>
              </p:cNvSpPr>
              <p:nvPr/>
            </p:nvSpPr>
            <p:spPr bwMode="auto">
              <a:xfrm>
                <a:off x="4967" y="1570"/>
                <a:ext cx="771" cy="35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2400">
                    <a:solidFill>
                      <a:schemeClr val="accent2"/>
                    </a:solidFill>
                    <a:latin typeface="Times New Roman" panose="02020603050405020304" pitchFamily="18" charset="0"/>
                  </a:rPr>
                  <a:t>Process</a:t>
                </a:r>
              </a:p>
            </p:txBody>
          </p:sp>
          <p:sp>
            <p:nvSpPr>
              <p:cNvPr id="47129" name="Line 27"/>
              <p:cNvSpPr>
                <a:spLocks noChangeShapeType="1"/>
              </p:cNvSpPr>
              <p:nvPr/>
            </p:nvSpPr>
            <p:spPr bwMode="auto">
              <a:xfrm rot="16200000" flipH="1">
                <a:off x="4876" y="1661"/>
                <a:ext cx="0" cy="181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5364163" y="3246438"/>
            <a:ext cx="2376487" cy="1477962"/>
            <a:chOff x="3379" y="1207"/>
            <a:chExt cx="1497" cy="931"/>
          </a:xfrm>
        </p:grpSpPr>
        <p:sp>
          <p:nvSpPr>
            <p:cNvPr id="47122" name="AutoShape 29"/>
            <p:cNvSpPr>
              <a:spLocks noChangeArrowheads="1"/>
            </p:cNvSpPr>
            <p:nvPr/>
          </p:nvSpPr>
          <p:spPr bwMode="auto">
            <a:xfrm>
              <a:off x="3379" y="1570"/>
              <a:ext cx="1497" cy="363"/>
            </a:xfrm>
            <a:prstGeom prst="flowChartDecision">
              <a:avLst/>
            </a:prstGeom>
            <a:solidFill>
              <a:srgbClr val="FFCCFF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zh-TW" sz="2400">
                  <a:solidFill>
                    <a:schemeClr val="accent2"/>
                  </a:solidFill>
                  <a:latin typeface="Times New Roman" panose="02020603050405020304" pitchFamily="18" charset="0"/>
                </a:rPr>
                <a:t>Condition</a:t>
              </a:r>
            </a:p>
          </p:txBody>
        </p:sp>
        <p:sp>
          <p:nvSpPr>
            <p:cNvPr id="47123" name="Line 30"/>
            <p:cNvSpPr>
              <a:spLocks noChangeShapeType="1"/>
            </p:cNvSpPr>
            <p:nvPr/>
          </p:nvSpPr>
          <p:spPr bwMode="auto">
            <a:xfrm>
              <a:off x="4132" y="1207"/>
              <a:ext cx="0" cy="36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7124" name="Text Box 31"/>
            <p:cNvSpPr txBox="1">
              <a:spLocks noChangeArrowheads="1"/>
            </p:cNvSpPr>
            <p:nvPr/>
          </p:nvSpPr>
          <p:spPr bwMode="auto">
            <a:xfrm>
              <a:off x="4150" y="1888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2000">
                  <a:solidFill>
                    <a:srgbClr val="FFFF66"/>
                  </a:solidFill>
                  <a:latin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47125" name="Line 32"/>
            <p:cNvSpPr>
              <a:spLocks noChangeShapeType="1"/>
            </p:cNvSpPr>
            <p:nvPr/>
          </p:nvSpPr>
          <p:spPr bwMode="auto">
            <a:xfrm>
              <a:off x="4132" y="1933"/>
              <a:ext cx="0" cy="18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644129" name="Freeform 33"/>
          <p:cNvSpPr>
            <a:spLocks/>
          </p:cNvSpPr>
          <p:nvPr/>
        </p:nvSpPr>
        <p:spPr bwMode="auto">
          <a:xfrm>
            <a:off x="6588125" y="3535363"/>
            <a:ext cx="1944688" cy="287337"/>
          </a:xfrm>
          <a:custGeom>
            <a:avLst/>
            <a:gdLst>
              <a:gd name="T0" fmla="*/ 2147483646 w 1225"/>
              <a:gd name="T1" fmla="*/ 2147483646 h 181"/>
              <a:gd name="T2" fmla="*/ 2147483646 w 1225"/>
              <a:gd name="T3" fmla="*/ 0 h 181"/>
              <a:gd name="T4" fmla="*/ 0 w 1225"/>
              <a:gd name="T5" fmla="*/ 0 h 181"/>
              <a:gd name="T6" fmla="*/ 0 60000 65536"/>
              <a:gd name="T7" fmla="*/ 0 60000 65536"/>
              <a:gd name="T8" fmla="*/ 0 60000 65536"/>
              <a:gd name="T9" fmla="*/ 0 w 1225"/>
              <a:gd name="T10" fmla="*/ 0 h 181"/>
              <a:gd name="T11" fmla="*/ 1225 w 1225"/>
              <a:gd name="T12" fmla="*/ 181 h 1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25" h="181">
                <a:moveTo>
                  <a:pt x="1225" y="181"/>
                </a:moveTo>
                <a:lnTo>
                  <a:pt x="1225" y="0"/>
                </a:ln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FFFF66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4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4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4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4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44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44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4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4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4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4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4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4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64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099" grpId="0"/>
      <p:bldP spid="644100" grpId="0"/>
      <p:bldP spid="644101" grpId="0" animBg="1"/>
      <p:bldP spid="644102" grpId="0"/>
      <p:bldP spid="644103" grpId="0" animBg="1"/>
      <p:bldP spid="644114" grpId="0"/>
      <p:bldP spid="644115" grpId="0"/>
      <p:bldP spid="644116" grpId="0" animBg="1"/>
      <p:bldP spid="644117" grpId="0"/>
      <p:bldP spid="6441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zh-TW" sz="4000" b="1">
                <a:solidFill>
                  <a:srgbClr val="66FFFF"/>
                </a:solidFill>
              </a:rPr>
              <a:t>Map Flowchart to ASM Chart</a:t>
            </a:r>
            <a:endParaRPr lang="en-US" altLang="zh-TW" sz="4000" b="1">
              <a:solidFill>
                <a:schemeClr val="tx1"/>
              </a:solidFill>
            </a:endParaRPr>
          </a:p>
        </p:txBody>
      </p:sp>
      <p:sp>
        <p:nvSpPr>
          <p:cNvPr id="647171" name="Rectangle 3"/>
          <p:cNvSpPr>
            <a:spLocks noChangeArrowheads="1"/>
          </p:cNvSpPr>
          <p:nvPr/>
        </p:nvSpPr>
        <p:spPr bwMode="auto">
          <a:xfrm>
            <a:off x="0" y="1628775"/>
            <a:ext cx="91440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zh-TW" sz="2400"/>
              <a:t>Split Processes in flowchart into States that each state can be executed in 1 clock cycle.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2400"/>
              <a:t>Note that a WR-dependent process should be split into two states.</a:t>
            </a:r>
          </a:p>
        </p:txBody>
      </p:sp>
      <p:sp>
        <p:nvSpPr>
          <p:cNvPr id="647172" name="Rectangle 4"/>
          <p:cNvSpPr>
            <a:spLocks noChangeArrowheads="1"/>
          </p:cNvSpPr>
          <p:nvPr/>
        </p:nvSpPr>
        <p:spPr bwMode="auto">
          <a:xfrm>
            <a:off x="971550" y="3429000"/>
            <a:ext cx="1512888" cy="1008063"/>
          </a:xfrm>
          <a:prstGeom prst="rect">
            <a:avLst/>
          </a:prstGeom>
          <a:solidFill>
            <a:schemeClr val="bg1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1800">
                <a:solidFill>
                  <a:schemeClr val="tx1"/>
                </a:solidFill>
              </a:rPr>
              <a:t>a = b + c;</a:t>
            </a:r>
          </a:p>
          <a:p>
            <a:pPr eaLnBrk="1" hangingPunct="1">
              <a:buFontTx/>
              <a:buNone/>
            </a:pPr>
            <a:endParaRPr lang="en-US" altLang="zh-TW" sz="1800">
              <a:solidFill>
                <a:schemeClr val="tx1"/>
              </a:solidFill>
            </a:endParaRPr>
          </a:p>
          <a:p>
            <a:pPr eaLnBrk="1" hangingPunct="1">
              <a:buFontTx/>
              <a:buNone/>
            </a:pPr>
            <a:r>
              <a:rPr lang="en-US" altLang="zh-TW" sz="1800">
                <a:solidFill>
                  <a:schemeClr val="tx1"/>
                </a:solidFill>
              </a:rPr>
              <a:t>x = a * d;</a:t>
            </a:r>
          </a:p>
        </p:txBody>
      </p:sp>
      <p:sp>
        <p:nvSpPr>
          <p:cNvPr id="647173" name="Line 5"/>
          <p:cNvSpPr>
            <a:spLocks noChangeShapeType="1"/>
          </p:cNvSpPr>
          <p:nvPr/>
        </p:nvSpPr>
        <p:spPr bwMode="auto">
          <a:xfrm>
            <a:off x="1187450" y="3789363"/>
            <a:ext cx="215900" cy="3603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47174" name="Text Box 6"/>
          <p:cNvSpPr txBox="1">
            <a:spLocks noChangeArrowheads="1"/>
          </p:cNvSpPr>
          <p:nvPr/>
        </p:nvSpPr>
        <p:spPr bwMode="auto">
          <a:xfrm>
            <a:off x="2484438" y="3789363"/>
            <a:ext cx="2051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1600">
                <a:solidFill>
                  <a:schemeClr val="bg1"/>
                </a:solidFill>
              </a:rPr>
              <a:t>(write first then read)</a:t>
            </a:r>
          </a:p>
        </p:txBody>
      </p:sp>
      <p:sp>
        <p:nvSpPr>
          <p:cNvPr id="647175" name="AutoShape 7"/>
          <p:cNvSpPr>
            <a:spLocks noChangeArrowheads="1"/>
          </p:cNvSpPr>
          <p:nvPr/>
        </p:nvSpPr>
        <p:spPr bwMode="auto">
          <a:xfrm>
            <a:off x="4932363" y="3789363"/>
            <a:ext cx="576262" cy="360362"/>
          </a:xfrm>
          <a:prstGeom prst="rightArrow">
            <a:avLst>
              <a:gd name="adj1" fmla="val 38324"/>
              <a:gd name="adj2" fmla="val 69606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endParaRPr lang="zh-TW" altLang="en-US" sz="2400">
              <a:solidFill>
                <a:srgbClr val="FFFF66"/>
              </a:solidFill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961063" y="3429000"/>
            <a:ext cx="2500312" cy="396875"/>
            <a:chOff x="3755" y="1797"/>
            <a:chExt cx="1575" cy="250"/>
          </a:xfrm>
        </p:grpSpPr>
        <p:sp>
          <p:nvSpPr>
            <p:cNvPr id="48147" name="Rectangle 8"/>
            <p:cNvSpPr>
              <a:spLocks noChangeArrowheads="1"/>
            </p:cNvSpPr>
            <p:nvPr/>
          </p:nvSpPr>
          <p:spPr bwMode="auto">
            <a:xfrm>
              <a:off x="4377" y="1797"/>
              <a:ext cx="953" cy="22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zh-TW" sz="1800">
                  <a:solidFill>
                    <a:schemeClr val="tx1"/>
                  </a:solidFill>
                </a:rPr>
                <a:t>a = b + c;</a:t>
              </a:r>
            </a:p>
          </p:txBody>
        </p:sp>
        <p:sp>
          <p:nvSpPr>
            <p:cNvPr id="48148" name="Text Box 10"/>
            <p:cNvSpPr txBox="1">
              <a:spLocks noChangeArrowheads="1"/>
            </p:cNvSpPr>
            <p:nvPr/>
          </p:nvSpPr>
          <p:spPr bwMode="auto">
            <a:xfrm>
              <a:off x="3755" y="1797"/>
              <a:ext cx="62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000">
                  <a:solidFill>
                    <a:srgbClr val="FFFF66"/>
                  </a:solidFill>
                </a:rPr>
                <a:t>State1: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5961063" y="4005263"/>
            <a:ext cx="2500312" cy="431800"/>
            <a:chOff x="3755" y="2160"/>
            <a:chExt cx="1575" cy="272"/>
          </a:xfrm>
        </p:grpSpPr>
        <p:sp>
          <p:nvSpPr>
            <p:cNvPr id="48145" name="Rectangle 9"/>
            <p:cNvSpPr>
              <a:spLocks noChangeArrowheads="1"/>
            </p:cNvSpPr>
            <p:nvPr/>
          </p:nvSpPr>
          <p:spPr bwMode="auto">
            <a:xfrm>
              <a:off x="4377" y="2205"/>
              <a:ext cx="953" cy="22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zh-TW" sz="1800">
                  <a:solidFill>
                    <a:schemeClr val="tx1"/>
                  </a:solidFill>
                </a:rPr>
                <a:t>x = a * d;</a:t>
              </a:r>
            </a:p>
          </p:txBody>
        </p:sp>
        <p:sp>
          <p:nvSpPr>
            <p:cNvPr id="48146" name="Text Box 11"/>
            <p:cNvSpPr txBox="1">
              <a:spLocks noChangeArrowheads="1"/>
            </p:cNvSpPr>
            <p:nvPr/>
          </p:nvSpPr>
          <p:spPr bwMode="auto">
            <a:xfrm>
              <a:off x="3755" y="2160"/>
              <a:ext cx="62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000">
                  <a:solidFill>
                    <a:srgbClr val="FFFF66"/>
                  </a:solidFill>
                </a:rPr>
                <a:t>State2:</a:t>
              </a:r>
            </a:p>
          </p:txBody>
        </p:sp>
      </p:grpSp>
      <p:sp>
        <p:nvSpPr>
          <p:cNvPr id="647182" name="Rectangle 14"/>
          <p:cNvSpPr>
            <a:spLocks noChangeArrowheads="1"/>
          </p:cNvSpPr>
          <p:nvPr/>
        </p:nvSpPr>
        <p:spPr bwMode="auto">
          <a:xfrm>
            <a:off x="971550" y="4652963"/>
            <a:ext cx="1512888" cy="1008062"/>
          </a:xfrm>
          <a:prstGeom prst="rect">
            <a:avLst/>
          </a:prstGeom>
          <a:solidFill>
            <a:schemeClr val="bg1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1800">
                <a:solidFill>
                  <a:schemeClr val="tx1"/>
                </a:solidFill>
              </a:rPr>
              <a:t>x = a + d;</a:t>
            </a:r>
          </a:p>
          <a:p>
            <a:pPr eaLnBrk="1" hangingPunct="1">
              <a:buFontTx/>
              <a:buNone/>
            </a:pPr>
            <a:endParaRPr lang="en-US" altLang="zh-TW" sz="1800">
              <a:solidFill>
                <a:schemeClr val="tx1"/>
              </a:solidFill>
            </a:endParaRPr>
          </a:p>
          <a:p>
            <a:pPr eaLnBrk="1" hangingPunct="1">
              <a:buFontTx/>
              <a:buNone/>
            </a:pPr>
            <a:r>
              <a:rPr lang="en-US" altLang="zh-TW" sz="1800">
                <a:solidFill>
                  <a:schemeClr val="tx1"/>
                </a:solidFill>
              </a:rPr>
              <a:t>a = b * c;</a:t>
            </a:r>
          </a:p>
        </p:txBody>
      </p:sp>
      <p:sp>
        <p:nvSpPr>
          <p:cNvPr id="647183" name="Line 15"/>
          <p:cNvSpPr>
            <a:spLocks noChangeShapeType="1"/>
          </p:cNvSpPr>
          <p:nvPr/>
        </p:nvSpPr>
        <p:spPr bwMode="auto">
          <a:xfrm flipH="1">
            <a:off x="1187450" y="4941888"/>
            <a:ext cx="288925" cy="431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47184" name="Text Box 16"/>
          <p:cNvSpPr txBox="1">
            <a:spLocks noChangeArrowheads="1"/>
          </p:cNvSpPr>
          <p:nvPr/>
        </p:nvSpPr>
        <p:spPr bwMode="auto">
          <a:xfrm>
            <a:off x="2484438" y="5013325"/>
            <a:ext cx="2051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1600">
                <a:solidFill>
                  <a:schemeClr val="bg1"/>
                </a:solidFill>
              </a:rPr>
              <a:t>(read first then write)</a:t>
            </a:r>
          </a:p>
        </p:txBody>
      </p:sp>
      <p:sp>
        <p:nvSpPr>
          <p:cNvPr id="647185" name="AutoShape 17"/>
          <p:cNvSpPr>
            <a:spLocks noChangeArrowheads="1"/>
          </p:cNvSpPr>
          <p:nvPr/>
        </p:nvSpPr>
        <p:spPr bwMode="auto">
          <a:xfrm>
            <a:off x="4932363" y="5013325"/>
            <a:ext cx="576262" cy="360363"/>
          </a:xfrm>
          <a:prstGeom prst="rightArrow">
            <a:avLst>
              <a:gd name="adj1" fmla="val 38324"/>
              <a:gd name="adj2" fmla="val 69606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endParaRPr lang="zh-TW" altLang="en-US" sz="2400">
              <a:solidFill>
                <a:srgbClr val="FFFF66"/>
              </a:solidFill>
            </a:endParaRPr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5940425" y="4941888"/>
            <a:ext cx="2520950" cy="647700"/>
            <a:chOff x="3742" y="2750"/>
            <a:chExt cx="1588" cy="408"/>
          </a:xfrm>
        </p:grpSpPr>
        <p:sp>
          <p:nvSpPr>
            <p:cNvPr id="48143" name="Rectangle 24"/>
            <p:cNvSpPr>
              <a:spLocks noChangeArrowheads="1"/>
            </p:cNvSpPr>
            <p:nvPr/>
          </p:nvSpPr>
          <p:spPr bwMode="auto">
            <a:xfrm>
              <a:off x="4377" y="2750"/>
              <a:ext cx="953" cy="40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zh-TW" sz="1800">
                  <a:solidFill>
                    <a:schemeClr val="tx1"/>
                  </a:solidFill>
                </a:rPr>
                <a:t>x = a + d;</a:t>
              </a:r>
            </a:p>
            <a:p>
              <a:pPr eaLnBrk="1" hangingPunct="1">
                <a:buFontTx/>
                <a:buNone/>
              </a:pPr>
              <a:r>
                <a:rPr lang="en-US" altLang="zh-TW" sz="1800">
                  <a:solidFill>
                    <a:schemeClr val="tx1"/>
                  </a:solidFill>
                </a:rPr>
                <a:t>a = b * c;</a:t>
              </a:r>
            </a:p>
          </p:txBody>
        </p:sp>
        <p:sp>
          <p:nvSpPr>
            <p:cNvPr id="48144" name="Text Box 27"/>
            <p:cNvSpPr txBox="1">
              <a:spLocks noChangeArrowheads="1"/>
            </p:cNvSpPr>
            <p:nvPr/>
          </p:nvSpPr>
          <p:spPr bwMode="auto">
            <a:xfrm>
              <a:off x="3742" y="2750"/>
              <a:ext cx="62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000">
                  <a:solidFill>
                    <a:srgbClr val="FFFF66"/>
                  </a:solidFill>
                </a:rPr>
                <a:t>State1: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4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4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4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4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4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4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4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7171" grpId="0" build="p" bldLvl="2"/>
      <p:bldP spid="647172" grpId="0" animBg="1"/>
      <p:bldP spid="647174" grpId="0"/>
      <p:bldP spid="647175" grpId="0" animBg="1"/>
      <p:bldP spid="647182" grpId="0" animBg="1"/>
      <p:bldP spid="647184" grpId="0"/>
      <p:bldP spid="64718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zh-TW" sz="4000" b="1">
                <a:solidFill>
                  <a:srgbClr val="66FFFF"/>
                </a:solidFill>
              </a:rPr>
              <a:t>Map Decision to Demultiplexer </a:t>
            </a:r>
            <a:endParaRPr lang="en-US" altLang="zh-TW" sz="4000" b="1">
              <a:solidFill>
                <a:schemeClr val="tx1"/>
              </a:solidFill>
            </a:endParaRPr>
          </a:p>
        </p:txBody>
      </p:sp>
      <p:sp>
        <p:nvSpPr>
          <p:cNvPr id="649219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zh-TW" sz="2400"/>
              <a:t>If the condition is a 1-bit variable, directly map the decision to a demultiplexer that is a combinational gate (i.e., it takes a delay less than the clock cycle).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1258888" y="2276475"/>
            <a:ext cx="6481762" cy="1225550"/>
            <a:chOff x="793" y="1434"/>
            <a:chExt cx="4083" cy="772"/>
          </a:xfrm>
        </p:grpSpPr>
        <p:grpSp>
          <p:nvGrpSpPr>
            <p:cNvPr id="50207" name="Group 27"/>
            <p:cNvGrpSpPr>
              <a:grpSpLocks/>
            </p:cNvGrpSpPr>
            <p:nvPr/>
          </p:nvGrpSpPr>
          <p:grpSpPr bwMode="auto">
            <a:xfrm>
              <a:off x="793" y="1434"/>
              <a:ext cx="1270" cy="772"/>
              <a:chOff x="884" y="1661"/>
              <a:chExt cx="1270" cy="772"/>
            </a:xfrm>
          </p:grpSpPr>
          <p:sp>
            <p:nvSpPr>
              <p:cNvPr id="50216" name="AutoShape 21"/>
              <p:cNvSpPr>
                <a:spLocks noChangeArrowheads="1"/>
              </p:cNvSpPr>
              <p:nvPr/>
            </p:nvSpPr>
            <p:spPr bwMode="auto">
              <a:xfrm>
                <a:off x="884" y="1842"/>
                <a:ext cx="1089" cy="384"/>
              </a:xfrm>
              <a:prstGeom prst="flowChartDecision">
                <a:avLst/>
              </a:prstGeom>
              <a:solidFill>
                <a:schemeClr val="bg1"/>
              </a:solidFill>
              <a:ln w="2857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zh-TW" sz="2400">
                    <a:solidFill>
                      <a:schemeClr val="accent2"/>
                    </a:solidFill>
                  </a:rPr>
                  <a:t>C</a:t>
                </a:r>
              </a:p>
            </p:txBody>
          </p:sp>
          <p:sp>
            <p:nvSpPr>
              <p:cNvPr id="50217" name="Line 22"/>
              <p:cNvSpPr>
                <a:spLocks noChangeShapeType="1"/>
              </p:cNvSpPr>
              <p:nvPr/>
            </p:nvSpPr>
            <p:spPr bwMode="auto">
              <a:xfrm>
                <a:off x="1429" y="1661"/>
                <a:ext cx="0" cy="181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0218" name="Line 23"/>
              <p:cNvSpPr>
                <a:spLocks noChangeShapeType="1"/>
              </p:cNvSpPr>
              <p:nvPr/>
            </p:nvSpPr>
            <p:spPr bwMode="auto">
              <a:xfrm>
                <a:off x="1429" y="2226"/>
                <a:ext cx="0" cy="181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0219" name="Line 24"/>
              <p:cNvSpPr>
                <a:spLocks noChangeShapeType="1"/>
              </p:cNvSpPr>
              <p:nvPr/>
            </p:nvSpPr>
            <p:spPr bwMode="auto">
              <a:xfrm rot="-5400000">
                <a:off x="2064" y="1943"/>
                <a:ext cx="0" cy="181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0220" name="Text Box 25"/>
              <p:cNvSpPr txBox="1">
                <a:spLocks noChangeArrowheads="1"/>
              </p:cNvSpPr>
              <p:nvPr/>
            </p:nvSpPr>
            <p:spPr bwMode="auto">
              <a:xfrm>
                <a:off x="1437" y="2221"/>
                <a:ext cx="20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zh-TW" sz="1600">
                    <a:solidFill>
                      <a:srgbClr val="FFFF66"/>
                    </a:solidFill>
                  </a:rPr>
                  <a:t>N</a:t>
                </a:r>
              </a:p>
            </p:txBody>
          </p:sp>
          <p:sp>
            <p:nvSpPr>
              <p:cNvPr id="50221" name="Text Box 26"/>
              <p:cNvSpPr txBox="1">
                <a:spLocks noChangeArrowheads="1"/>
              </p:cNvSpPr>
              <p:nvPr/>
            </p:nvSpPr>
            <p:spPr bwMode="auto">
              <a:xfrm>
                <a:off x="1920" y="1842"/>
                <a:ext cx="20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zh-TW" sz="1600">
                    <a:solidFill>
                      <a:srgbClr val="FFFF66"/>
                    </a:solidFill>
                  </a:rPr>
                  <a:t>Y</a:t>
                </a:r>
              </a:p>
            </p:txBody>
          </p:sp>
        </p:grpSp>
        <p:sp>
          <p:nvSpPr>
            <p:cNvPr id="50208" name="AutoShape 28"/>
            <p:cNvSpPr>
              <a:spLocks noChangeArrowheads="1"/>
            </p:cNvSpPr>
            <p:nvPr/>
          </p:nvSpPr>
          <p:spPr bwMode="auto">
            <a:xfrm>
              <a:off x="2699" y="1706"/>
              <a:ext cx="363" cy="227"/>
            </a:xfrm>
            <a:prstGeom prst="rightArrow">
              <a:avLst>
                <a:gd name="adj1" fmla="val 38324"/>
                <a:gd name="adj2" fmla="val 69606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zh-TW" altLang="en-US" sz="2400">
                <a:solidFill>
                  <a:srgbClr val="FFFF66"/>
                </a:solidFill>
              </a:endParaRPr>
            </a:p>
          </p:txBody>
        </p:sp>
        <p:grpSp>
          <p:nvGrpSpPr>
            <p:cNvPr id="50209" name="Group 29"/>
            <p:cNvGrpSpPr>
              <a:grpSpLocks/>
            </p:cNvGrpSpPr>
            <p:nvPr/>
          </p:nvGrpSpPr>
          <p:grpSpPr bwMode="auto">
            <a:xfrm>
              <a:off x="3606" y="1434"/>
              <a:ext cx="1270" cy="772"/>
              <a:chOff x="884" y="1661"/>
              <a:chExt cx="1270" cy="772"/>
            </a:xfrm>
          </p:grpSpPr>
          <p:sp>
            <p:nvSpPr>
              <p:cNvPr id="50210" name="AutoShape 30"/>
              <p:cNvSpPr>
                <a:spLocks noChangeArrowheads="1"/>
              </p:cNvSpPr>
              <p:nvPr/>
            </p:nvSpPr>
            <p:spPr bwMode="auto">
              <a:xfrm>
                <a:off x="884" y="1842"/>
                <a:ext cx="1089" cy="384"/>
              </a:xfrm>
              <a:prstGeom prst="flowChartDecision">
                <a:avLst/>
              </a:prstGeom>
              <a:solidFill>
                <a:schemeClr val="bg1"/>
              </a:solidFill>
              <a:ln w="2857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zh-TW" sz="2400">
                    <a:solidFill>
                      <a:schemeClr val="accent2"/>
                    </a:solidFill>
                  </a:rPr>
                  <a:t>C</a:t>
                </a:r>
              </a:p>
            </p:txBody>
          </p:sp>
          <p:sp>
            <p:nvSpPr>
              <p:cNvPr id="50211" name="Line 31"/>
              <p:cNvSpPr>
                <a:spLocks noChangeShapeType="1"/>
              </p:cNvSpPr>
              <p:nvPr/>
            </p:nvSpPr>
            <p:spPr bwMode="auto">
              <a:xfrm>
                <a:off x="1429" y="1661"/>
                <a:ext cx="0" cy="181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0212" name="Line 32"/>
              <p:cNvSpPr>
                <a:spLocks noChangeShapeType="1"/>
              </p:cNvSpPr>
              <p:nvPr/>
            </p:nvSpPr>
            <p:spPr bwMode="auto">
              <a:xfrm>
                <a:off x="1429" y="2226"/>
                <a:ext cx="0" cy="181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0213" name="Line 33"/>
              <p:cNvSpPr>
                <a:spLocks noChangeShapeType="1"/>
              </p:cNvSpPr>
              <p:nvPr/>
            </p:nvSpPr>
            <p:spPr bwMode="auto">
              <a:xfrm rot="-5400000">
                <a:off x="2064" y="1943"/>
                <a:ext cx="0" cy="181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0214" name="Text Box 34"/>
              <p:cNvSpPr txBox="1">
                <a:spLocks noChangeArrowheads="1"/>
              </p:cNvSpPr>
              <p:nvPr/>
            </p:nvSpPr>
            <p:spPr bwMode="auto">
              <a:xfrm>
                <a:off x="1447" y="2221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zh-TW" sz="1600">
                    <a:solidFill>
                      <a:srgbClr val="FFFF66"/>
                    </a:solidFill>
                  </a:rPr>
                  <a:t>0</a:t>
                </a:r>
              </a:p>
            </p:txBody>
          </p:sp>
          <p:sp>
            <p:nvSpPr>
              <p:cNvPr id="50215" name="Text Box 35"/>
              <p:cNvSpPr txBox="1">
                <a:spLocks noChangeArrowheads="1"/>
              </p:cNvSpPr>
              <p:nvPr/>
            </p:nvSpPr>
            <p:spPr bwMode="auto">
              <a:xfrm>
                <a:off x="1927" y="1842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zh-TW" sz="1600">
                    <a:solidFill>
                      <a:srgbClr val="FFFF66"/>
                    </a:solidFill>
                  </a:rPr>
                  <a:t>1</a:t>
                </a:r>
              </a:p>
            </p:txBody>
          </p:sp>
        </p:grpSp>
      </p:grpSp>
      <p:sp>
        <p:nvSpPr>
          <p:cNvPr id="649253" name="Rectangle 37"/>
          <p:cNvSpPr>
            <a:spLocks noChangeArrowheads="1"/>
          </p:cNvSpPr>
          <p:nvPr/>
        </p:nvSpPr>
        <p:spPr bwMode="auto">
          <a:xfrm>
            <a:off x="0" y="3573463"/>
            <a:ext cx="9144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zh-TW" sz="2400"/>
              <a:t>The clock state of a decision is belong to the last process, therefore the last process should be split into 2 states if there is a WR-dependency.</a:t>
            </a:r>
          </a:p>
        </p:txBody>
      </p:sp>
      <p:sp>
        <p:nvSpPr>
          <p:cNvPr id="649262" name="AutoShape 46"/>
          <p:cNvSpPr>
            <a:spLocks noChangeArrowheads="1"/>
          </p:cNvSpPr>
          <p:nvPr/>
        </p:nvSpPr>
        <p:spPr bwMode="auto">
          <a:xfrm>
            <a:off x="4284663" y="5876925"/>
            <a:ext cx="576262" cy="360363"/>
          </a:xfrm>
          <a:prstGeom prst="rightArrow">
            <a:avLst>
              <a:gd name="adj1" fmla="val 38324"/>
              <a:gd name="adj2" fmla="val 69606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endParaRPr lang="zh-TW" altLang="en-US" sz="2400">
              <a:solidFill>
                <a:srgbClr val="FFFF66"/>
              </a:solidFill>
            </a:endParaRPr>
          </a:p>
        </p:txBody>
      </p:sp>
      <p:grpSp>
        <p:nvGrpSpPr>
          <p:cNvPr id="5" name="Group 57"/>
          <p:cNvGrpSpPr>
            <a:grpSpLocks/>
          </p:cNvGrpSpPr>
          <p:nvPr/>
        </p:nvGrpSpPr>
        <p:grpSpPr bwMode="auto">
          <a:xfrm>
            <a:off x="1187450" y="4797425"/>
            <a:ext cx="2087563" cy="1873250"/>
            <a:chOff x="748" y="3022"/>
            <a:chExt cx="1315" cy="1180"/>
          </a:xfrm>
        </p:grpSpPr>
        <p:sp>
          <p:nvSpPr>
            <p:cNvPr id="50199" name="AutoShape 40"/>
            <p:cNvSpPr>
              <a:spLocks noChangeArrowheads="1"/>
            </p:cNvSpPr>
            <p:nvPr/>
          </p:nvSpPr>
          <p:spPr bwMode="auto">
            <a:xfrm>
              <a:off x="793" y="3611"/>
              <a:ext cx="1089" cy="384"/>
            </a:xfrm>
            <a:prstGeom prst="flowChartDecision">
              <a:avLst/>
            </a:prstGeom>
            <a:solidFill>
              <a:schemeClr val="bg1"/>
            </a:solidFill>
            <a:ln w="2857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C</a:t>
              </a:r>
            </a:p>
          </p:txBody>
        </p:sp>
        <p:sp>
          <p:nvSpPr>
            <p:cNvPr id="50200" name="Line 41"/>
            <p:cNvSpPr>
              <a:spLocks noChangeShapeType="1"/>
            </p:cNvSpPr>
            <p:nvPr/>
          </p:nvSpPr>
          <p:spPr bwMode="auto">
            <a:xfrm>
              <a:off x="1338" y="3430"/>
              <a:ext cx="0" cy="18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0201" name="Line 42"/>
            <p:cNvSpPr>
              <a:spLocks noChangeShapeType="1"/>
            </p:cNvSpPr>
            <p:nvPr/>
          </p:nvSpPr>
          <p:spPr bwMode="auto">
            <a:xfrm>
              <a:off x="1338" y="3995"/>
              <a:ext cx="0" cy="18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0202" name="Line 43"/>
            <p:cNvSpPr>
              <a:spLocks noChangeShapeType="1"/>
            </p:cNvSpPr>
            <p:nvPr/>
          </p:nvSpPr>
          <p:spPr bwMode="auto">
            <a:xfrm rot="-5400000">
              <a:off x="1973" y="3712"/>
              <a:ext cx="0" cy="18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0203" name="Text Box 44"/>
            <p:cNvSpPr txBox="1">
              <a:spLocks noChangeArrowheads="1"/>
            </p:cNvSpPr>
            <p:nvPr/>
          </p:nvSpPr>
          <p:spPr bwMode="auto">
            <a:xfrm>
              <a:off x="1346" y="3990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1600">
                  <a:solidFill>
                    <a:srgbClr val="FFFF66"/>
                  </a:solidFill>
                </a:rPr>
                <a:t>N</a:t>
              </a:r>
            </a:p>
          </p:txBody>
        </p:sp>
        <p:sp>
          <p:nvSpPr>
            <p:cNvPr id="50204" name="Text Box 45"/>
            <p:cNvSpPr txBox="1">
              <a:spLocks noChangeArrowheads="1"/>
            </p:cNvSpPr>
            <p:nvPr/>
          </p:nvSpPr>
          <p:spPr bwMode="auto">
            <a:xfrm>
              <a:off x="1829" y="3611"/>
              <a:ext cx="2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1600">
                  <a:solidFill>
                    <a:srgbClr val="FFFF66"/>
                  </a:solidFill>
                </a:rPr>
                <a:t>Y</a:t>
              </a:r>
            </a:p>
          </p:txBody>
        </p:sp>
        <p:sp>
          <p:nvSpPr>
            <p:cNvPr id="50205" name="Rectangle 54"/>
            <p:cNvSpPr>
              <a:spLocks noChangeArrowheads="1"/>
            </p:cNvSpPr>
            <p:nvPr/>
          </p:nvSpPr>
          <p:spPr bwMode="auto">
            <a:xfrm>
              <a:off x="748" y="3203"/>
              <a:ext cx="1270" cy="22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C = A &amp; B;</a:t>
              </a:r>
            </a:p>
          </p:txBody>
        </p:sp>
        <p:sp>
          <p:nvSpPr>
            <p:cNvPr id="50206" name="Line 55"/>
            <p:cNvSpPr>
              <a:spLocks noChangeShapeType="1"/>
            </p:cNvSpPr>
            <p:nvPr/>
          </p:nvSpPr>
          <p:spPr bwMode="auto">
            <a:xfrm>
              <a:off x="1338" y="3022"/>
              <a:ext cx="0" cy="18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649272" name="AutoShape 56"/>
          <p:cNvSpPr>
            <a:spLocks noChangeArrowheads="1"/>
          </p:cNvSpPr>
          <p:nvPr/>
        </p:nvSpPr>
        <p:spPr bwMode="auto">
          <a:xfrm rot="16200000" flipH="1">
            <a:off x="1295401" y="5192712"/>
            <a:ext cx="760412" cy="97631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876" y="10115"/>
                </a:moveTo>
                <a:cubicBezTo>
                  <a:pt x="17524" y="6470"/>
                  <a:pt x="14461" y="3690"/>
                  <a:pt x="10800" y="3690"/>
                </a:cubicBezTo>
                <a:cubicBezTo>
                  <a:pt x="8190" y="3689"/>
                  <a:pt x="5790" y="5119"/>
                  <a:pt x="4547" y="7414"/>
                </a:cubicBezTo>
                <a:lnTo>
                  <a:pt x="1302" y="5657"/>
                </a:lnTo>
                <a:cubicBezTo>
                  <a:pt x="3190" y="2171"/>
                  <a:pt x="6835" y="-1"/>
                  <a:pt x="10800" y="0"/>
                </a:cubicBezTo>
                <a:cubicBezTo>
                  <a:pt x="16361" y="0"/>
                  <a:pt x="21013" y="4223"/>
                  <a:pt x="21549" y="9759"/>
                </a:cubicBezTo>
                <a:lnTo>
                  <a:pt x="24237" y="9499"/>
                </a:lnTo>
                <a:lnTo>
                  <a:pt x="20151" y="14461"/>
                </a:lnTo>
                <a:lnTo>
                  <a:pt x="15189" y="10375"/>
                </a:lnTo>
                <a:lnTo>
                  <a:pt x="17876" y="10115"/>
                </a:lnTo>
                <a:close/>
              </a:path>
            </a:pathLst>
          </a:cu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TW" altLang="en-US"/>
          </a:p>
        </p:txBody>
      </p:sp>
      <p:grpSp>
        <p:nvGrpSpPr>
          <p:cNvPr id="6" name="Group 72"/>
          <p:cNvGrpSpPr>
            <a:grpSpLocks/>
          </p:cNvGrpSpPr>
          <p:nvPr/>
        </p:nvGrpSpPr>
        <p:grpSpPr bwMode="auto">
          <a:xfrm>
            <a:off x="5580063" y="4292600"/>
            <a:ext cx="2160587" cy="2378075"/>
            <a:chOff x="3515" y="2704"/>
            <a:chExt cx="1361" cy="1498"/>
          </a:xfrm>
        </p:grpSpPr>
        <p:grpSp>
          <p:nvGrpSpPr>
            <p:cNvPr id="50186" name="Group 47"/>
            <p:cNvGrpSpPr>
              <a:grpSpLocks/>
            </p:cNvGrpSpPr>
            <p:nvPr/>
          </p:nvGrpSpPr>
          <p:grpSpPr bwMode="auto">
            <a:xfrm>
              <a:off x="3606" y="3430"/>
              <a:ext cx="1270" cy="772"/>
              <a:chOff x="884" y="1661"/>
              <a:chExt cx="1270" cy="772"/>
            </a:xfrm>
          </p:grpSpPr>
          <p:sp>
            <p:nvSpPr>
              <p:cNvPr id="50193" name="AutoShape 48"/>
              <p:cNvSpPr>
                <a:spLocks noChangeArrowheads="1"/>
              </p:cNvSpPr>
              <p:nvPr/>
            </p:nvSpPr>
            <p:spPr bwMode="auto">
              <a:xfrm>
                <a:off x="884" y="1842"/>
                <a:ext cx="1089" cy="384"/>
              </a:xfrm>
              <a:prstGeom prst="flowChartDecision">
                <a:avLst/>
              </a:prstGeom>
              <a:solidFill>
                <a:schemeClr val="accent1"/>
              </a:solidFill>
              <a:ln w="2857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zh-TW" sz="2400">
                    <a:solidFill>
                      <a:srgbClr val="FF00FF"/>
                    </a:solidFill>
                  </a:rPr>
                  <a:t>C</a:t>
                </a:r>
              </a:p>
            </p:txBody>
          </p:sp>
          <p:sp>
            <p:nvSpPr>
              <p:cNvPr id="50194" name="Line 49"/>
              <p:cNvSpPr>
                <a:spLocks noChangeShapeType="1"/>
              </p:cNvSpPr>
              <p:nvPr/>
            </p:nvSpPr>
            <p:spPr bwMode="auto">
              <a:xfrm>
                <a:off x="1429" y="1661"/>
                <a:ext cx="0" cy="181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0195" name="Line 50"/>
              <p:cNvSpPr>
                <a:spLocks noChangeShapeType="1"/>
              </p:cNvSpPr>
              <p:nvPr/>
            </p:nvSpPr>
            <p:spPr bwMode="auto">
              <a:xfrm>
                <a:off x="1429" y="2226"/>
                <a:ext cx="0" cy="181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0196" name="Line 51"/>
              <p:cNvSpPr>
                <a:spLocks noChangeShapeType="1"/>
              </p:cNvSpPr>
              <p:nvPr/>
            </p:nvSpPr>
            <p:spPr bwMode="auto">
              <a:xfrm rot="-5400000">
                <a:off x="2064" y="1943"/>
                <a:ext cx="0" cy="181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0197" name="Text Box 52"/>
              <p:cNvSpPr txBox="1">
                <a:spLocks noChangeArrowheads="1"/>
              </p:cNvSpPr>
              <p:nvPr/>
            </p:nvSpPr>
            <p:spPr bwMode="auto">
              <a:xfrm>
                <a:off x="1447" y="2221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zh-TW" sz="1600">
                    <a:solidFill>
                      <a:srgbClr val="FFFF66"/>
                    </a:solidFill>
                  </a:rPr>
                  <a:t>0</a:t>
                </a:r>
              </a:p>
            </p:txBody>
          </p:sp>
          <p:sp>
            <p:nvSpPr>
              <p:cNvPr id="50198" name="Text Box 53"/>
              <p:cNvSpPr txBox="1">
                <a:spLocks noChangeArrowheads="1"/>
              </p:cNvSpPr>
              <p:nvPr/>
            </p:nvSpPr>
            <p:spPr bwMode="auto">
              <a:xfrm>
                <a:off x="1927" y="1842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zh-TW" sz="1600">
                    <a:solidFill>
                      <a:srgbClr val="FFFF66"/>
                    </a:solidFill>
                  </a:rPr>
                  <a:t>1</a:t>
                </a:r>
              </a:p>
            </p:txBody>
          </p:sp>
        </p:grpSp>
        <p:grpSp>
          <p:nvGrpSpPr>
            <p:cNvPr id="50187" name="Group 68"/>
            <p:cNvGrpSpPr>
              <a:grpSpLocks/>
            </p:cNvGrpSpPr>
            <p:nvPr/>
          </p:nvGrpSpPr>
          <p:grpSpPr bwMode="auto">
            <a:xfrm>
              <a:off x="3515" y="3067"/>
              <a:ext cx="1270" cy="408"/>
              <a:chOff x="2925" y="3022"/>
              <a:chExt cx="1270" cy="408"/>
            </a:xfrm>
          </p:grpSpPr>
          <p:sp>
            <p:nvSpPr>
              <p:cNvPr id="50191" name="Rectangle 65"/>
              <p:cNvSpPr>
                <a:spLocks noChangeArrowheads="1"/>
              </p:cNvSpPr>
              <p:nvPr/>
            </p:nvSpPr>
            <p:spPr bwMode="auto">
              <a:xfrm>
                <a:off x="2925" y="3203"/>
                <a:ext cx="1270" cy="227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zh-TW" sz="1800">
                    <a:solidFill>
                      <a:srgbClr val="FF00FF"/>
                    </a:solidFill>
                  </a:rPr>
                  <a:t>(Dummy)</a:t>
                </a:r>
              </a:p>
            </p:txBody>
          </p:sp>
          <p:sp>
            <p:nvSpPr>
              <p:cNvPr id="50192" name="Line 66"/>
              <p:cNvSpPr>
                <a:spLocks noChangeShapeType="1"/>
              </p:cNvSpPr>
              <p:nvPr/>
            </p:nvSpPr>
            <p:spPr bwMode="auto">
              <a:xfrm>
                <a:off x="3560" y="3022"/>
                <a:ext cx="0" cy="181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50188" name="Group 69"/>
            <p:cNvGrpSpPr>
              <a:grpSpLocks/>
            </p:cNvGrpSpPr>
            <p:nvPr/>
          </p:nvGrpSpPr>
          <p:grpSpPr bwMode="auto">
            <a:xfrm>
              <a:off x="3515" y="2704"/>
              <a:ext cx="1270" cy="408"/>
              <a:chOff x="2925" y="3022"/>
              <a:chExt cx="1270" cy="408"/>
            </a:xfrm>
          </p:grpSpPr>
          <p:sp>
            <p:nvSpPr>
              <p:cNvPr id="50189" name="Rectangle 70"/>
              <p:cNvSpPr>
                <a:spLocks noChangeArrowheads="1"/>
              </p:cNvSpPr>
              <p:nvPr/>
            </p:nvSpPr>
            <p:spPr bwMode="auto">
              <a:xfrm>
                <a:off x="2925" y="3203"/>
                <a:ext cx="1270" cy="227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zh-TW" sz="2400">
                    <a:solidFill>
                      <a:schemeClr val="accent2"/>
                    </a:solidFill>
                  </a:rPr>
                  <a:t>C = A &amp; B;</a:t>
                </a:r>
              </a:p>
            </p:txBody>
          </p:sp>
          <p:sp>
            <p:nvSpPr>
              <p:cNvPr id="50190" name="Line 71"/>
              <p:cNvSpPr>
                <a:spLocks noChangeShapeType="1"/>
              </p:cNvSpPr>
              <p:nvPr/>
            </p:nvSpPr>
            <p:spPr bwMode="auto">
              <a:xfrm>
                <a:off x="3560" y="3022"/>
                <a:ext cx="0" cy="181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9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4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49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9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9219" grpId="0" build="p" bldLvl="2"/>
      <p:bldP spid="649253" grpId="0" build="p" bldLvl="2"/>
      <p:bldP spid="64926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zh-TW" sz="3600">
                <a:solidFill>
                  <a:srgbClr val="66FFFF"/>
                </a:solidFill>
              </a:rPr>
              <a:t>Map Decision with Expression to Diamond  </a:t>
            </a:r>
            <a:endParaRPr lang="en-US" altLang="zh-TW" sz="3600">
              <a:solidFill>
                <a:schemeClr val="tx1"/>
              </a:solidFill>
            </a:endParaRPr>
          </a:p>
        </p:txBody>
      </p:sp>
      <p:sp>
        <p:nvSpPr>
          <p:cNvPr id="651267" name="Rectangle 3"/>
          <p:cNvSpPr>
            <a:spLocks noChangeArrowheads="1"/>
          </p:cNvSpPr>
          <p:nvPr/>
        </p:nvSpPr>
        <p:spPr bwMode="auto">
          <a:xfrm>
            <a:off x="0" y="765175"/>
            <a:ext cx="91440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zh-TW" sz="2400"/>
              <a:t>If the condition is an expression instead of a direct input, map the decision to a a diamond.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2400"/>
              <a:t>A diamond is composed of a demultiplexer and an extra process.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79388" y="2420938"/>
            <a:ext cx="2016125" cy="1225550"/>
            <a:chOff x="884" y="1661"/>
            <a:chExt cx="1270" cy="772"/>
          </a:xfrm>
        </p:grpSpPr>
        <p:sp>
          <p:nvSpPr>
            <p:cNvPr id="52276" name="AutoShape 6"/>
            <p:cNvSpPr>
              <a:spLocks noChangeArrowheads="1"/>
            </p:cNvSpPr>
            <p:nvPr/>
          </p:nvSpPr>
          <p:spPr bwMode="auto">
            <a:xfrm>
              <a:off x="884" y="1842"/>
              <a:ext cx="1089" cy="384"/>
            </a:xfrm>
            <a:prstGeom prst="flowChartDecision">
              <a:avLst/>
            </a:prstGeom>
            <a:solidFill>
              <a:schemeClr val="bg1"/>
            </a:solidFill>
            <a:ln w="2857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C=</a:t>
              </a:r>
              <a:r>
                <a:rPr lang="en-US" altLang="zh-TW" sz="2400" i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f</a:t>
              </a:r>
              <a:r>
                <a:rPr lang="en-US" altLang="zh-TW" sz="2400">
                  <a:solidFill>
                    <a:schemeClr val="accent2"/>
                  </a:solidFill>
                </a:rPr>
                <a:t>( )</a:t>
              </a:r>
            </a:p>
          </p:txBody>
        </p:sp>
        <p:sp>
          <p:nvSpPr>
            <p:cNvPr id="52277" name="Line 7"/>
            <p:cNvSpPr>
              <a:spLocks noChangeShapeType="1"/>
            </p:cNvSpPr>
            <p:nvPr/>
          </p:nvSpPr>
          <p:spPr bwMode="auto">
            <a:xfrm>
              <a:off x="1429" y="1661"/>
              <a:ext cx="0" cy="18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2278" name="Line 8"/>
            <p:cNvSpPr>
              <a:spLocks noChangeShapeType="1"/>
            </p:cNvSpPr>
            <p:nvPr/>
          </p:nvSpPr>
          <p:spPr bwMode="auto">
            <a:xfrm>
              <a:off x="1429" y="2226"/>
              <a:ext cx="0" cy="18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2279" name="Line 9"/>
            <p:cNvSpPr>
              <a:spLocks noChangeShapeType="1"/>
            </p:cNvSpPr>
            <p:nvPr/>
          </p:nvSpPr>
          <p:spPr bwMode="auto">
            <a:xfrm rot="-5400000">
              <a:off x="2064" y="1943"/>
              <a:ext cx="0" cy="18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2280" name="Text Box 10"/>
            <p:cNvSpPr txBox="1">
              <a:spLocks noChangeArrowheads="1"/>
            </p:cNvSpPr>
            <p:nvPr/>
          </p:nvSpPr>
          <p:spPr bwMode="auto">
            <a:xfrm>
              <a:off x="1437" y="2221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1600">
                  <a:solidFill>
                    <a:srgbClr val="FFFF66"/>
                  </a:solidFill>
                </a:rPr>
                <a:t>N</a:t>
              </a:r>
            </a:p>
          </p:txBody>
        </p:sp>
        <p:sp>
          <p:nvSpPr>
            <p:cNvPr id="52281" name="Text Box 11"/>
            <p:cNvSpPr txBox="1">
              <a:spLocks noChangeArrowheads="1"/>
            </p:cNvSpPr>
            <p:nvPr/>
          </p:nvSpPr>
          <p:spPr bwMode="auto">
            <a:xfrm>
              <a:off x="1920" y="1842"/>
              <a:ext cx="2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1600">
                  <a:solidFill>
                    <a:srgbClr val="FFFF66"/>
                  </a:solidFill>
                </a:rPr>
                <a:t>Y</a:t>
              </a:r>
            </a:p>
          </p:txBody>
        </p:sp>
      </p:grpSp>
      <p:sp>
        <p:nvSpPr>
          <p:cNvPr id="651276" name="AutoShape 12"/>
          <p:cNvSpPr>
            <a:spLocks noChangeArrowheads="1"/>
          </p:cNvSpPr>
          <p:nvPr/>
        </p:nvSpPr>
        <p:spPr bwMode="auto">
          <a:xfrm>
            <a:off x="2268538" y="2852738"/>
            <a:ext cx="576262" cy="360362"/>
          </a:xfrm>
          <a:prstGeom prst="rightArrow">
            <a:avLst>
              <a:gd name="adj1" fmla="val 38324"/>
              <a:gd name="adj2" fmla="val 69606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endParaRPr lang="zh-TW" altLang="en-US" sz="2400">
              <a:solidFill>
                <a:srgbClr val="FFFF66"/>
              </a:solidFill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987675" y="2276475"/>
            <a:ext cx="2016125" cy="1511300"/>
            <a:chOff x="884" y="1661"/>
            <a:chExt cx="1270" cy="746"/>
          </a:xfrm>
        </p:grpSpPr>
        <p:sp>
          <p:nvSpPr>
            <p:cNvPr id="52270" name="AutoShape 14"/>
            <p:cNvSpPr>
              <a:spLocks noChangeArrowheads="1"/>
            </p:cNvSpPr>
            <p:nvPr/>
          </p:nvSpPr>
          <p:spPr bwMode="auto">
            <a:xfrm>
              <a:off x="884" y="1842"/>
              <a:ext cx="1089" cy="384"/>
            </a:xfrm>
            <a:prstGeom prst="flowChartDecision">
              <a:avLst/>
            </a:prstGeom>
            <a:solidFill>
              <a:schemeClr val="bg1"/>
            </a:solidFill>
            <a:ln w="2857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C</a:t>
              </a:r>
            </a:p>
          </p:txBody>
        </p:sp>
        <p:sp>
          <p:nvSpPr>
            <p:cNvPr id="52271" name="Line 15"/>
            <p:cNvSpPr>
              <a:spLocks noChangeShapeType="1"/>
            </p:cNvSpPr>
            <p:nvPr/>
          </p:nvSpPr>
          <p:spPr bwMode="auto">
            <a:xfrm>
              <a:off x="1429" y="1661"/>
              <a:ext cx="0" cy="18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2272" name="Line 16"/>
            <p:cNvSpPr>
              <a:spLocks noChangeShapeType="1"/>
            </p:cNvSpPr>
            <p:nvPr/>
          </p:nvSpPr>
          <p:spPr bwMode="auto">
            <a:xfrm>
              <a:off x="1429" y="2226"/>
              <a:ext cx="0" cy="18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2273" name="Line 17"/>
            <p:cNvSpPr>
              <a:spLocks noChangeShapeType="1"/>
            </p:cNvSpPr>
            <p:nvPr/>
          </p:nvSpPr>
          <p:spPr bwMode="auto">
            <a:xfrm rot="-5400000">
              <a:off x="2064" y="1943"/>
              <a:ext cx="0" cy="18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2274" name="Text Box 18"/>
            <p:cNvSpPr txBox="1">
              <a:spLocks noChangeArrowheads="1"/>
            </p:cNvSpPr>
            <p:nvPr/>
          </p:nvSpPr>
          <p:spPr bwMode="auto">
            <a:xfrm>
              <a:off x="1447" y="2221"/>
              <a:ext cx="187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1600">
                  <a:solidFill>
                    <a:srgbClr val="FFFF66"/>
                  </a:solidFill>
                </a:rPr>
                <a:t>0</a:t>
              </a:r>
            </a:p>
          </p:txBody>
        </p:sp>
        <p:sp>
          <p:nvSpPr>
            <p:cNvPr id="52275" name="Text Box 19"/>
            <p:cNvSpPr txBox="1">
              <a:spLocks noChangeArrowheads="1"/>
            </p:cNvSpPr>
            <p:nvPr/>
          </p:nvSpPr>
          <p:spPr bwMode="auto">
            <a:xfrm>
              <a:off x="1927" y="1842"/>
              <a:ext cx="187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1600">
                  <a:solidFill>
                    <a:srgbClr val="FFFF66"/>
                  </a:solidFill>
                </a:rPr>
                <a:t>1</a:t>
              </a:r>
            </a:p>
          </p:txBody>
        </p:sp>
      </p:grpSp>
      <p:sp>
        <p:nvSpPr>
          <p:cNvPr id="651310" name="Rectangle 46"/>
          <p:cNvSpPr>
            <a:spLocks noChangeArrowheads="1"/>
          </p:cNvSpPr>
          <p:nvPr/>
        </p:nvSpPr>
        <p:spPr bwMode="auto">
          <a:xfrm>
            <a:off x="3346450" y="2852738"/>
            <a:ext cx="1008063" cy="360362"/>
          </a:xfrm>
          <a:prstGeom prst="rect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2400" i="1">
                <a:solidFill>
                  <a:schemeClr val="accent2"/>
                </a:solidFill>
                <a:latin typeface="Times New Roman" panose="02020603050405020304" pitchFamily="18" charset="0"/>
              </a:rPr>
              <a:t>f</a:t>
            </a:r>
            <a:r>
              <a:rPr lang="en-US" altLang="zh-TW" sz="2400">
                <a:solidFill>
                  <a:schemeClr val="accent2"/>
                </a:solidFill>
              </a:rPr>
              <a:t>( )</a:t>
            </a:r>
          </a:p>
        </p:txBody>
      </p:sp>
      <p:grpSp>
        <p:nvGrpSpPr>
          <p:cNvPr id="4" name="Group 62"/>
          <p:cNvGrpSpPr>
            <a:grpSpLocks/>
          </p:cNvGrpSpPr>
          <p:nvPr/>
        </p:nvGrpSpPr>
        <p:grpSpPr bwMode="auto">
          <a:xfrm>
            <a:off x="2916238" y="2276475"/>
            <a:ext cx="2087562" cy="1511300"/>
            <a:chOff x="3107" y="3113"/>
            <a:chExt cx="1315" cy="952"/>
          </a:xfrm>
        </p:grpSpPr>
        <p:sp>
          <p:nvSpPr>
            <p:cNvPr id="52260" name="Line 49"/>
            <p:cNvSpPr>
              <a:spLocks noChangeShapeType="1"/>
            </p:cNvSpPr>
            <p:nvPr/>
          </p:nvSpPr>
          <p:spPr bwMode="auto">
            <a:xfrm flipH="1">
              <a:off x="3696" y="3113"/>
              <a:ext cx="1" cy="317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2261" name="Line 50"/>
            <p:cNvSpPr>
              <a:spLocks noChangeShapeType="1"/>
            </p:cNvSpPr>
            <p:nvPr/>
          </p:nvSpPr>
          <p:spPr bwMode="auto">
            <a:xfrm>
              <a:off x="3697" y="3748"/>
              <a:ext cx="0" cy="317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2262" name="Line 51"/>
            <p:cNvSpPr>
              <a:spLocks noChangeShapeType="1"/>
            </p:cNvSpPr>
            <p:nvPr/>
          </p:nvSpPr>
          <p:spPr bwMode="auto">
            <a:xfrm rot="-5400000">
              <a:off x="4332" y="3498"/>
              <a:ext cx="0" cy="18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2263" name="Text Box 52"/>
            <p:cNvSpPr txBox="1">
              <a:spLocks noChangeArrowheads="1"/>
            </p:cNvSpPr>
            <p:nvPr/>
          </p:nvSpPr>
          <p:spPr bwMode="auto">
            <a:xfrm>
              <a:off x="3715" y="3828"/>
              <a:ext cx="187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1600">
                  <a:solidFill>
                    <a:srgbClr val="FFFF66"/>
                  </a:solidFill>
                </a:rPr>
                <a:t>0</a:t>
              </a:r>
            </a:p>
          </p:txBody>
        </p:sp>
        <p:sp>
          <p:nvSpPr>
            <p:cNvPr id="52264" name="Text Box 53"/>
            <p:cNvSpPr txBox="1">
              <a:spLocks noChangeArrowheads="1"/>
            </p:cNvSpPr>
            <p:nvPr/>
          </p:nvSpPr>
          <p:spPr bwMode="auto">
            <a:xfrm>
              <a:off x="4195" y="3344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1600">
                  <a:solidFill>
                    <a:srgbClr val="FFFF66"/>
                  </a:solidFill>
                </a:rPr>
                <a:t>1</a:t>
              </a:r>
            </a:p>
          </p:txBody>
        </p:sp>
        <p:grpSp>
          <p:nvGrpSpPr>
            <p:cNvPr id="52265" name="Group 60"/>
            <p:cNvGrpSpPr>
              <a:grpSpLocks/>
            </p:cNvGrpSpPr>
            <p:nvPr/>
          </p:nvGrpSpPr>
          <p:grpSpPr bwMode="auto">
            <a:xfrm>
              <a:off x="3107" y="3430"/>
              <a:ext cx="1179" cy="318"/>
              <a:chOff x="1306" y="3468"/>
              <a:chExt cx="1728" cy="583"/>
            </a:xfrm>
          </p:grpSpPr>
          <p:sp>
            <p:nvSpPr>
              <p:cNvPr id="52267" name="AutoShape 57"/>
              <p:cNvSpPr>
                <a:spLocks noChangeArrowheads="1"/>
              </p:cNvSpPr>
              <p:nvPr/>
            </p:nvSpPr>
            <p:spPr bwMode="auto">
              <a:xfrm rot="-5400000">
                <a:off x="1306" y="3475"/>
                <a:ext cx="576" cy="57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endParaRPr lang="zh-TW" altLang="en-US" sz="2400">
                  <a:solidFill>
                    <a:srgbClr val="FFFF66"/>
                  </a:solidFill>
                </a:endParaRPr>
              </a:p>
            </p:txBody>
          </p:sp>
          <p:sp>
            <p:nvSpPr>
              <p:cNvPr id="52268" name="Rectangle 58"/>
              <p:cNvSpPr>
                <a:spLocks noChangeArrowheads="1"/>
              </p:cNvSpPr>
              <p:nvPr/>
            </p:nvSpPr>
            <p:spPr bwMode="auto">
              <a:xfrm>
                <a:off x="1882" y="3475"/>
                <a:ext cx="576" cy="5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endParaRPr lang="zh-TW" altLang="en-US" sz="2400">
                  <a:solidFill>
                    <a:srgbClr val="FFFF66"/>
                  </a:solidFill>
                </a:endParaRPr>
              </a:p>
            </p:txBody>
          </p:sp>
          <p:sp>
            <p:nvSpPr>
              <p:cNvPr id="52269" name="AutoShape 59"/>
              <p:cNvSpPr>
                <a:spLocks noChangeArrowheads="1"/>
              </p:cNvSpPr>
              <p:nvPr/>
            </p:nvSpPr>
            <p:spPr bwMode="auto">
              <a:xfrm rot="5400000" flipH="1">
                <a:off x="2458" y="3468"/>
                <a:ext cx="576" cy="57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endParaRPr lang="zh-TW" altLang="en-US" sz="2400">
                  <a:solidFill>
                    <a:srgbClr val="FFFF66"/>
                  </a:solidFill>
                </a:endParaRPr>
              </a:p>
            </p:txBody>
          </p:sp>
        </p:grpSp>
        <p:sp>
          <p:nvSpPr>
            <p:cNvPr id="52266" name="Text Box 61"/>
            <p:cNvSpPr txBox="1">
              <a:spLocks noChangeArrowheads="1"/>
            </p:cNvSpPr>
            <p:nvPr/>
          </p:nvSpPr>
          <p:spPr bwMode="auto">
            <a:xfrm>
              <a:off x="3528" y="3430"/>
              <a:ext cx="3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 i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f</a:t>
              </a:r>
              <a:r>
                <a:rPr lang="en-US" altLang="zh-TW" sz="2400">
                  <a:solidFill>
                    <a:schemeClr val="accent2"/>
                  </a:solidFill>
                </a:rPr>
                <a:t>( )</a:t>
              </a:r>
            </a:p>
          </p:txBody>
        </p:sp>
      </p:grpSp>
      <p:grpSp>
        <p:nvGrpSpPr>
          <p:cNvPr id="6" name="Group 134"/>
          <p:cNvGrpSpPr>
            <a:grpSpLocks/>
          </p:cNvGrpSpPr>
          <p:nvPr/>
        </p:nvGrpSpPr>
        <p:grpSpPr bwMode="auto">
          <a:xfrm>
            <a:off x="5435600" y="2133600"/>
            <a:ext cx="3671888" cy="1728788"/>
            <a:chOff x="1973" y="2931"/>
            <a:chExt cx="2313" cy="1089"/>
          </a:xfrm>
        </p:grpSpPr>
        <p:sp>
          <p:nvSpPr>
            <p:cNvPr id="52250" name="AutoShape 63"/>
            <p:cNvSpPr>
              <a:spLocks noChangeArrowheads="1"/>
            </p:cNvSpPr>
            <p:nvPr/>
          </p:nvSpPr>
          <p:spPr bwMode="auto">
            <a:xfrm flipV="1">
              <a:off x="3107" y="3339"/>
              <a:ext cx="1179" cy="2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7 w 21600"/>
                <a:gd name="T13" fmla="*/ 4526 h 21600"/>
                <a:gd name="T14" fmla="*/ 17093 w 21600"/>
                <a:gd name="T15" fmla="*/ 1707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FF00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endParaRPr lang="en-US" altLang="zh-TW" sz="1600">
                <a:solidFill>
                  <a:schemeClr val="accent2"/>
                </a:solidFill>
              </a:endParaRP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zh-TW" sz="1600">
                  <a:solidFill>
                    <a:schemeClr val="accent2"/>
                  </a:solidFill>
                </a:rPr>
                <a:t>0             1</a:t>
              </a:r>
            </a:p>
          </p:txBody>
        </p:sp>
        <p:sp>
          <p:nvSpPr>
            <p:cNvPr id="52251" name="Line 75"/>
            <p:cNvSpPr>
              <a:spLocks noChangeShapeType="1"/>
            </p:cNvSpPr>
            <p:nvPr/>
          </p:nvSpPr>
          <p:spPr bwMode="auto">
            <a:xfrm>
              <a:off x="3724" y="3158"/>
              <a:ext cx="0" cy="18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2252" name="Line 76"/>
            <p:cNvSpPr>
              <a:spLocks noChangeShapeType="1"/>
            </p:cNvSpPr>
            <p:nvPr/>
          </p:nvSpPr>
          <p:spPr bwMode="auto">
            <a:xfrm>
              <a:off x="3424" y="3612"/>
              <a:ext cx="0" cy="18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2253" name="Line 77"/>
            <p:cNvSpPr>
              <a:spLocks noChangeShapeType="1"/>
            </p:cNvSpPr>
            <p:nvPr/>
          </p:nvSpPr>
          <p:spPr bwMode="auto">
            <a:xfrm rot="-5400000">
              <a:off x="2902" y="3135"/>
              <a:ext cx="0" cy="68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2254" name="Text Box 79"/>
            <p:cNvSpPr txBox="1">
              <a:spLocks noChangeArrowheads="1"/>
            </p:cNvSpPr>
            <p:nvPr/>
          </p:nvSpPr>
          <p:spPr bwMode="auto">
            <a:xfrm>
              <a:off x="3107" y="3249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1600">
                  <a:solidFill>
                    <a:srgbClr val="FFFF66"/>
                  </a:solidFill>
                </a:rPr>
                <a:t>C</a:t>
              </a:r>
            </a:p>
          </p:txBody>
        </p:sp>
        <p:sp>
          <p:nvSpPr>
            <p:cNvPr id="52255" name="Line 80"/>
            <p:cNvSpPr>
              <a:spLocks noChangeShapeType="1"/>
            </p:cNvSpPr>
            <p:nvPr/>
          </p:nvSpPr>
          <p:spPr bwMode="auto">
            <a:xfrm>
              <a:off x="3969" y="3612"/>
              <a:ext cx="0" cy="18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2256" name="Freeform 130"/>
            <p:cNvSpPr>
              <a:spLocks/>
            </p:cNvSpPr>
            <p:nvPr/>
          </p:nvSpPr>
          <p:spPr bwMode="auto">
            <a:xfrm rot="-5400000">
              <a:off x="1837" y="3294"/>
              <a:ext cx="1089" cy="363"/>
            </a:xfrm>
            <a:custGeom>
              <a:avLst/>
              <a:gdLst>
                <a:gd name="T0" fmla="*/ 0 w 1089"/>
                <a:gd name="T1" fmla="*/ 0 h 363"/>
                <a:gd name="T2" fmla="*/ 363 w 1089"/>
                <a:gd name="T3" fmla="*/ 363 h 363"/>
                <a:gd name="T4" fmla="*/ 726 w 1089"/>
                <a:gd name="T5" fmla="*/ 363 h 363"/>
                <a:gd name="T6" fmla="*/ 1089 w 1089"/>
                <a:gd name="T7" fmla="*/ 0 h 363"/>
                <a:gd name="T8" fmla="*/ 590 w 1089"/>
                <a:gd name="T9" fmla="*/ 0 h 363"/>
                <a:gd name="T10" fmla="*/ 545 w 1089"/>
                <a:gd name="T11" fmla="*/ 91 h 363"/>
                <a:gd name="T12" fmla="*/ 499 w 1089"/>
                <a:gd name="T13" fmla="*/ 0 h 363"/>
                <a:gd name="T14" fmla="*/ 0 w 1089"/>
                <a:gd name="T15" fmla="*/ 0 h 3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89"/>
                <a:gd name="T25" fmla="*/ 0 h 363"/>
                <a:gd name="T26" fmla="*/ 1089 w 1089"/>
                <a:gd name="T27" fmla="*/ 363 h 3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89" h="363">
                  <a:moveTo>
                    <a:pt x="0" y="0"/>
                  </a:moveTo>
                  <a:lnTo>
                    <a:pt x="363" y="363"/>
                  </a:lnTo>
                  <a:lnTo>
                    <a:pt x="726" y="363"/>
                  </a:lnTo>
                  <a:lnTo>
                    <a:pt x="1089" y="0"/>
                  </a:lnTo>
                  <a:lnTo>
                    <a:pt x="590" y="0"/>
                  </a:lnTo>
                  <a:lnTo>
                    <a:pt x="545" y="91"/>
                  </a:lnTo>
                  <a:lnTo>
                    <a:pt x="4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8575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2257" name="Line 131"/>
            <p:cNvSpPr>
              <a:spLocks noChangeShapeType="1"/>
            </p:cNvSpPr>
            <p:nvPr/>
          </p:nvSpPr>
          <p:spPr bwMode="auto">
            <a:xfrm rot="-5400000">
              <a:off x="2086" y="3136"/>
              <a:ext cx="0" cy="22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2258" name="Line 132"/>
            <p:cNvSpPr>
              <a:spLocks noChangeShapeType="1"/>
            </p:cNvSpPr>
            <p:nvPr/>
          </p:nvSpPr>
          <p:spPr bwMode="auto">
            <a:xfrm rot="-5400000">
              <a:off x="2086" y="3635"/>
              <a:ext cx="0" cy="22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2259" name="Text Box 133"/>
            <p:cNvSpPr txBox="1">
              <a:spLocks noChangeArrowheads="1"/>
            </p:cNvSpPr>
            <p:nvPr/>
          </p:nvSpPr>
          <p:spPr bwMode="auto">
            <a:xfrm>
              <a:off x="2245" y="3294"/>
              <a:ext cx="3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 i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f</a:t>
              </a:r>
              <a:r>
                <a:rPr lang="en-US" altLang="zh-TW" sz="2400">
                  <a:solidFill>
                    <a:schemeClr val="accent2"/>
                  </a:solidFill>
                </a:rPr>
                <a:t>( )</a:t>
              </a:r>
            </a:p>
          </p:txBody>
        </p:sp>
      </p:grpSp>
      <p:sp>
        <p:nvSpPr>
          <p:cNvPr id="651399" name="AutoShape 135"/>
          <p:cNvSpPr>
            <a:spLocks noChangeArrowheads="1"/>
          </p:cNvSpPr>
          <p:nvPr/>
        </p:nvSpPr>
        <p:spPr bwMode="auto">
          <a:xfrm>
            <a:off x="5148263" y="2852738"/>
            <a:ext cx="576262" cy="360362"/>
          </a:xfrm>
          <a:prstGeom prst="rightArrow">
            <a:avLst>
              <a:gd name="adj1" fmla="val 38324"/>
              <a:gd name="adj2" fmla="val 69606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endParaRPr lang="zh-TW" altLang="en-US" sz="2400">
              <a:solidFill>
                <a:srgbClr val="FFFF66"/>
              </a:solidFill>
            </a:endParaRPr>
          </a:p>
        </p:txBody>
      </p:sp>
      <p:sp>
        <p:nvSpPr>
          <p:cNvPr id="651400" name="Rectangle 136"/>
          <p:cNvSpPr>
            <a:spLocks noChangeArrowheads="1"/>
          </p:cNvSpPr>
          <p:nvPr/>
        </p:nvSpPr>
        <p:spPr bwMode="auto">
          <a:xfrm>
            <a:off x="0" y="3789363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zh-TW" sz="2400"/>
              <a:t>When the dealy of combinational circuit </a:t>
            </a:r>
            <a:r>
              <a:rPr lang="en-US" altLang="zh-TW" sz="2400" i="1">
                <a:latin typeface="Times New Roman" panose="02020603050405020304" pitchFamily="18" charset="0"/>
              </a:rPr>
              <a:t>f</a:t>
            </a:r>
            <a:r>
              <a:rPr lang="en-US" altLang="zh-TW" sz="2400"/>
              <a:t>( ) is too large, it is better to split it to two states with a demultiplexer.</a:t>
            </a:r>
          </a:p>
        </p:txBody>
      </p:sp>
      <p:grpSp>
        <p:nvGrpSpPr>
          <p:cNvPr id="7" name="Group 137"/>
          <p:cNvGrpSpPr>
            <a:grpSpLocks/>
          </p:cNvGrpSpPr>
          <p:nvPr/>
        </p:nvGrpSpPr>
        <p:grpSpPr bwMode="auto">
          <a:xfrm>
            <a:off x="3276600" y="4437063"/>
            <a:ext cx="2160588" cy="2378075"/>
            <a:chOff x="3515" y="2704"/>
            <a:chExt cx="1361" cy="1498"/>
          </a:xfrm>
        </p:grpSpPr>
        <p:grpSp>
          <p:nvGrpSpPr>
            <p:cNvPr id="52237" name="Group 138"/>
            <p:cNvGrpSpPr>
              <a:grpSpLocks/>
            </p:cNvGrpSpPr>
            <p:nvPr/>
          </p:nvGrpSpPr>
          <p:grpSpPr bwMode="auto">
            <a:xfrm>
              <a:off x="3606" y="3430"/>
              <a:ext cx="1270" cy="772"/>
              <a:chOff x="884" y="1661"/>
              <a:chExt cx="1270" cy="772"/>
            </a:xfrm>
          </p:grpSpPr>
          <p:sp>
            <p:nvSpPr>
              <p:cNvPr id="52244" name="AutoShape 139"/>
              <p:cNvSpPr>
                <a:spLocks noChangeArrowheads="1"/>
              </p:cNvSpPr>
              <p:nvPr/>
            </p:nvSpPr>
            <p:spPr bwMode="auto">
              <a:xfrm>
                <a:off x="884" y="1842"/>
                <a:ext cx="1089" cy="384"/>
              </a:xfrm>
              <a:prstGeom prst="flowChartDecision">
                <a:avLst/>
              </a:prstGeom>
              <a:solidFill>
                <a:schemeClr val="accent1"/>
              </a:solidFill>
              <a:ln w="2857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zh-TW" sz="2000">
                    <a:solidFill>
                      <a:schemeClr val="accent2"/>
                    </a:solidFill>
                  </a:rPr>
                  <a:t>C</a:t>
                </a:r>
              </a:p>
            </p:txBody>
          </p:sp>
          <p:sp>
            <p:nvSpPr>
              <p:cNvPr id="52245" name="Line 140"/>
              <p:cNvSpPr>
                <a:spLocks noChangeShapeType="1"/>
              </p:cNvSpPr>
              <p:nvPr/>
            </p:nvSpPr>
            <p:spPr bwMode="auto">
              <a:xfrm>
                <a:off x="1429" y="1661"/>
                <a:ext cx="0" cy="181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2246" name="Line 141"/>
              <p:cNvSpPr>
                <a:spLocks noChangeShapeType="1"/>
              </p:cNvSpPr>
              <p:nvPr/>
            </p:nvSpPr>
            <p:spPr bwMode="auto">
              <a:xfrm>
                <a:off x="1429" y="2226"/>
                <a:ext cx="0" cy="181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2247" name="Line 142"/>
              <p:cNvSpPr>
                <a:spLocks noChangeShapeType="1"/>
              </p:cNvSpPr>
              <p:nvPr/>
            </p:nvSpPr>
            <p:spPr bwMode="auto">
              <a:xfrm rot="-5400000">
                <a:off x="2064" y="1943"/>
                <a:ext cx="0" cy="181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2248" name="Text Box 143"/>
              <p:cNvSpPr txBox="1">
                <a:spLocks noChangeArrowheads="1"/>
              </p:cNvSpPr>
              <p:nvPr/>
            </p:nvSpPr>
            <p:spPr bwMode="auto">
              <a:xfrm>
                <a:off x="1447" y="2221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zh-TW" sz="1600">
                    <a:solidFill>
                      <a:srgbClr val="FFFF66"/>
                    </a:solidFill>
                  </a:rPr>
                  <a:t>0</a:t>
                </a:r>
              </a:p>
            </p:txBody>
          </p:sp>
          <p:sp>
            <p:nvSpPr>
              <p:cNvPr id="52249" name="Text Box 144"/>
              <p:cNvSpPr txBox="1">
                <a:spLocks noChangeArrowheads="1"/>
              </p:cNvSpPr>
              <p:nvPr/>
            </p:nvSpPr>
            <p:spPr bwMode="auto">
              <a:xfrm>
                <a:off x="1927" y="1842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zh-TW" sz="1600">
                    <a:solidFill>
                      <a:srgbClr val="FFFF66"/>
                    </a:solidFill>
                  </a:rPr>
                  <a:t>1</a:t>
                </a:r>
              </a:p>
            </p:txBody>
          </p:sp>
        </p:grpSp>
        <p:grpSp>
          <p:nvGrpSpPr>
            <p:cNvPr id="52238" name="Group 145"/>
            <p:cNvGrpSpPr>
              <a:grpSpLocks/>
            </p:cNvGrpSpPr>
            <p:nvPr/>
          </p:nvGrpSpPr>
          <p:grpSpPr bwMode="auto">
            <a:xfrm>
              <a:off x="3515" y="3067"/>
              <a:ext cx="1270" cy="408"/>
              <a:chOff x="2925" y="3022"/>
              <a:chExt cx="1270" cy="408"/>
            </a:xfrm>
          </p:grpSpPr>
          <p:sp>
            <p:nvSpPr>
              <p:cNvPr id="52242" name="Rectangle 146"/>
              <p:cNvSpPr>
                <a:spLocks noChangeArrowheads="1"/>
              </p:cNvSpPr>
              <p:nvPr/>
            </p:nvSpPr>
            <p:spPr bwMode="auto">
              <a:xfrm>
                <a:off x="2925" y="3203"/>
                <a:ext cx="1270" cy="227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zh-TW" sz="1800">
                    <a:solidFill>
                      <a:schemeClr val="accent2"/>
                    </a:solidFill>
                  </a:rPr>
                  <a:t>(Dummy)</a:t>
                </a:r>
              </a:p>
            </p:txBody>
          </p:sp>
          <p:sp>
            <p:nvSpPr>
              <p:cNvPr id="52243" name="Line 147"/>
              <p:cNvSpPr>
                <a:spLocks noChangeShapeType="1"/>
              </p:cNvSpPr>
              <p:nvPr/>
            </p:nvSpPr>
            <p:spPr bwMode="auto">
              <a:xfrm>
                <a:off x="3560" y="3022"/>
                <a:ext cx="0" cy="181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52239" name="Group 148"/>
            <p:cNvGrpSpPr>
              <a:grpSpLocks/>
            </p:cNvGrpSpPr>
            <p:nvPr/>
          </p:nvGrpSpPr>
          <p:grpSpPr bwMode="auto">
            <a:xfrm>
              <a:off x="3515" y="2704"/>
              <a:ext cx="1270" cy="408"/>
              <a:chOff x="2925" y="3022"/>
              <a:chExt cx="1270" cy="408"/>
            </a:xfrm>
          </p:grpSpPr>
          <p:sp>
            <p:nvSpPr>
              <p:cNvPr id="52240" name="Rectangle 149"/>
              <p:cNvSpPr>
                <a:spLocks noChangeArrowheads="1"/>
              </p:cNvSpPr>
              <p:nvPr/>
            </p:nvSpPr>
            <p:spPr bwMode="auto">
              <a:xfrm>
                <a:off x="2925" y="3203"/>
                <a:ext cx="1270" cy="22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zh-TW" sz="2000">
                    <a:solidFill>
                      <a:schemeClr val="accent2"/>
                    </a:solidFill>
                  </a:rPr>
                  <a:t>C = </a:t>
                </a:r>
                <a:r>
                  <a:rPr lang="en-US" altLang="zh-TW" sz="2000" i="1">
                    <a:solidFill>
                      <a:schemeClr val="accent2"/>
                    </a:solidFill>
                    <a:latin typeface="Times New Roman" panose="02020603050405020304" pitchFamily="18" charset="0"/>
                  </a:rPr>
                  <a:t>f</a:t>
                </a:r>
                <a:r>
                  <a:rPr lang="en-US" altLang="zh-TW" sz="2000">
                    <a:solidFill>
                      <a:schemeClr val="accent2"/>
                    </a:solidFill>
                  </a:rPr>
                  <a:t>( );</a:t>
                </a:r>
              </a:p>
            </p:txBody>
          </p:sp>
          <p:sp>
            <p:nvSpPr>
              <p:cNvPr id="52241" name="Line 150"/>
              <p:cNvSpPr>
                <a:spLocks noChangeShapeType="1"/>
              </p:cNvSpPr>
              <p:nvPr/>
            </p:nvSpPr>
            <p:spPr bwMode="auto">
              <a:xfrm>
                <a:off x="3560" y="3022"/>
                <a:ext cx="0" cy="181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5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51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51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51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51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1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1267" grpId="0" build="p" bldLvl="2"/>
      <p:bldP spid="651276" grpId="0" animBg="1"/>
      <p:bldP spid="651310" grpId="0" animBg="1"/>
      <p:bldP spid="651310" grpId="1" animBg="1"/>
      <p:bldP spid="651399" grpId="0" animBg="1"/>
      <p:bldP spid="651400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zh-TW" sz="4000" b="1">
                <a:solidFill>
                  <a:srgbClr val="66FFFF"/>
                </a:solidFill>
              </a:rPr>
              <a:t>Which is Better – RTL or Behavior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chemeClr val="bg1"/>
                </a:solidFill>
              </a:rPr>
              <a:t>Rethink using Binary Counter and Gray Counter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00150" y="1484313"/>
            <a:ext cx="3240088" cy="3529012"/>
            <a:chOff x="1655" y="935"/>
            <a:chExt cx="2041" cy="2223"/>
          </a:xfrm>
        </p:grpSpPr>
        <p:grpSp>
          <p:nvGrpSpPr>
            <p:cNvPr id="7176" name="Group 4"/>
            <p:cNvGrpSpPr>
              <a:grpSpLocks/>
            </p:cNvGrpSpPr>
            <p:nvPr/>
          </p:nvGrpSpPr>
          <p:grpSpPr bwMode="auto">
            <a:xfrm>
              <a:off x="1655" y="935"/>
              <a:ext cx="2041" cy="454"/>
              <a:chOff x="1655" y="935"/>
              <a:chExt cx="2041" cy="454"/>
            </a:xfrm>
          </p:grpSpPr>
          <p:sp>
            <p:nvSpPr>
              <p:cNvPr id="7222" name="Rectangle 5"/>
              <p:cNvSpPr>
                <a:spLocks noChangeArrowheads="1"/>
              </p:cNvSpPr>
              <p:nvPr/>
            </p:nvSpPr>
            <p:spPr bwMode="auto">
              <a:xfrm>
                <a:off x="1655" y="935"/>
                <a:ext cx="2041" cy="45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zh-TW" sz="2000" i="1">
                    <a:solidFill>
                      <a:schemeClr val="tx1"/>
                    </a:solidFill>
                  </a:rPr>
                  <a:t>    Q</a:t>
                </a:r>
                <a:r>
                  <a:rPr lang="en-US" altLang="zh-TW" sz="2000" i="1" baseline="-25000">
                    <a:solidFill>
                      <a:schemeClr val="tx1"/>
                    </a:solidFill>
                  </a:rPr>
                  <a:t>5</a:t>
                </a:r>
                <a:r>
                  <a:rPr lang="en-US" altLang="zh-TW" sz="2000" i="1">
                    <a:solidFill>
                      <a:schemeClr val="tx1"/>
                    </a:solidFill>
                  </a:rPr>
                  <a:t>  Q</a:t>
                </a:r>
                <a:r>
                  <a:rPr lang="en-US" altLang="zh-TW" sz="2000" i="1" baseline="-25000">
                    <a:solidFill>
                      <a:schemeClr val="tx1"/>
                    </a:solidFill>
                  </a:rPr>
                  <a:t>4</a:t>
                </a:r>
                <a:r>
                  <a:rPr lang="en-US" altLang="zh-TW" sz="2000" i="1">
                    <a:solidFill>
                      <a:schemeClr val="tx1"/>
                    </a:solidFill>
                  </a:rPr>
                  <a:t>  Q</a:t>
                </a:r>
                <a:r>
                  <a:rPr lang="en-US" altLang="zh-TW" sz="2000" i="1" baseline="-25000">
                    <a:solidFill>
                      <a:schemeClr val="tx1"/>
                    </a:solidFill>
                  </a:rPr>
                  <a:t>3</a:t>
                </a:r>
                <a:r>
                  <a:rPr lang="en-US" altLang="zh-TW" sz="2000" i="1">
                    <a:solidFill>
                      <a:schemeClr val="tx1"/>
                    </a:solidFill>
                  </a:rPr>
                  <a:t>  Q</a:t>
                </a:r>
                <a:r>
                  <a:rPr lang="en-US" altLang="zh-TW" sz="2000" i="1" baseline="-25000">
                    <a:solidFill>
                      <a:schemeClr val="tx1"/>
                    </a:solidFill>
                  </a:rPr>
                  <a:t>2</a:t>
                </a:r>
                <a:r>
                  <a:rPr lang="en-US" altLang="zh-TW" sz="2000" i="1">
                    <a:solidFill>
                      <a:schemeClr val="tx1"/>
                    </a:solidFill>
                  </a:rPr>
                  <a:t>  Q</a:t>
                </a:r>
                <a:r>
                  <a:rPr lang="en-US" altLang="zh-TW" sz="2000" i="1" baseline="-25000">
                    <a:solidFill>
                      <a:schemeClr val="tx1"/>
                    </a:solidFill>
                  </a:rPr>
                  <a:t>1</a:t>
                </a:r>
                <a:r>
                  <a:rPr lang="en-US" altLang="zh-TW" sz="2000" i="1">
                    <a:solidFill>
                      <a:schemeClr val="tx1"/>
                    </a:solidFill>
                  </a:rPr>
                  <a:t>  Q</a:t>
                </a:r>
                <a:r>
                  <a:rPr lang="en-US" altLang="zh-TW" sz="2000" i="1" baseline="-25000">
                    <a:solidFill>
                      <a:schemeClr val="tx1"/>
                    </a:solidFill>
                  </a:rPr>
                  <a:t>0</a:t>
                </a:r>
                <a:r>
                  <a:rPr lang="en-US" altLang="zh-TW" sz="2000" i="1">
                    <a:solidFill>
                      <a:schemeClr val="tx1"/>
                    </a:solidFill>
                  </a:rPr>
                  <a:t> </a:t>
                </a:r>
                <a:r>
                  <a:rPr lang="en-US" altLang="zh-TW" sz="2000" i="1" baseline="-25000">
                    <a:solidFill>
                      <a:schemeClr val="tx1"/>
                    </a:solidFill>
                  </a:rPr>
                  <a:t> </a:t>
                </a:r>
              </a:p>
            </p:txBody>
          </p:sp>
          <p:sp>
            <p:nvSpPr>
              <p:cNvPr id="7223" name="AutoShape 6"/>
              <p:cNvSpPr>
                <a:spLocks noChangeArrowheads="1"/>
              </p:cNvSpPr>
              <p:nvPr/>
            </p:nvSpPr>
            <p:spPr bwMode="auto">
              <a:xfrm rot="5400000">
                <a:off x="1654" y="1118"/>
                <a:ext cx="137" cy="136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endParaRPr lang="zh-TW" altLang="en-US" sz="2400">
                  <a:solidFill>
                    <a:srgbClr val="FFFF66"/>
                  </a:solidFill>
                </a:endParaRPr>
              </a:p>
            </p:txBody>
          </p:sp>
        </p:grpSp>
        <p:graphicFrame>
          <p:nvGraphicFramePr>
            <p:cNvPr id="7177" name="Object 7"/>
            <p:cNvGraphicFramePr>
              <a:graphicFrameLocks noChangeAspect="1"/>
            </p:cNvGraphicFramePr>
            <p:nvPr/>
          </p:nvGraphicFramePr>
          <p:xfrm>
            <a:off x="3013" y="1570"/>
            <a:ext cx="275" cy="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14" name="Visio" r:id="rId4" imgW="343510" imgH="397297" progId="Visio.Drawing.6">
                    <p:embed/>
                  </p:oleObj>
                </mc:Choice>
                <mc:Fallback>
                  <p:oleObj name="Visio" r:id="rId4" imgW="343510" imgH="397297" progId="Visio.Drawing.6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3" y="1570"/>
                          <a:ext cx="275" cy="3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78" name="Line 8"/>
            <p:cNvSpPr>
              <a:spLocks noChangeShapeType="1"/>
            </p:cNvSpPr>
            <p:nvPr/>
          </p:nvSpPr>
          <p:spPr bwMode="auto">
            <a:xfrm>
              <a:off x="3424" y="1389"/>
              <a:ext cx="0" cy="1724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aphicFrame>
          <p:nvGraphicFramePr>
            <p:cNvPr id="7179" name="Object 9"/>
            <p:cNvGraphicFramePr>
              <a:graphicFrameLocks noChangeAspect="1"/>
            </p:cNvGraphicFramePr>
            <p:nvPr/>
          </p:nvGraphicFramePr>
          <p:xfrm>
            <a:off x="2741" y="1570"/>
            <a:ext cx="275" cy="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15" name="Visio" r:id="rId6" imgW="343510" imgH="397297" progId="Visio.Drawing.6">
                    <p:embed/>
                  </p:oleObj>
                </mc:Choice>
                <mc:Fallback>
                  <p:oleObj name="Visio" r:id="rId6" imgW="343510" imgH="397297" progId="Visio.Drawing.6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1" y="1570"/>
                          <a:ext cx="275" cy="3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80" name="Object 10"/>
            <p:cNvGraphicFramePr>
              <a:graphicFrameLocks noChangeAspect="1"/>
            </p:cNvGraphicFramePr>
            <p:nvPr/>
          </p:nvGraphicFramePr>
          <p:xfrm>
            <a:off x="2468" y="1570"/>
            <a:ext cx="275" cy="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16" name="Visio" r:id="rId7" imgW="343510" imgH="397297" progId="Visio.Drawing.6">
                    <p:embed/>
                  </p:oleObj>
                </mc:Choice>
                <mc:Fallback>
                  <p:oleObj name="Visio" r:id="rId7" imgW="343510" imgH="397297" progId="Visio.Drawing.6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68" y="1570"/>
                          <a:ext cx="275" cy="3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81" name="Object 11"/>
            <p:cNvGraphicFramePr>
              <a:graphicFrameLocks noChangeAspect="1"/>
            </p:cNvGraphicFramePr>
            <p:nvPr/>
          </p:nvGraphicFramePr>
          <p:xfrm>
            <a:off x="2196" y="1570"/>
            <a:ext cx="275" cy="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17" name="Visio" r:id="rId8" imgW="343510" imgH="397297" progId="Visio.Drawing.6">
                    <p:embed/>
                  </p:oleObj>
                </mc:Choice>
                <mc:Fallback>
                  <p:oleObj name="Visio" r:id="rId8" imgW="343510" imgH="397297" progId="Visio.Drawing.6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96" y="1570"/>
                          <a:ext cx="275" cy="3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82" name="Object 12"/>
            <p:cNvGraphicFramePr>
              <a:graphicFrameLocks noChangeAspect="1"/>
            </p:cNvGraphicFramePr>
            <p:nvPr/>
          </p:nvGraphicFramePr>
          <p:xfrm>
            <a:off x="1924" y="1570"/>
            <a:ext cx="275" cy="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18" name="Visio" r:id="rId9" imgW="343510" imgH="397297" progId="Visio.Drawing.6">
                    <p:embed/>
                  </p:oleObj>
                </mc:Choice>
                <mc:Fallback>
                  <p:oleObj name="Visio" r:id="rId9" imgW="343510" imgH="397297" progId="Visio.Drawing.6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4" y="1570"/>
                          <a:ext cx="275" cy="3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83" name="Freeform 13"/>
            <p:cNvSpPr>
              <a:spLocks/>
            </p:cNvSpPr>
            <p:nvPr/>
          </p:nvSpPr>
          <p:spPr bwMode="auto">
            <a:xfrm>
              <a:off x="3198" y="1535"/>
              <a:ext cx="226" cy="91"/>
            </a:xfrm>
            <a:custGeom>
              <a:avLst/>
              <a:gdLst>
                <a:gd name="T0" fmla="*/ 226 w 226"/>
                <a:gd name="T1" fmla="*/ 0 h 91"/>
                <a:gd name="T2" fmla="*/ 0 w 226"/>
                <a:gd name="T3" fmla="*/ 0 h 91"/>
                <a:gd name="T4" fmla="*/ 0 w 226"/>
                <a:gd name="T5" fmla="*/ 91 h 91"/>
                <a:gd name="T6" fmla="*/ 0 60000 65536"/>
                <a:gd name="T7" fmla="*/ 0 60000 65536"/>
                <a:gd name="T8" fmla="*/ 0 60000 65536"/>
                <a:gd name="T9" fmla="*/ 0 w 226"/>
                <a:gd name="T10" fmla="*/ 0 h 91"/>
                <a:gd name="T11" fmla="*/ 226 w 226"/>
                <a:gd name="T12" fmla="*/ 91 h 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" h="91">
                  <a:moveTo>
                    <a:pt x="226" y="0"/>
                  </a:moveTo>
                  <a:lnTo>
                    <a:pt x="0" y="0"/>
                  </a:lnTo>
                  <a:lnTo>
                    <a:pt x="0" y="91"/>
                  </a:lnTo>
                </a:path>
              </a:pathLst>
            </a:custGeom>
            <a:noFill/>
            <a:ln w="19050" cap="flat" cmpd="sng">
              <a:solidFill>
                <a:srgbClr val="FFFF00"/>
              </a:solidFill>
              <a:prstDash val="solid"/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7184" name="Group 14"/>
            <p:cNvGrpSpPr>
              <a:grpSpLocks/>
            </p:cNvGrpSpPr>
            <p:nvPr/>
          </p:nvGrpSpPr>
          <p:grpSpPr bwMode="auto">
            <a:xfrm>
              <a:off x="2925" y="1389"/>
              <a:ext cx="227" cy="237"/>
              <a:chOff x="2925" y="1389"/>
              <a:chExt cx="227" cy="237"/>
            </a:xfrm>
          </p:grpSpPr>
          <p:sp>
            <p:nvSpPr>
              <p:cNvPr id="7220" name="Freeform 15"/>
              <p:cNvSpPr>
                <a:spLocks/>
              </p:cNvSpPr>
              <p:nvPr/>
            </p:nvSpPr>
            <p:spPr bwMode="auto">
              <a:xfrm>
                <a:off x="3061" y="1389"/>
                <a:ext cx="91" cy="227"/>
              </a:xfrm>
              <a:custGeom>
                <a:avLst/>
                <a:gdLst>
                  <a:gd name="T0" fmla="*/ 91 w 91"/>
                  <a:gd name="T1" fmla="*/ 0 h 181"/>
                  <a:gd name="T2" fmla="*/ 91 w 91"/>
                  <a:gd name="T3" fmla="*/ 1664 h 181"/>
                  <a:gd name="T4" fmla="*/ 0 w 91"/>
                  <a:gd name="T5" fmla="*/ 1664 h 181"/>
                  <a:gd name="T6" fmla="*/ 0 w 91"/>
                  <a:gd name="T7" fmla="*/ 6789 h 1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1"/>
                  <a:gd name="T13" fmla="*/ 0 h 181"/>
                  <a:gd name="T14" fmla="*/ 91 w 91"/>
                  <a:gd name="T15" fmla="*/ 181 h 1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1" h="181">
                    <a:moveTo>
                      <a:pt x="91" y="0"/>
                    </a:moveTo>
                    <a:lnTo>
                      <a:pt x="91" y="45"/>
                    </a:lnTo>
                    <a:lnTo>
                      <a:pt x="0" y="45"/>
                    </a:lnTo>
                    <a:lnTo>
                      <a:pt x="0" y="181"/>
                    </a:lnTo>
                  </a:path>
                </a:pathLst>
              </a:custGeom>
              <a:noFill/>
              <a:ln w="19050" cap="flat" cmpd="sng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7221" name="Freeform 16"/>
              <p:cNvSpPr>
                <a:spLocks/>
              </p:cNvSpPr>
              <p:nvPr/>
            </p:nvSpPr>
            <p:spPr bwMode="auto">
              <a:xfrm>
                <a:off x="2925" y="1444"/>
                <a:ext cx="136" cy="182"/>
              </a:xfrm>
              <a:custGeom>
                <a:avLst/>
                <a:gdLst>
                  <a:gd name="T0" fmla="*/ 1 w 226"/>
                  <a:gd name="T1" fmla="*/ 0 h 91"/>
                  <a:gd name="T2" fmla="*/ 0 w 226"/>
                  <a:gd name="T3" fmla="*/ 0 h 91"/>
                  <a:gd name="T4" fmla="*/ 0 w 226"/>
                  <a:gd name="T5" fmla="*/ 5963776 h 91"/>
                  <a:gd name="T6" fmla="*/ 0 60000 65536"/>
                  <a:gd name="T7" fmla="*/ 0 60000 65536"/>
                  <a:gd name="T8" fmla="*/ 0 60000 65536"/>
                  <a:gd name="T9" fmla="*/ 0 w 226"/>
                  <a:gd name="T10" fmla="*/ 0 h 91"/>
                  <a:gd name="T11" fmla="*/ 226 w 226"/>
                  <a:gd name="T12" fmla="*/ 91 h 9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" h="91">
                    <a:moveTo>
                      <a:pt x="226" y="0"/>
                    </a:moveTo>
                    <a:lnTo>
                      <a:pt x="0" y="0"/>
                    </a:lnTo>
                    <a:lnTo>
                      <a:pt x="0" y="91"/>
                    </a:lnTo>
                  </a:path>
                </a:pathLst>
              </a:custGeom>
              <a:noFill/>
              <a:ln w="19050" cap="flat" cmpd="sng">
                <a:solidFill>
                  <a:srgbClr val="FFFF00"/>
                </a:solidFill>
                <a:prstDash val="solid"/>
                <a:round/>
                <a:headEnd type="oval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7185" name="Group 17"/>
            <p:cNvGrpSpPr>
              <a:grpSpLocks/>
            </p:cNvGrpSpPr>
            <p:nvPr/>
          </p:nvGrpSpPr>
          <p:grpSpPr bwMode="auto">
            <a:xfrm>
              <a:off x="2653" y="1389"/>
              <a:ext cx="227" cy="237"/>
              <a:chOff x="2925" y="1389"/>
              <a:chExt cx="227" cy="237"/>
            </a:xfrm>
          </p:grpSpPr>
          <p:sp>
            <p:nvSpPr>
              <p:cNvPr id="7218" name="Freeform 18"/>
              <p:cNvSpPr>
                <a:spLocks/>
              </p:cNvSpPr>
              <p:nvPr/>
            </p:nvSpPr>
            <p:spPr bwMode="auto">
              <a:xfrm>
                <a:off x="3061" y="1389"/>
                <a:ext cx="91" cy="227"/>
              </a:xfrm>
              <a:custGeom>
                <a:avLst/>
                <a:gdLst>
                  <a:gd name="T0" fmla="*/ 91 w 91"/>
                  <a:gd name="T1" fmla="*/ 0 h 181"/>
                  <a:gd name="T2" fmla="*/ 91 w 91"/>
                  <a:gd name="T3" fmla="*/ 1664 h 181"/>
                  <a:gd name="T4" fmla="*/ 0 w 91"/>
                  <a:gd name="T5" fmla="*/ 1664 h 181"/>
                  <a:gd name="T6" fmla="*/ 0 w 91"/>
                  <a:gd name="T7" fmla="*/ 6789 h 1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1"/>
                  <a:gd name="T13" fmla="*/ 0 h 181"/>
                  <a:gd name="T14" fmla="*/ 91 w 91"/>
                  <a:gd name="T15" fmla="*/ 181 h 1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1" h="181">
                    <a:moveTo>
                      <a:pt x="91" y="0"/>
                    </a:moveTo>
                    <a:lnTo>
                      <a:pt x="91" y="45"/>
                    </a:lnTo>
                    <a:lnTo>
                      <a:pt x="0" y="45"/>
                    </a:lnTo>
                    <a:lnTo>
                      <a:pt x="0" y="181"/>
                    </a:lnTo>
                  </a:path>
                </a:pathLst>
              </a:custGeom>
              <a:noFill/>
              <a:ln w="19050" cap="flat" cmpd="sng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7219" name="Freeform 19"/>
              <p:cNvSpPr>
                <a:spLocks/>
              </p:cNvSpPr>
              <p:nvPr/>
            </p:nvSpPr>
            <p:spPr bwMode="auto">
              <a:xfrm>
                <a:off x="2925" y="1444"/>
                <a:ext cx="136" cy="182"/>
              </a:xfrm>
              <a:custGeom>
                <a:avLst/>
                <a:gdLst>
                  <a:gd name="T0" fmla="*/ 1 w 226"/>
                  <a:gd name="T1" fmla="*/ 0 h 91"/>
                  <a:gd name="T2" fmla="*/ 0 w 226"/>
                  <a:gd name="T3" fmla="*/ 0 h 91"/>
                  <a:gd name="T4" fmla="*/ 0 w 226"/>
                  <a:gd name="T5" fmla="*/ 5963776 h 91"/>
                  <a:gd name="T6" fmla="*/ 0 60000 65536"/>
                  <a:gd name="T7" fmla="*/ 0 60000 65536"/>
                  <a:gd name="T8" fmla="*/ 0 60000 65536"/>
                  <a:gd name="T9" fmla="*/ 0 w 226"/>
                  <a:gd name="T10" fmla="*/ 0 h 91"/>
                  <a:gd name="T11" fmla="*/ 226 w 226"/>
                  <a:gd name="T12" fmla="*/ 91 h 9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" h="91">
                    <a:moveTo>
                      <a:pt x="226" y="0"/>
                    </a:moveTo>
                    <a:lnTo>
                      <a:pt x="0" y="0"/>
                    </a:lnTo>
                    <a:lnTo>
                      <a:pt x="0" y="91"/>
                    </a:lnTo>
                  </a:path>
                </a:pathLst>
              </a:custGeom>
              <a:noFill/>
              <a:ln w="19050" cap="flat" cmpd="sng">
                <a:solidFill>
                  <a:srgbClr val="FFFF00"/>
                </a:solidFill>
                <a:prstDash val="solid"/>
                <a:round/>
                <a:headEnd type="oval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7186" name="Group 20"/>
            <p:cNvGrpSpPr>
              <a:grpSpLocks/>
            </p:cNvGrpSpPr>
            <p:nvPr/>
          </p:nvGrpSpPr>
          <p:grpSpPr bwMode="auto">
            <a:xfrm>
              <a:off x="2381" y="1389"/>
              <a:ext cx="227" cy="237"/>
              <a:chOff x="2925" y="1389"/>
              <a:chExt cx="227" cy="237"/>
            </a:xfrm>
          </p:grpSpPr>
          <p:sp>
            <p:nvSpPr>
              <p:cNvPr id="7216" name="Freeform 21"/>
              <p:cNvSpPr>
                <a:spLocks/>
              </p:cNvSpPr>
              <p:nvPr/>
            </p:nvSpPr>
            <p:spPr bwMode="auto">
              <a:xfrm>
                <a:off x="3061" y="1389"/>
                <a:ext cx="91" cy="227"/>
              </a:xfrm>
              <a:custGeom>
                <a:avLst/>
                <a:gdLst>
                  <a:gd name="T0" fmla="*/ 91 w 91"/>
                  <a:gd name="T1" fmla="*/ 0 h 181"/>
                  <a:gd name="T2" fmla="*/ 91 w 91"/>
                  <a:gd name="T3" fmla="*/ 1664 h 181"/>
                  <a:gd name="T4" fmla="*/ 0 w 91"/>
                  <a:gd name="T5" fmla="*/ 1664 h 181"/>
                  <a:gd name="T6" fmla="*/ 0 w 91"/>
                  <a:gd name="T7" fmla="*/ 6789 h 1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1"/>
                  <a:gd name="T13" fmla="*/ 0 h 181"/>
                  <a:gd name="T14" fmla="*/ 91 w 91"/>
                  <a:gd name="T15" fmla="*/ 181 h 1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1" h="181">
                    <a:moveTo>
                      <a:pt x="91" y="0"/>
                    </a:moveTo>
                    <a:lnTo>
                      <a:pt x="91" y="45"/>
                    </a:lnTo>
                    <a:lnTo>
                      <a:pt x="0" y="45"/>
                    </a:lnTo>
                    <a:lnTo>
                      <a:pt x="0" y="181"/>
                    </a:lnTo>
                  </a:path>
                </a:pathLst>
              </a:custGeom>
              <a:noFill/>
              <a:ln w="19050" cap="flat" cmpd="sng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7217" name="Freeform 22"/>
              <p:cNvSpPr>
                <a:spLocks/>
              </p:cNvSpPr>
              <p:nvPr/>
            </p:nvSpPr>
            <p:spPr bwMode="auto">
              <a:xfrm>
                <a:off x="2925" y="1444"/>
                <a:ext cx="136" cy="182"/>
              </a:xfrm>
              <a:custGeom>
                <a:avLst/>
                <a:gdLst>
                  <a:gd name="T0" fmla="*/ 1 w 226"/>
                  <a:gd name="T1" fmla="*/ 0 h 91"/>
                  <a:gd name="T2" fmla="*/ 0 w 226"/>
                  <a:gd name="T3" fmla="*/ 0 h 91"/>
                  <a:gd name="T4" fmla="*/ 0 w 226"/>
                  <a:gd name="T5" fmla="*/ 5963776 h 91"/>
                  <a:gd name="T6" fmla="*/ 0 60000 65536"/>
                  <a:gd name="T7" fmla="*/ 0 60000 65536"/>
                  <a:gd name="T8" fmla="*/ 0 60000 65536"/>
                  <a:gd name="T9" fmla="*/ 0 w 226"/>
                  <a:gd name="T10" fmla="*/ 0 h 91"/>
                  <a:gd name="T11" fmla="*/ 226 w 226"/>
                  <a:gd name="T12" fmla="*/ 91 h 9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" h="91">
                    <a:moveTo>
                      <a:pt x="226" y="0"/>
                    </a:moveTo>
                    <a:lnTo>
                      <a:pt x="0" y="0"/>
                    </a:lnTo>
                    <a:lnTo>
                      <a:pt x="0" y="91"/>
                    </a:lnTo>
                  </a:path>
                </a:pathLst>
              </a:custGeom>
              <a:noFill/>
              <a:ln w="19050" cap="flat" cmpd="sng">
                <a:solidFill>
                  <a:srgbClr val="FFFF00"/>
                </a:solidFill>
                <a:prstDash val="solid"/>
                <a:round/>
                <a:headEnd type="oval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7187" name="Group 23"/>
            <p:cNvGrpSpPr>
              <a:grpSpLocks/>
            </p:cNvGrpSpPr>
            <p:nvPr/>
          </p:nvGrpSpPr>
          <p:grpSpPr bwMode="auto">
            <a:xfrm>
              <a:off x="2109" y="1389"/>
              <a:ext cx="227" cy="237"/>
              <a:chOff x="2925" y="1389"/>
              <a:chExt cx="227" cy="237"/>
            </a:xfrm>
          </p:grpSpPr>
          <p:sp>
            <p:nvSpPr>
              <p:cNvPr id="7214" name="Freeform 24"/>
              <p:cNvSpPr>
                <a:spLocks/>
              </p:cNvSpPr>
              <p:nvPr/>
            </p:nvSpPr>
            <p:spPr bwMode="auto">
              <a:xfrm>
                <a:off x="3061" y="1389"/>
                <a:ext cx="91" cy="227"/>
              </a:xfrm>
              <a:custGeom>
                <a:avLst/>
                <a:gdLst>
                  <a:gd name="T0" fmla="*/ 91 w 91"/>
                  <a:gd name="T1" fmla="*/ 0 h 181"/>
                  <a:gd name="T2" fmla="*/ 91 w 91"/>
                  <a:gd name="T3" fmla="*/ 1664 h 181"/>
                  <a:gd name="T4" fmla="*/ 0 w 91"/>
                  <a:gd name="T5" fmla="*/ 1664 h 181"/>
                  <a:gd name="T6" fmla="*/ 0 w 91"/>
                  <a:gd name="T7" fmla="*/ 6789 h 1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1"/>
                  <a:gd name="T13" fmla="*/ 0 h 181"/>
                  <a:gd name="T14" fmla="*/ 91 w 91"/>
                  <a:gd name="T15" fmla="*/ 181 h 1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1" h="181">
                    <a:moveTo>
                      <a:pt x="91" y="0"/>
                    </a:moveTo>
                    <a:lnTo>
                      <a:pt x="91" y="45"/>
                    </a:lnTo>
                    <a:lnTo>
                      <a:pt x="0" y="45"/>
                    </a:lnTo>
                    <a:lnTo>
                      <a:pt x="0" y="181"/>
                    </a:lnTo>
                  </a:path>
                </a:pathLst>
              </a:custGeom>
              <a:noFill/>
              <a:ln w="19050" cap="flat" cmpd="sng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7215" name="Freeform 25"/>
              <p:cNvSpPr>
                <a:spLocks/>
              </p:cNvSpPr>
              <p:nvPr/>
            </p:nvSpPr>
            <p:spPr bwMode="auto">
              <a:xfrm>
                <a:off x="2925" y="1444"/>
                <a:ext cx="136" cy="182"/>
              </a:xfrm>
              <a:custGeom>
                <a:avLst/>
                <a:gdLst>
                  <a:gd name="T0" fmla="*/ 1 w 226"/>
                  <a:gd name="T1" fmla="*/ 0 h 91"/>
                  <a:gd name="T2" fmla="*/ 0 w 226"/>
                  <a:gd name="T3" fmla="*/ 0 h 91"/>
                  <a:gd name="T4" fmla="*/ 0 w 226"/>
                  <a:gd name="T5" fmla="*/ 5963776 h 91"/>
                  <a:gd name="T6" fmla="*/ 0 60000 65536"/>
                  <a:gd name="T7" fmla="*/ 0 60000 65536"/>
                  <a:gd name="T8" fmla="*/ 0 60000 65536"/>
                  <a:gd name="T9" fmla="*/ 0 w 226"/>
                  <a:gd name="T10" fmla="*/ 0 h 91"/>
                  <a:gd name="T11" fmla="*/ 226 w 226"/>
                  <a:gd name="T12" fmla="*/ 91 h 9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" h="91">
                    <a:moveTo>
                      <a:pt x="226" y="0"/>
                    </a:moveTo>
                    <a:lnTo>
                      <a:pt x="0" y="0"/>
                    </a:lnTo>
                    <a:lnTo>
                      <a:pt x="0" y="91"/>
                    </a:lnTo>
                  </a:path>
                </a:pathLst>
              </a:custGeom>
              <a:noFill/>
              <a:ln w="19050" cap="flat" cmpd="sng">
                <a:solidFill>
                  <a:srgbClr val="FFFF00"/>
                </a:solidFill>
                <a:prstDash val="solid"/>
                <a:round/>
                <a:headEnd type="oval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7188" name="Freeform 26"/>
            <p:cNvSpPr>
              <a:spLocks/>
            </p:cNvSpPr>
            <p:nvPr/>
          </p:nvSpPr>
          <p:spPr bwMode="auto">
            <a:xfrm>
              <a:off x="1973" y="1389"/>
              <a:ext cx="91" cy="227"/>
            </a:xfrm>
            <a:custGeom>
              <a:avLst/>
              <a:gdLst>
                <a:gd name="T0" fmla="*/ 91 w 91"/>
                <a:gd name="T1" fmla="*/ 0 h 181"/>
                <a:gd name="T2" fmla="*/ 91 w 91"/>
                <a:gd name="T3" fmla="*/ 1664 h 181"/>
                <a:gd name="T4" fmla="*/ 0 w 91"/>
                <a:gd name="T5" fmla="*/ 1664 h 181"/>
                <a:gd name="T6" fmla="*/ 0 w 91"/>
                <a:gd name="T7" fmla="*/ 6789 h 1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"/>
                <a:gd name="T13" fmla="*/ 0 h 181"/>
                <a:gd name="T14" fmla="*/ 91 w 91"/>
                <a:gd name="T15" fmla="*/ 181 h 1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" h="181">
                  <a:moveTo>
                    <a:pt x="91" y="0"/>
                  </a:moveTo>
                  <a:lnTo>
                    <a:pt x="91" y="45"/>
                  </a:lnTo>
                  <a:lnTo>
                    <a:pt x="0" y="45"/>
                  </a:lnTo>
                  <a:lnTo>
                    <a:pt x="0" y="181"/>
                  </a:lnTo>
                </a:path>
              </a:pathLst>
            </a:custGeom>
            <a:noFill/>
            <a:ln w="19050" cap="flat" cmpd="sng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7189" name="Group 27"/>
            <p:cNvGrpSpPr>
              <a:grpSpLocks/>
            </p:cNvGrpSpPr>
            <p:nvPr/>
          </p:nvGrpSpPr>
          <p:grpSpPr bwMode="auto">
            <a:xfrm>
              <a:off x="2064" y="1866"/>
              <a:ext cx="1088" cy="772"/>
              <a:chOff x="2064" y="1866"/>
              <a:chExt cx="1088" cy="772"/>
            </a:xfrm>
          </p:grpSpPr>
          <p:sp>
            <p:nvSpPr>
              <p:cNvPr id="7209" name="Line 28"/>
              <p:cNvSpPr>
                <a:spLocks noChangeShapeType="1"/>
              </p:cNvSpPr>
              <p:nvPr/>
            </p:nvSpPr>
            <p:spPr bwMode="auto">
              <a:xfrm>
                <a:off x="3152" y="1866"/>
                <a:ext cx="0" cy="772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7210" name="Line 29"/>
              <p:cNvSpPr>
                <a:spLocks noChangeShapeType="1"/>
              </p:cNvSpPr>
              <p:nvPr/>
            </p:nvSpPr>
            <p:spPr bwMode="auto">
              <a:xfrm>
                <a:off x="2880" y="1866"/>
                <a:ext cx="0" cy="772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7211" name="Line 30"/>
              <p:cNvSpPr>
                <a:spLocks noChangeShapeType="1"/>
              </p:cNvSpPr>
              <p:nvPr/>
            </p:nvSpPr>
            <p:spPr bwMode="auto">
              <a:xfrm>
                <a:off x="2608" y="1866"/>
                <a:ext cx="0" cy="772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7212" name="Line 31"/>
              <p:cNvSpPr>
                <a:spLocks noChangeShapeType="1"/>
              </p:cNvSpPr>
              <p:nvPr/>
            </p:nvSpPr>
            <p:spPr bwMode="auto">
              <a:xfrm>
                <a:off x="2336" y="1866"/>
                <a:ext cx="0" cy="772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7213" name="Line 32"/>
              <p:cNvSpPr>
                <a:spLocks noChangeShapeType="1"/>
              </p:cNvSpPr>
              <p:nvPr/>
            </p:nvSpPr>
            <p:spPr bwMode="auto">
              <a:xfrm>
                <a:off x="2064" y="1866"/>
                <a:ext cx="0" cy="772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aphicFrame>
          <p:nvGraphicFramePr>
            <p:cNvPr id="7190" name="Object 33"/>
            <p:cNvGraphicFramePr>
              <a:graphicFrameLocks noChangeAspect="1"/>
            </p:cNvGraphicFramePr>
            <p:nvPr/>
          </p:nvGraphicFramePr>
          <p:xfrm>
            <a:off x="3013" y="2840"/>
            <a:ext cx="275" cy="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19" name="Visio" r:id="rId10" imgW="343510" imgH="397297" progId="Visio.Drawing.6">
                    <p:embed/>
                  </p:oleObj>
                </mc:Choice>
                <mc:Fallback>
                  <p:oleObj name="Visio" r:id="rId10" imgW="343510" imgH="397297" progId="Visio.Drawing.6">
                    <p:embed/>
                    <p:pic>
                      <p:nvPicPr>
                        <p:cNvPr id="0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3" y="2840"/>
                          <a:ext cx="275" cy="3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91" name="Object 34"/>
            <p:cNvGraphicFramePr>
              <a:graphicFrameLocks noChangeAspect="1"/>
            </p:cNvGraphicFramePr>
            <p:nvPr/>
          </p:nvGraphicFramePr>
          <p:xfrm>
            <a:off x="2741" y="2840"/>
            <a:ext cx="275" cy="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20" name="Visio" r:id="rId11" imgW="343510" imgH="397297" progId="Visio.Drawing.6">
                    <p:embed/>
                  </p:oleObj>
                </mc:Choice>
                <mc:Fallback>
                  <p:oleObj name="Visio" r:id="rId11" imgW="343510" imgH="397297" progId="Visio.Drawing.6">
                    <p:embed/>
                    <p:pic>
                      <p:nvPicPr>
                        <p:cNvPr id="0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1" y="2840"/>
                          <a:ext cx="275" cy="3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92" name="Object 35"/>
            <p:cNvGraphicFramePr>
              <a:graphicFrameLocks noChangeAspect="1"/>
            </p:cNvGraphicFramePr>
            <p:nvPr/>
          </p:nvGraphicFramePr>
          <p:xfrm>
            <a:off x="2468" y="2840"/>
            <a:ext cx="275" cy="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21" name="Visio" r:id="rId12" imgW="343510" imgH="397297" progId="Visio.Drawing.6">
                    <p:embed/>
                  </p:oleObj>
                </mc:Choice>
                <mc:Fallback>
                  <p:oleObj name="Visio" r:id="rId12" imgW="343510" imgH="397297" progId="Visio.Drawing.6">
                    <p:embed/>
                    <p:pic>
                      <p:nvPicPr>
                        <p:cNvPr id="0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68" y="2840"/>
                          <a:ext cx="275" cy="3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93" name="Object 36"/>
            <p:cNvGraphicFramePr>
              <a:graphicFrameLocks noChangeAspect="1"/>
            </p:cNvGraphicFramePr>
            <p:nvPr/>
          </p:nvGraphicFramePr>
          <p:xfrm>
            <a:off x="2196" y="2840"/>
            <a:ext cx="275" cy="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22" name="Visio" r:id="rId13" imgW="343510" imgH="397297" progId="Visio.Drawing.6">
                    <p:embed/>
                  </p:oleObj>
                </mc:Choice>
                <mc:Fallback>
                  <p:oleObj name="Visio" r:id="rId13" imgW="343510" imgH="397297" progId="Visio.Drawing.6">
                    <p:embed/>
                    <p:pic>
                      <p:nvPicPr>
                        <p:cNvPr id="0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96" y="2840"/>
                          <a:ext cx="275" cy="3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94" name="Object 37"/>
            <p:cNvGraphicFramePr>
              <a:graphicFrameLocks noChangeAspect="1"/>
            </p:cNvGraphicFramePr>
            <p:nvPr/>
          </p:nvGraphicFramePr>
          <p:xfrm>
            <a:off x="1924" y="2840"/>
            <a:ext cx="275" cy="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23" name="Visio" r:id="rId14" imgW="343510" imgH="397297" progId="Visio.Drawing.6">
                    <p:embed/>
                  </p:oleObj>
                </mc:Choice>
                <mc:Fallback>
                  <p:oleObj name="Visio" r:id="rId14" imgW="343510" imgH="397297" progId="Visio.Drawing.6">
                    <p:embed/>
                    <p:pic>
                      <p:nvPicPr>
                        <p:cNvPr id="0" name="Object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4" y="2840"/>
                          <a:ext cx="275" cy="3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95" name="Freeform 38"/>
            <p:cNvSpPr>
              <a:spLocks/>
            </p:cNvSpPr>
            <p:nvPr/>
          </p:nvSpPr>
          <p:spPr bwMode="auto">
            <a:xfrm>
              <a:off x="3198" y="2805"/>
              <a:ext cx="226" cy="91"/>
            </a:xfrm>
            <a:custGeom>
              <a:avLst/>
              <a:gdLst>
                <a:gd name="T0" fmla="*/ 226 w 226"/>
                <a:gd name="T1" fmla="*/ 0 h 91"/>
                <a:gd name="T2" fmla="*/ 0 w 226"/>
                <a:gd name="T3" fmla="*/ 0 h 91"/>
                <a:gd name="T4" fmla="*/ 0 w 226"/>
                <a:gd name="T5" fmla="*/ 91 h 91"/>
                <a:gd name="T6" fmla="*/ 0 60000 65536"/>
                <a:gd name="T7" fmla="*/ 0 60000 65536"/>
                <a:gd name="T8" fmla="*/ 0 60000 65536"/>
                <a:gd name="T9" fmla="*/ 0 w 226"/>
                <a:gd name="T10" fmla="*/ 0 h 91"/>
                <a:gd name="T11" fmla="*/ 226 w 226"/>
                <a:gd name="T12" fmla="*/ 91 h 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" h="91">
                  <a:moveTo>
                    <a:pt x="226" y="0"/>
                  </a:moveTo>
                  <a:lnTo>
                    <a:pt x="0" y="0"/>
                  </a:lnTo>
                  <a:lnTo>
                    <a:pt x="0" y="91"/>
                  </a:lnTo>
                </a:path>
              </a:pathLst>
            </a:custGeom>
            <a:noFill/>
            <a:ln w="19050" cap="flat" cmpd="sng">
              <a:solidFill>
                <a:srgbClr val="FFFF00"/>
              </a:solidFill>
              <a:prstDash val="solid"/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7196" name="Group 39"/>
            <p:cNvGrpSpPr>
              <a:grpSpLocks/>
            </p:cNvGrpSpPr>
            <p:nvPr/>
          </p:nvGrpSpPr>
          <p:grpSpPr bwMode="auto">
            <a:xfrm>
              <a:off x="2925" y="2659"/>
              <a:ext cx="227" cy="237"/>
              <a:chOff x="2925" y="1389"/>
              <a:chExt cx="227" cy="237"/>
            </a:xfrm>
          </p:grpSpPr>
          <p:sp>
            <p:nvSpPr>
              <p:cNvPr id="7207" name="Freeform 40"/>
              <p:cNvSpPr>
                <a:spLocks/>
              </p:cNvSpPr>
              <p:nvPr/>
            </p:nvSpPr>
            <p:spPr bwMode="auto">
              <a:xfrm>
                <a:off x="3061" y="1389"/>
                <a:ext cx="91" cy="227"/>
              </a:xfrm>
              <a:custGeom>
                <a:avLst/>
                <a:gdLst>
                  <a:gd name="T0" fmla="*/ 91 w 91"/>
                  <a:gd name="T1" fmla="*/ 0 h 181"/>
                  <a:gd name="T2" fmla="*/ 91 w 91"/>
                  <a:gd name="T3" fmla="*/ 1664 h 181"/>
                  <a:gd name="T4" fmla="*/ 0 w 91"/>
                  <a:gd name="T5" fmla="*/ 1664 h 181"/>
                  <a:gd name="T6" fmla="*/ 0 w 91"/>
                  <a:gd name="T7" fmla="*/ 6789 h 1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1"/>
                  <a:gd name="T13" fmla="*/ 0 h 181"/>
                  <a:gd name="T14" fmla="*/ 91 w 91"/>
                  <a:gd name="T15" fmla="*/ 181 h 1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1" h="181">
                    <a:moveTo>
                      <a:pt x="91" y="0"/>
                    </a:moveTo>
                    <a:lnTo>
                      <a:pt x="91" y="45"/>
                    </a:lnTo>
                    <a:lnTo>
                      <a:pt x="0" y="45"/>
                    </a:lnTo>
                    <a:lnTo>
                      <a:pt x="0" y="181"/>
                    </a:lnTo>
                  </a:path>
                </a:pathLst>
              </a:custGeom>
              <a:noFill/>
              <a:ln w="19050" cap="flat" cmpd="sng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7208" name="Freeform 41"/>
              <p:cNvSpPr>
                <a:spLocks/>
              </p:cNvSpPr>
              <p:nvPr/>
            </p:nvSpPr>
            <p:spPr bwMode="auto">
              <a:xfrm>
                <a:off x="2925" y="1444"/>
                <a:ext cx="136" cy="182"/>
              </a:xfrm>
              <a:custGeom>
                <a:avLst/>
                <a:gdLst>
                  <a:gd name="T0" fmla="*/ 1 w 226"/>
                  <a:gd name="T1" fmla="*/ 0 h 91"/>
                  <a:gd name="T2" fmla="*/ 0 w 226"/>
                  <a:gd name="T3" fmla="*/ 0 h 91"/>
                  <a:gd name="T4" fmla="*/ 0 w 226"/>
                  <a:gd name="T5" fmla="*/ 5963776 h 91"/>
                  <a:gd name="T6" fmla="*/ 0 60000 65536"/>
                  <a:gd name="T7" fmla="*/ 0 60000 65536"/>
                  <a:gd name="T8" fmla="*/ 0 60000 65536"/>
                  <a:gd name="T9" fmla="*/ 0 w 226"/>
                  <a:gd name="T10" fmla="*/ 0 h 91"/>
                  <a:gd name="T11" fmla="*/ 226 w 226"/>
                  <a:gd name="T12" fmla="*/ 91 h 9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" h="91">
                    <a:moveTo>
                      <a:pt x="226" y="0"/>
                    </a:moveTo>
                    <a:lnTo>
                      <a:pt x="0" y="0"/>
                    </a:lnTo>
                    <a:lnTo>
                      <a:pt x="0" y="91"/>
                    </a:lnTo>
                  </a:path>
                </a:pathLst>
              </a:custGeom>
              <a:noFill/>
              <a:ln w="19050" cap="flat" cmpd="sng">
                <a:solidFill>
                  <a:srgbClr val="FFFF00"/>
                </a:solidFill>
                <a:prstDash val="solid"/>
                <a:round/>
                <a:headEnd type="oval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7197" name="Group 42"/>
            <p:cNvGrpSpPr>
              <a:grpSpLocks/>
            </p:cNvGrpSpPr>
            <p:nvPr/>
          </p:nvGrpSpPr>
          <p:grpSpPr bwMode="auto">
            <a:xfrm>
              <a:off x="2653" y="2659"/>
              <a:ext cx="227" cy="237"/>
              <a:chOff x="2925" y="1389"/>
              <a:chExt cx="227" cy="237"/>
            </a:xfrm>
          </p:grpSpPr>
          <p:sp>
            <p:nvSpPr>
              <p:cNvPr id="7205" name="Freeform 43"/>
              <p:cNvSpPr>
                <a:spLocks/>
              </p:cNvSpPr>
              <p:nvPr/>
            </p:nvSpPr>
            <p:spPr bwMode="auto">
              <a:xfrm>
                <a:off x="3061" y="1389"/>
                <a:ext cx="91" cy="227"/>
              </a:xfrm>
              <a:custGeom>
                <a:avLst/>
                <a:gdLst>
                  <a:gd name="T0" fmla="*/ 91 w 91"/>
                  <a:gd name="T1" fmla="*/ 0 h 181"/>
                  <a:gd name="T2" fmla="*/ 91 w 91"/>
                  <a:gd name="T3" fmla="*/ 1664 h 181"/>
                  <a:gd name="T4" fmla="*/ 0 w 91"/>
                  <a:gd name="T5" fmla="*/ 1664 h 181"/>
                  <a:gd name="T6" fmla="*/ 0 w 91"/>
                  <a:gd name="T7" fmla="*/ 6789 h 1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1"/>
                  <a:gd name="T13" fmla="*/ 0 h 181"/>
                  <a:gd name="T14" fmla="*/ 91 w 91"/>
                  <a:gd name="T15" fmla="*/ 181 h 1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1" h="181">
                    <a:moveTo>
                      <a:pt x="91" y="0"/>
                    </a:moveTo>
                    <a:lnTo>
                      <a:pt x="91" y="45"/>
                    </a:lnTo>
                    <a:lnTo>
                      <a:pt x="0" y="45"/>
                    </a:lnTo>
                    <a:lnTo>
                      <a:pt x="0" y="181"/>
                    </a:lnTo>
                  </a:path>
                </a:pathLst>
              </a:custGeom>
              <a:noFill/>
              <a:ln w="19050" cap="flat" cmpd="sng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7206" name="Freeform 44"/>
              <p:cNvSpPr>
                <a:spLocks/>
              </p:cNvSpPr>
              <p:nvPr/>
            </p:nvSpPr>
            <p:spPr bwMode="auto">
              <a:xfrm>
                <a:off x="2925" y="1444"/>
                <a:ext cx="136" cy="182"/>
              </a:xfrm>
              <a:custGeom>
                <a:avLst/>
                <a:gdLst>
                  <a:gd name="T0" fmla="*/ 1 w 226"/>
                  <a:gd name="T1" fmla="*/ 0 h 91"/>
                  <a:gd name="T2" fmla="*/ 0 w 226"/>
                  <a:gd name="T3" fmla="*/ 0 h 91"/>
                  <a:gd name="T4" fmla="*/ 0 w 226"/>
                  <a:gd name="T5" fmla="*/ 5963776 h 91"/>
                  <a:gd name="T6" fmla="*/ 0 60000 65536"/>
                  <a:gd name="T7" fmla="*/ 0 60000 65536"/>
                  <a:gd name="T8" fmla="*/ 0 60000 65536"/>
                  <a:gd name="T9" fmla="*/ 0 w 226"/>
                  <a:gd name="T10" fmla="*/ 0 h 91"/>
                  <a:gd name="T11" fmla="*/ 226 w 226"/>
                  <a:gd name="T12" fmla="*/ 91 h 9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" h="91">
                    <a:moveTo>
                      <a:pt x="226" y="0"/>
                    </a:moveTo>
                    <a:lnTo>
                      <a:pt x="0" y="0"/>
                    </a:lnTo>
                    <a:lnTo>
                      <a:pt x="0" y="91"/>
                    </a:lnTo>
                  </a:path>
                </a:pathLst>
              </a:custGeom>
              <a:noFill/>
              <a:ln w="19050" cap="flat" cmpd="sng">
                <a:solidFill>
                  <a:srgbClr val="FFFF00"/>
                </a:solidFill>
                <a:prstDash val="solid"/>
                <a:round/>
                <a:headEnd type="oval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7198" name="Group 45"/>
            <p:cNvGrpSpPr>
              <a:grpSpLocks/>
            </p:cNvGrpSpPr>
            <p:nvPr/>
          </p:nvGrpSpPr>
          <p:grpSpPr bwMode="auto">
            <a:xfrm>
              <a:off x="2381" y="2659"/>
              <a:ext cx="227" cy="237"/>
              <a:chOff x="2925" y="1389"/>
              <a:chExt cx="227" cy="237"/>
            </a:xfrm>
          </p:grpSpPr>
          <p:sp>
            <p:nvSpPr>
              <p:cNvPr id="7203" name="Freeform 46"/>
              <p:cNvSpPr>
                <a:spLocks/>
              </p:cNvSpPr>
              <p:nvPr/>
            </p:nvSpPr>
            <p:spPr bwMode="auto">
              <a:xfrm>
                <a:off x="3061" y="1389"/>
                <a:ext cx="91" cy="227"/>
              </a:xfrm>
              <a:custGeom>
                <a:avLst/>
                <a:gdLst>
                  <a:gd name="T0" fmla="*/ 91 w 91"/>
                  <a:gd name="T1" fmla="*/ 0 h 181"/>
                  <a:gd name="T2" fmla="*/ 91 w 91"/>
                  <a:gd name="T3" fmla="*/ 1664 h 181"/>
                  <a:gd name="T4" fmla="*/ 0 w 91"/>
                  <a:gd name="T5" fmla="*/ 1664 h 181"/>
                  <a:gd name="T6" fmla="*/ 0 w 91"/>
                  <a:gd name="T7" fmla="*/ 6789 h 1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1"/>
                  <a:gd name="T13" fmla="*/ 0 h 181"/>
                  <a:gd name="T14" fmla="*/ 91 w 91"/>
                  <a:gd name="T15" fmla="*/ 181 h 1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1" h="181">
                    <a:moveTo>
                      <a:pt x="91" y="0"/>
                    </a:moveTo>
                    <a:lnTo>
                      <a:pt x="91" y="45"/>
                    </a:lnTo>
                    <a:lnTo>
                      <a:pt x="0" y="45"/>
                    </a:lnTo>
                    <a:lnTo>
                      <a:pt x="0" y="181"/>
                    </a:lnTo>
                  </a:path>
                </a:pathLst>
              </a:custGeom>
              <a:noFill/>
              <a:ln w="19050" cap="flat" cmpd="sng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7204" name="Freeform 47"/>
              <p:cNvSpPr>
                <a:spLocks/>
              </p:cNvSpPr>
              <p:nvPr/>
            </p:nvSpPr>
            <p:spPr bwMode="auto">
              <a:xfrm>
                <a:off x="2925" y="1444"/>
                <a:ext cx="136" cy="182"/>
              </a:xfrm>
              <a:custGeom>
                <a:avLst/>
                <a:gdLst>
                  <a:gd name="T0" fmla="*/ 1 w 226"/>
                  <a:gd name="T1" fmla="*/ 0 h 91"/>
                  <a:gd name="T2" fmla="*/ 0 w 226"/>
                  <a:gd name="T3" fmla="*/ 0 h 91"/>
                  <a:gd name="T4" fmla="*/ 0 w 226"/>
                  <a:gd name="T5" fmla="*/ 5963776 h 91"/>
                  <a:gd name="T6" fmla="*/ 0 60000 65536"/>
                  <a:gd name="T7" fmla="*/ 0 60000 65536"/>
                  <a:gd name="T8" fmla="*/ 0 60000 65536"/>
                  <a:gd name="T9" fmla="*/ 0 w 226"/>
                  <a:gd name="T10" fmla="*/ 0 h 91"/>
                  <a:gd name="T11" fmla="*/ 226 w 226"/>
                  <a:gd name="T12" fmla="*/ 91 h 9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" h="91">
                    <a:moveTo>
                      <a:pt x="226" y="0"/>
                    </a:moveTo>
                    <a:lnTo>
                      <a:pt x="0" y="0"/>
                    </a:lnTo>
                    <a:lnTo>
                      <a:pt x="0" y="91"/>
                    </a:lnTo>
                  </a:path>
                </a:pathLst>
              </a:custGeom>
              <a:noFill/>
              <a:ln w="19050" cap="flat" cmpd="sng">
                <a:solidFill>
                  <a:srgbClr val="FFFF00"/>
                </a:solidFill>
                <a:prstDash val="solid"/>
                <a:round/>
                <a:headEnd type="oval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7199" name="Group 48"/>
            <p:cNvGrpSpPr>
              <a:grpSpLocks/>
            </p:cNvGrpSpPr>
            <p:nvPr/>
          </p:nvGrpSpPr>
          <p:grpSpPr bwMode="auto">
            <a:xfrm>
              <a:off x="2109" y="2659"/>
              <a:ext cx="227" cy="237"/>
              <a:chOff x="2925" y="1389"/>
              <a:chExt cx="227" cy="237"/>
            </a:xfrm>
          </p:grpSpPr>
          <p:sp>
            <p:nvSpPr>
              <p:cNvPr id="7201" name="Freeform 49"/>
              <p:cNvSpPr>
                <a:spLocks/>
              </p:cNvSpPr>
              <p:nvPr/>
            </p:nvSpPr>
            <p:spPr bwMode="auto">
              <a:xfrm>
                <a:off x="3061" y="1389"/>
                <a:ext cx="91" cy="227"/>
              </a:xfrm>
              <a:custGeom>
                <a:avLst/>
                <a:gdLst>
                  <a:gd name="T0" fmla="*/ 91 w 91"/>
                  <a:gd name="T1" fmla="*/ 0 h 181"/>
                  <a:gd name="T2" fmla="*/ 91 w 91"/>
                  <a:gd name="T3" fmla="*/ 1664 h 181"/>
                  <a:gd name="T4" fmla="*/ 0 w 91"/>
                  <a:gd name="T5" fmla="*/ 1664 h 181"/>
                  <a:gd name="T6" fmla="*/ 0 w 91"/>
                  <a:gd name="T7" fmla="*/ 6789 h 1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1"/>
                  <a:gd name="T13" fmla="*/ 0 h 181"/>
                  <a:gd name="T14" fmla="*/ 91 w 91"/>
                  <a:gd name="T15" fmla="*/ 181 h 1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1" h="181">
                    <a:moveTo>
                      <a:pt x="91" y="0"/>
                    </a:moveTo>
                    <a:lnTo>
                      <a:pt x="91" y="45"/>
                    </a:lnTo>
                    <a:lnTo>
                      <a:pt x="0" y="45"/>
                    </a:lnTo>
                    <a:lnTo>
                      <a:pt x="0" y="181"/>
                    </a:lnTo>
                  </a:path>
                </a:pathLst>
              </a:custGeom>
              <a:noFill/>
              <a:ln w="19050" cap="flat" cmpd="sng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7202" name="Freeform 50"/>
              <p:cNvSpPr>
                <a:spLocks/>
              </p:cNvSpPr>
              <p:nvPr/>
            </p:nvSpPr>
            <p:spPr bwMode="auto">
              <a:xfrm>
                <a:off x="2925" y="1444"/>
                <a:ext cx="136" cy="182"/>
              </a:xfrm>
              <a:custGeom>
                <a:avLst/>
                <a:gdLst>
                  <a:gd name="T0" fmla="*/ 1 w 226"/>
                  <a:gd name="T1" fmla="*/ 0 h 91"/>
                  <a:gd name="T2" fmla="*/ 0 w 226"/>
                  <a:gd name="T3" fmla="*/ 0 h 91"/>
                  <a:gd name="T4" fmla="*/ 0 w 226"/>
                  <a:gd name="T5" fmla="*/ 5963776 h 91"/>
                  <a:gd name="T6" fmla="*/ 0 60000 65536"/>
                  <a:gd name="T7" fmla="*/ 0 60000 65536"/>
                  <a:gd name="T8" fmla="*/ 0 60000 65536"/>
                  <a:gd name="T9" fmla="*/ 0 w 226"/>
                  <a:gd name="T10" fmla="*/ 0 h 91"/>
                  <a:gd name="T11" fmla="*/ 226 w 226"/>
                  <a:gd name="T12" fmla="*/ 91 h 9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" h="91">
                    <a:moveTo>
                      <a:pt x="226" y="0"/>
                    </a:moveTo>
                    <a:lnTo>
                      <a:pt x="0" y="0"/>
                    </a:lnTo>
                    <a:lnTo>
                      <a:pt x="0" y="91"/>
                    </a:lnTo>
                  </a:path>
                </a:pathLst>
              </a:custGeom>
              <a:noFill/>
              <a:ln w="19050" cap="flat" cmpd="sng">
                <a:solidFill>
                  <a:srgbClr val="FFFF00"/>
                </a:solidFill>
                <a:prstDash val="solid"/>
                <a:round/>
                <a:headEnd type="oval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7200" name="Freeform 51"/>
            <p:cNvSpPr>
              <a:spLocks/>
            </p:cNvSpPr>
            <p:nvPr/>
          </p:nvSpPr>
          <p:spPr bwMode="auto">
            <a:xfrm>
              <a:off x="1973" y="2659"/>
              <a:ext cx="91" cy="227"/>
            </a:xfrm>
            <a:custGeom>
              <a:avLst/>
              <a:gdLst>
                <a:gd name="T0" fmla="*/ 91 w 91"/>
                <a:gd name="T1" fmla="*/ 0 h 181"/>
                <a:gd name="T2" fmla="*/ 91 w 91"/>
                <a:gd name="T3" fmla="*/ 1664 h 181"/>
                <a:gd name="T4" fmla="*/ 0 w 91"/>
                <a:gd name="T5" fmla="*/ 1664 h 181"/>
                <a:gd name="T6" fmla="*/ 0 w 91"/>
                <a:gd name="T7" fmla="*/ 6789 h 1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"/>
                <a:gd name="T13" fmla="*/ 0 h 181"/>
                <a:gd name="T14" fmla="*/ 91 w 91"/>
                <a:gd name="T15" fmla="*/ 181 h 1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" h="181">
                  <a:moveTo>
                    <a:pt x="91" y="0"/>
                  </a:moveTo>
                  <a:lnTo>
                    <a:pt x="91" y="45"/>
                  </a:lnTo>
                  <a:lnTo>
                    <a:pt x="0" y="45"/>
                  </a:lnTo>
                  <a:lnTo>
                    <a:pt x="0" y="181"/>
                  </a:lnTo>
                </a:path>
              </a:pathLst>
            </a:custGeom>
            <a:noFill/>
            <a:ln w="19050" cap="flat" cmpd="sng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669748" name="Text Box 52"/>
          <p:cNvSpPr txBox="1">
            <a:spLocks noChangeArrowheads="1"/>
          </p:cNvSpPr>
          <p:nvPr/>
        </p:nvSpPr>
        <p:spPr bwMode="auto">
          <a:xfrm>
            <a:off x="1489075" y="3284538"/>
            <a:ext cx="2916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2400">
                <a:solidFill>
                  <a:schemeClr val="bg1"/>
                </a:solidFill>
              </a:rPr>
              <a:t>Low Power Channel</a:t>
            </a:r>
          </a:p>
        </p:txBody>
      </p:sp>
      <p:sp>
        <p:nvSpPr>
          <p:cNvPr id="669749" name="Text Box 53"/>
          <p:cNvSpPr txBox="1">
            <a:spLocks noChangeArrowheads="1"/>
          </p:cNvSpPr>
          <p:nvPr/>
        </p:nvSpPr>
        <p:spPr bwMode="auto">
          <a:xfrm>
            <a:off x="1752600" y="5708650"/>
            <a:ext cx="534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2400">
                <a:solidFill>
                  <a:srgbClr val="FFFF66"/>
                </a:solidFill>
              </a:rPr>
              <a:t>Regular structure or regular behavior?</a:t>
            </a:r>
          </a:p>
        </p:txBody>
      </p:sp>
      <p:sp>
        <p:nvSpPr>
          <p:cNvPr id="669750" name="Text Box 54"/>
          <p:cNvSpPr txBox="1">
            <a:spLocks noChangeArrowheads="1"/>
          </p:cNvSpPr>
          <p:nvPr/>
        </p:nvSpPr>
        <p:spPr bwMode="auto">
          <a:xfrm>
            <a:off x="4787900" y="3646488"/>
            <a:ext cx="3738563" cy="1973262"/>
          </a:xfrm>
          <a:prstGeom prst="rect">
            <a:avLst/>
          </a:prstGeom>
          <a:solidFill>
            <a:schemeClr val="tx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rgbClr val="FFFF66"/>
                </a:solidFill>
                <a:latin typeface="Courier New" panose="02070309020205020404" pitchFamily="49" charset="0"/>
              </a:rPr>
              <a:t>module Gray(Clk, Q);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rgbClr val="FFFF66"/>
                </a:solidFill>
                <a:latin typeface="Courier New" panose="02070309020205020404" pitchFamily="49" charset="0"/>
              </a:rPr>
              <a:t>input  Clk;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rgbClr val="FFFF66"/>
                </a:solidFill>
                <a:latin typeface="Courier New" panose="02070309020205020404" pitchFamily="49" charset="0"/>
              </a:rPr>
              <a:t>output [n-1:0] Q;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rgbClr val="FFFF66"/>
                </a:solidFill>
                <a:latin typeface="Courier New" panose="02070309020205020404" pitchFamily="49" charset="0"/>
              </a:rPr>
              <a:t>wire   [n-1:0] Qb;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zh-TW" sz="1600">
              <a:solidFill>
                <a:srgbClr val="FFFF66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rgbClr val="FFFF66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TW" sz="1600">
                <a:solidFill>
                  <a:schemeClr val="bg1"/>
                </a:solidFill>
                <a:latin typeface="Courier New" panose="02070309020205020404" pitchFamily="49" charset="0"/>
              </a:rPr>
              <a:t>binary_counter (Clk, Qb);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chemeClr val="bg1"/>
                </a:solidFill>
                <a:latin typeface="Courier New" panose="02070309020205020404" pitchFamily="49" charset="0"/>
              </a:rPr>
              <a:t>    xor_array (Q, Qb);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zh-TW" sz="1600">
              <a:solidFill>
                <a:srgbClr val="FFFF66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rgbClr val="FFFF66"/>
                </a:solidFill>
                <a:latin typeface="Courier New" panose="02070309020205020404" pitchFamily="49" charset="0"/>
              </a:rPr>
              <a:t>endmodule </a:t>
            </a:r>
          </a:p>
        </p:txBody>
      </p:sp>
      <p:sp>
        <p:nvSpPr>
          <p:cNvPr id="669751" name="Text Box 55"/>
          <p:cNvSpPr txBox="1">
            <a:spLocks noChangeArrowheads="1"/>
          </p:cNvSpPr>
          <p:nvPr/>
        </p:nvSpPr>
        <p:spPr bwMode="auto">
          <a:xfrm>
            <a:off x="4787900" y="1557338"/>
            <a:ext cx="3744913" cy="1973262"/>
          </a:xfrm>
          <a:prstGeom prst="rect">
            <a:avLst/>
          </a:prstGeom>
          <a:solidFill>
            <a:schemeClr val="tx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rgbClr val="FFFF66"/>
                </a:solidFill>
                <a:latin typeface="Courier New" panose="02070309020205020404" pitchFamily="49" charset="0"/>
              </a:rPr>
              <a:t>module Binary(Clk, Q);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rgbClr val="FFFF66"/>
                </a:solidFill>
                <a:latin typeface="Courier New" panose="02070309020205020404" pitchFamily="49" charset="0"/>
              </a:rPr>
              <a:t>input  Clk;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rgbClr val="FFFF66"/>
                </a:solidFill>
                <a:latin typeface="Courier New" panose="02070309020205020404" pitchFamily="49" charset="0"/>
              </a:rPr>
              <a:t>output [n-1:0] Q;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rgbClr val="FFFF66"/>
                </a:solidFill>
                <a:latin typeface="Courier New" panose="02070309020205020404" pitchFamily="49" charset="0"/>
              </a:rPr>
              <a:t>wire   [n-1:0] Qb;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zh-TW" sz="1600">
              <a:solidFill>
                <a:srgbClr val="FFFF66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rgbClr val="FFFF66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TW" sz="1600">
                <a:solidFill>
                  <a:schemeClr val="bg1"/>
                </a:solidFill>
                <a:latin typeface="Courier New" panose="02070309020205020404" pitchFamily="49" charset="0"/>
              </a:rPr>
              <a:t>always@(posedge Clk)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chemeClr val="bg1"/>
                </a:solidFill>
                <a:latin typeface="Courier New" panose="02070309020205020404" pitchFamily="49" charset="0"/>
              </a:rPr>
              <a:t>	Q=Q+1;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zh-TW" sz="1600">
              <a:solidFill>
                <a:srgbClr val="FFFF66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rgbClr val="FFFF66"/>
                </a:solidFill>
                <a:latin typeface="Courier New" panose="02070309020205020404" pitchFamily="49" charset="0"/>
              </a:rPr>
              <a:t>endmodule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9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9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69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9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69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9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69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9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9748" grpId="0"/>
      <p:bldP spid="669749" grpId="0"/>
      <p:bldP spid="669750" grpId="0" animBg="1"/>
      <p:bldP spid="66975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7463"/>
            <a:ext cx="7772400" cy="1143001"/>
          </a:xfrm>
        </p:spPr>
        <p:txBody>
          <a:bodyPr/>
          <a:lstStyle/>
          <a:p>
            <a:pPr eaLnBrk="1" hangingPunct="1"/>
            <a:r>
              <a:rPr lang="en-US" altLang="zh-TW" sz="4000" smtClean="0">
                <a:solidFill>
                  <a:srgbClr val="99FFCC"/>
                </a:solidFill>
              </a:rPr>
              <a:t>Example</a:t>
            </a:r>
            <a:r>
              <a:rPr lang="en-US" altLang="zh-TW" sz="4000" smtClean="0"/>
              <a:t/>
            </a:r>
            <a:br>
              <a:rPr lang="en-US" altLang="zh-TW" sz="4000" smtClean="0"/>
            </a:br>
            <a:r>
              <a:rPr lang="en-US" altLang="zh-TW" sz="2800" smtClean="0">
                <a:solidFill>
                  <a:schemeClr val="bg1"/>
                </a:solidFill>
              </a:rPr>
              <a:t>8-bit Multiplier</a:t>
            </a: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 rot="5400000">
            <a:off x="2700338" y="763588"/>
            <a:ext cx="3706812" cy="5148262"/>
            <a:chOff x="3424" y="1344"/>
            <a:chExt cx="771" cy="1089"/>
          </a:xfrm>
        </p:grpSpPr>
        <p:sp>
          <p:nvSpPr>
            <p:cNvPr id="54289" name="Line 38"/>
            <p:cNvSpPr>
              <a:spLocks noChangeShapeType="1"/>
            </p:cNvSpPr>
            <p:nvPr/>
          </p:nvSpPr>
          <p:spPr bwMode="auto">
            <a:xfrm rot="-5400000">
              <a:off x="4104" y="1797"/>
              <a:ext cx="0" cy="18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290" name="Freeform 41"/>
            <p:cNvSpPr>
              <a:spLocks/>
            </p:cNvSpPr>
            <p:nvPr/>
          </p:nvSpPr>
          <p:spPr bwMode="auto">
            <a:xfrm rot="-5400000">
              <a:off x="3288" y="1707"/>
              <a:ext cx="1089" cy="363"/>
            </a:xfrm>
            <a:custGeom>
              <a:avLst/>
              <a:gdLst>
                <a:gd name="T0" fmla="*/ 0 w 1089"/>
                <a:gd name="T1" fmla="*/ 0 h 363"/>
                <a:gd name="T2" fmla="*/ 363 w 1089"/>
                <a:gd name="T3" fmla="*/ 363 h 363"/>
                <a:gd name="T4" fmla="*/ 726 w 1089"/>
                <a:gd name="T5" fmla="*/ 363 h 363"/>
                <a:gd name="T6" fmla="*/ 1089 w 1089"/>
                <a:gd name="T7" fmla="*/ 0 h 363"/>
                <a:gd name="T8" fmla="*/ 590 w 1089"/>
                <a:gd name="T9" fmla="*/ 0 h 363"/>
                <a:gd name="T10" fmla="*/ 545 w 1089"/>
                <a:gd name="T11" fmla="*/ 91 h 363"/>
                <a:gd name="T12" fmla="*/ 499 w 1089"/>
                <a:gd name="T13" fmla="*/ 0 h 363"/>
                <a:gd name="T14" fmla="*/ 0 w 1089"/>
                <a:gd name="T15" fmla="*/ 0 h 3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89"/>
                <a:gd name="T25" fmla="*/ 0 h 363"/>
                <a:gd name="T26" fmla="*/ 1089 w 1089"/>
                <a:gd name="T27" fmla="*/ 363 h 3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89" h="363">
                  <a:moveTo>
                    <a:pt x="0" y="0"/>
                  </a:moveTo>
                  <a:lnTo>
                    <a:pt x="363" y="363"/>
                  </a:lnTo>
                  <a:lnTo>
                    <a:pt x="726" y="363"/>
                  </a:lnTo>
                  <a:lnTo>
                    <a:pt x="1089" y="0"/>
                  </a:lnTo>
                  <a:lnTo>
                    <a:pt x="590" y="0"/>
                  </a:lnTo>
                  <a:lnTo>
                    <a:pt x="545" y="91"/>
                  </a:lnTo>
                  <a:lnTo>
                    <a:pt x="4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8100" cap="flat" cmpd="sng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291" name="Line 42"/>
            <p:cNvSpPr>
              <a:spLocks noChangeShapeType="1"/>
            </p:cNvSpPr>
            <p:nvPr/>
          </p:nvSpPr>
          <p:spPr bwMode="auto">
            <a:xfrm rot="-5400000">
              <a:off x="3537" y="1549"/>
              <a:ext cx="0" cy="22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292" name="Line 43"/>
            <p:cNvSpPr>
              <a:spLocks noChangeShapeType="1"/>
            </p:cNvSpPr>
            <p:nvPr/>
          </p:nvSpPr>
          <p:spPr bwMode="auto">
            <a:xfrm rot="-5400000">
              <a:off x="3537" y="2048"/>
              <a:ext cx="0" cy="22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2043113" y="3429000"/>
            <a:ext cx="2024062" cy="1223963"/>
            <a:chOff x="1287" y="2160"/>
            <a:chExt cx="1275" cy="771"/>
          </a:xfrm>
        </p:grpSpPr>
        <p:grpSp>
          <p:nvGrpSpPr>
            <p:cNvPr id="54283" name="Group 48"/>
            <p:cNvGrpSpPr>
              <a:grpSpLocks/>
            </p:cNvGrpSpPr>
            <p:nvPr/>
          </p:nvGrpSpPr>
          <p:grpSpPr bwMode="auto">
            <a:xfrm>
              <a:off x="1338" y="2541"/>
              <a:ext cx="1224" cy="390"/>
              <a:chOff x="1338" y="2541"/>
              <a:chExt cx="1224" cy="390"/>
            </a:xfrm>
          </p:grpSpPr>
          <p:sp>
            <p:nvSpPr>
              <p:cNvPr id="54287" name="AutoShape 46"/>
              <p:cNvSpPr>
                <a:spLocks noChangeArrowheads="1"/>
              </p:cNvSpPr>
              <p:nvPr/>
            </p:nvSpPr>
            <p:spPr bwMode="auto">
              <a:xfrm>
                <a:off x="2381" y="2541"/>
                <a:ext cx="181" cy="181"/>
              </a:xfrm>
              <a:prstGeom prst="triangle">
                <a:avLst>
                  <a:gd name="adj" fmla="val 50000"/>
                </a:avLst>
              </a:prstGeom>
              <a:noFill/>
              <a:ln w="38100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endParaRPr lang="zh-TW" altLang="en-US" sz="2400">
                  <a:solidFill>
                    <a:srgbClr val="FFFF66"/>
                  </a:solidFill>
                </a:endParaRPr>
              </a:p>
            </p:txBody>
          </p:sp>
          <p:sp>
            <p:nvSpPr>
              <p:cNvPr id="54288" name="Freeform 47"/>
              <p:cNvSpPr>
                <a:spLocks/>
              </p:cNvSpPr>
              <p:nvPr/>
            </p:nvSpPr>
            <p:spPr bwMode="auto">
              <a:xfrm>
                <a:off x="1338" y="2704"/>
                <a:ext cx="1134" cy="227"/>
              </a:xfrm>
              <a:custGeom>
                <a:avLst/>
                <a:gdLst>
                  <a:gd name="T0" fmla="*/ 1134 w 1134"/>
                  <a:gd name="T1" fmla="*/ 0 h 227"/>
                  <a:gd name="T2" fmla="*/ 1134 w 1134"/>
                  <a:gd name="T3" fmla="*/ 227 h 227"/>
                  <a:gd name="T4" fmla="*/ 0 w 1134"/>
                  <a:gd name="T5" fmla="*/ 227 h 227"/>
                  <a:gd name="T6" fmla="*/ 0 60000 65536"/>
                  <a:gd name="T7" fmla="*/ 0 60000 65536"/>
                  <a:gd name="T8" fmla="*/ 0 60000 65536"/>
                  <a:gd name="T9" fmla="*/ 0 w 1134"/>
                  <a:gd name="T10" fmla="*/ 0 h 227"/>
                  <a:gd name="T11" fmla="*/ 1134 w 1134"/>
                  <a:gd name="T12" fmla="*/ 227 h 2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34" h="227">
                    <a:moveTo>
                      <a:pt x="1134" y="0"/>
                    </a:moveTo>
                    <a:lnTo>
                      <a:pt x="1134" y="227"/>
                    </a:lnTo>
                    <a:lnTo>
                      <a:pt x="0" y="227"/>
                    </a:lnTo>
                  </a:path>
                </a:pathLst>
              </a:custGeom>
              <a:noFill/>
              <a:ln w="28575" cap="flat" cmpd="sng">
                <a:solidFill>
                  <a:srgbClr val="FFFF00"/>
                </a:solidFill>
                <a:prstDash val="solid"/>
                <a:round/>
                <a:headEnd type="triangl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54284" name="Line 50"/>
            <p:cNvSpPr>
              <a:spLocks noChangeShapeType="1"/>
            </p:cNvSpPr>
            <p:nvPr/>
          </p:nvSpPr>
          <p:spPr bwMode="auto">
            <a:xfrm>
              <a:off x="1338" y="2432"/>
              <a:ext cx="726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285" name="Text Box 51"/>
            <p:cNvSpPr txBox="1">
              <a:spLocks noChangeArrowheads="1"/>
            </p:cNvSpPr>
            <p:nvPr/>
          </p:nvSpPr>
          <p:spPr bwMode="auto">
            <a:xfrm>
              <a:off x="1292" y="2614"/>
              <a:ext cx="39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rgbClr val="FFFF66"/>
                  </a:solidFill>
                </a:rPr>
                <a:t>Clk</a:t>
              </a:r>
            </a:p>
          </p:txBody>
        </p:sp>
        <p:sp>
          <p:nvSpPr>
            <p:cNvPr id="54286" name="Text Box 52"/>
            <p:cNvSpPr txBox="1">
              <a:spLocks noChangeArrowheads="1"/>
            </p:cNvSpPr>
            <p:nvPr/>
          </p:nvSpPr>
          <p:spPr bwMode="auto">
            <a:xfrm>
              <a:off x="1287" y="2160"/>
              <a:ext cx="4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rgbClr val="FFFF66"/>
                  </a:solidFill>
                </a:rPr>
                <a:t>Rst</a:t>
              </a:r>
            </a:p>
          </p:txBody>
        </p:sp>
      </p:grpSp>
      <p:sp>
        <p:nvSpPr>
          <p:cNvPr id="653366" name="Rectangle 54"/>
          <p:cNvSpPr>
            <a:spLocks noChangeArrowheads="1"/>
          </p:cNvSpPr>
          <p:nvPr/>
        </p:nvSpPr>
        <p:spPr bwMode="auto">
          <a:xfrm>
            <a:off x="4284663" y="3068638"/>
            <a:ext cx="504825" cy="287337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1800">
                <a:solidFill>
                  <a:schemeClr val="accent2"/>
                </a:solidFill>
              </a:rPr>
              <a:t>N</a:t>
            </a:r>
          </a:p>
        </p:txBody>
      </p:sp>
      <p:sp>
        <p:nvSpPr>
          <p:cNvPr id="653368" name="Rectangle 56"/>
          <p:cNvSpPr>
            <a:spLocks noChangeArrowheads="1"/>
          </p:cNvSpPr>
          <p:nvPr/>
        </p:nvSpPr>
        <p:spPr bwMode="auto">
          <a:xfrm>
            <a:off x="2771775" y="1412875"/>
            <a:ext cx="1009650" cy="28733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1800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653370" name="Rectangle 58"/>
          <p:cNvSpPr>
            <a:spLocks noChangeArrowheads="1"/>
          </p:cNvSpPr>
          <p:nvPr/>
        </p:nvSpPr>
        <p:spPr bwMode="auto">
          <a:xfrm>
            <a:off x="5148263" y="1412875"/>
            <a:ext cx="1009650" cy="28733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1800">
                <a:solidFill>
                  <a:schemeClr val="accent2"/>
                </a:solidFill>
              </a:rPr>
              <a:t>Y</a:t>
            </a:r>
          </a:p>
        </p:txBody>
      </p:sp>
      <p:sp>
        <p:nvSpPr>
          <p:cNvPr id="653373" name="Rectangle 61"/>
          <p:cNvSpPr>
            <a:spLocks noChangeArrowheads="1"/>
          </p:cNvSpPr>
          <p:nvPr/>
        </p:nvSpPr>
        <p:spPr bwMode="auto">
          <a:xfrm>
            <a:off x="3635375" y="3573463"/>
            <a:ext cx="1009650" cy="28733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180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653374" name="Rectangle 62"/>
          <p:cNvSpPr>
            <a:spLocks noChangeArrowheads="1"/>
          </p:cNvSpPr>
          <p:nvPr/>
        </p:nvSpPr>
        <p:spPr bwMode="auto">
          <a:xfrm>
            <a:off x="3419475" y="3573463"/>
            <a:ext cx="215900" cy="28733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180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653375" name="Rectangle 63"/>
          <p:cNvSpPr>
            <a:spLocks noChangeArrowheads="1"/>
          </p:cNvSpPr>
          <p:nvPr/>
        </p:nvSpPr>
        <p:spPr bwMode="auto">
          <a:xfrm>
            <a:off x="4643438" y="3573463"/>
            <a:ext cx="1009650" cy="28733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1800">
                <a:solidFill>
                  <a:schemeClr val="accent2"/>
                </a:solidFill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3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3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53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53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53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53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53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53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53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53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53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53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3366" grpId="0" animBg="1"/>
      <p:bldP spid="653368" grpId="0" animBg="1"/>
      <p:bldP spid="653370" grpId="0" animBg="1"/>
      <p:bldP spid="653373" grpId="0" animBg="1"/>
      <p:bldP spid="653374" grpId="0" animBg="1"/>
      <p:bldP spid="65337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3" y="115888"/>
            <a:ext cx="7772401" cy="503237"/>
          </a:xfrm>
        </p:spPr>
        <p:txBody>
          <a:bodyPr/>
          <a:lstStyle/>
          <a:p>
            <a:pPr algn="l" eaLnBrk="1" hangingPunct="1"/>
            <a:r>
              <a:rPr lang="en-US" altLang="zh-TW" smtClean="0">
                <a:solidFill>
                  <a:srgbClr val="99FFCC"/>
                </a:solidFill>
              </a:rPr>
              <a:t>For Instance</a:t>
            </a:r>
            <a:endParaRPr lang="en-US" altLang="zh-TW" sz="3200" smtClean="0">
              <a:solidFill>
                <a:schemeClr val="bg1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7950" y="1268413"/>
            <a:ext cx="3052763" cy="4897437"/>
            <a:chOff x="431" y="799"/>
            <a:chExt cx="1923" cy="3085"/>
          </a:xfrm>
        </p:grpSpPr>
        <p:sp>
          <p:nvSpPr>
            <p:cNvPr id="55730" name="Freeform 4"/>
            <p:cNvSpPr>
              <a:spLocks/>
            </p:cNvSpPr>
            <p:nvPr/>
          </p:nvSpPr>
          <p:spPr bwMode="auto">
            <a:xfrm>
              <a:off x="431" y="1434"/>
              <a:ext cx="1043" cy="1951"/>
            </a:xfrm>
            <a:custGeom>
              <a:avLst/>
              <a:gdLst>
                <a:gd name="T0" fmla="*/ 499 w 1043"/>
                <a:gd name="T1" fmla="*/ 991 h 2041"/>
                <a:gd name="T2" fmla="*/ 0 w 1043"/>
                <a:gd name="T3" fmla="*/ 991 h 2041"/>
                <a:gd name="T4" fmla="*/ 0 w 1043"/>
                <a:gd name="T5" fmla="*/ 0 h 2041"/>
                <a:gd name="T6" fmla="*/ 1043 w 1043"/>
                <a:gd name="T7" fmla="*/ 0 h 20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3"/>
                <a:gd name="T13" fmla="*/ 0 h 2041"/>
                <a:gd name="T14" fmla="*/ 1043 w 1043"/>
                <a:gd name="T15" fmla="*/ 2041 h 20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3" h="2041">
                  <a:moveTo>
                    <a:pt x="499" y="2041"/>
                  </a:moveTo>
                  <a:lnTo>
                    <a:pt x="0" y="2041"/>
                  </a:lnTo>
                  <a:lnTo>
                    <a:pt x="0" y="0"/>
                  </a:lnTo>
                  <a:lnTo>
                    <a:pt x="1043" y="0"/>
                  </a:lnTo>
                </a:path>
              </a:pathLst>
            </a:custGeom>
            <a:noFill/>
            <a:ln w="28575" cap="flat" cmpd="sng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731" name="Line 5"/>
            <p:cNvSpPr>
              <a:spLocks noChangeShapeType="1"/>
            </p:cNvSpPr>
            <p:nvPr/>
          </p:nvSpPr>
          <p:spPr bwMode="auto">
            <a:xfrm>
              <a:off x="1471" y="2714"/>
              <a:ext cx="0" cy="172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732" name="Rectangle 6"/>
            <p:cNvSpPr>
              <a:spLocks noChangeArrowheads="1"/>
            </p:cNvSpPr>
            <p:nvPr/>
          </p:nvSpPr>
          <p:spPr bwMode="auto">
            <a:xfrm>
              <a:off x="993" y="2886"/>
              <a:ext cx="953" cy="18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zh-TW" sz="1800">
                  <a:solidFill>
                    <a:schemeClr val="accent2"/>
                  </a:solidFill>
                </a:rPr>
                <a:t>N ← N + 1</a:t>
              </a:r>
            </a:p>
          </p:txBody>
        </p:sp>
        <p:sp>
          <p:nvSpPr>
            <p:cNvPr id="55733" name="Line 7"/>
            <p:cNvSpPr>
              <a:spLocks noChangeShapeType="1"/>
            </p:cNvSpPr>
            <p:nvPr/>
          </p:nvSpPr>
          <p:spPr bwMode="auto">
            <a:xfrm>
              <a:off x="1474" y="980"/>
              <a:ext cx="0" cy="182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734" name="AutoShape 8"/>
            <p:cNvSpPr>
              <a:spLocks noChangeArrowheads="1"/>
            </p:cNvSpPr>
            <p:nvPr/>
          </p:nvSpPr>
          <p:spPr bwMode="auto">
            <a:xfrm>
              <a:off x="1200" y="799"/>
              <a:ext cx="576" cy="192"/>
            </a:xfrm>
            <a:prstGeom prst="flowChartTerminator">
              <a:avLst/>
            </a:prstGeom>
            <a:solidFill>
              <a:schemeClr val="bg1"/>
            </a:solidFill>
            <a:ln w="2857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zh-TW" sz="2000">
                  <a:solidFill>
                    <a:schemeClr val="accent2"/>
                  </a:solidFill>
                </a:rPr>
                <a:t>begin</a:t>
              </a:r>
            </a:p>
          </p:txBody>
        </p:sp>
        <p:grpSp>
          <p:nvGrpSpPr>
            <p:cNvPr id="55735" name="Group 9"/>
            <p:cNvGrpSpPr>
              <a:grpSpLocks/>
            </p:cNvGrpSpPr>
            <p:nvPr/>
          </p:nvGrpSpPr>
          <p:grpSpPr bwMode="auto">
            <a:xfrm>
              <a:off x="1188" y="3510"/>
              <a:ext cx="576" cy="374"/>
              <a:chOff x="3107" y="1933"/>
              <a:chExt cx="576" cy="374"/>
            </a:xfrm>
          </p:grpSpPr>
          <p:sp>
            <p:nvSpPr>
              <p:cNvPr id="55750" name="AutoShape 10"/>
              <p:cNvSpPr>
                <a:spLocks noChangeArrowheads="1"/>
              </p:cNvSpPr>
              <p:nvPr/>
            </p:nvSpPr>
            <p:spPr bwMode="auto">
              <a:xfrm>
                <a:off x="3107" y="2115"/>
                <a:ext cx="576" cy="192"/>
              </a:xfrm>
              <a:prstGeom prst="flowChartTerminator">
                <a:avLst/>
              </a:prstGeom>
              <a:solidFill>
                <a:schemeClr val="bg1"/>
              </a:solidFill>
              <a:ln w="28575">
                <a:solidFill>
                  <a:srgbClr val="FFFF66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2000">
                    <a:solidFill>
                      <a:schemeClr val="accent2"/>
                    </a:solidFill>
                  </a:rPr>
                  <a:t>end</a:t>
                </a:r>
              </a:p>
            </p:txBody>
          </p:sp>
          <p:sp>
            <p:nvSpPr>
              <p:cNvPr id="55751" name="Line 11"/>
              <p:cNvSpPr>
                <a:spLocks noChangeShapeType="1"/>
              </p:cNvSpPr>
              <p:nvPr/>
            </p:nvSpPr>
            <p:spPr bwMode="auto">
              <a:xfrm>
                <a:off x="3379" y="1933"/>
                <a:ext cx="0" cy="182"/>
              </a:xfrm>
              <a:prstGeom prst="line">
                <a:avLst/>
              </a:prstGeom>
              <a:noFill/>
              <a:ln w="28575">
                <a:solidFill>
                  <a:srgbClr val="FFFF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55736" name="Rectangle 12"/>
            <p:cNvSpPr>
              <a:spLocks noChangeArrowheads="1"/>
            </p:cNvSpPr>
            <p:nvPr/>
          </p:nvSpPr>
          <p:spPr bwMode="auto">
            <a:xfrm>
              <a:off x="567" y="1162"/>
              <a:ext cx="1769" cy="18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zh-TW" sz="1800">
                  <a:solidFill>
                    <a:schemeClr val="accent2"/>
                  </a:solidFill>
                </a:rPr>
                <a:t>N←0; A←0; B←Y; C←0 </a:t>
              </a:r>
            </a:p>
          </p:txBody>
        </p:sp>
        <p:sp>
          <p:nvSpPr>
            <p:cNvPr id="55737" name="AutoShape 13"/>
            <p:cNvSpPr>
              <a:spLocks noChangeArrowheads="1"/>
            </p:cNvSpPr>
            <p:nvPr/>
          </p:nvSpPr>
          <p:spPr bwMode="auto">
            <a:xfrm>
              <a:off x="948" y="1577"/>
              <a:ext cx="1044" cy="272"/>
            </a:xfrm>
            <a:prstGeom prst="diamond">
              <a:avLst/>
            </a:prstGeom>
            <a:solidFill>
              <a:schemeClr val="bg1"/>
            </a:solidFill>
            <a:ln w="2857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zh-TW" sz="1800">
                  <a:solidFill>
                    <a:schemeClr val="accent2"/>
                  </a:solidFill>
                </a:rPr>
                <a:t>B[0]</a:t>
              </a:r>
            </a:p>
          </p:txBody>
        </p:sp>
        <p:sp>
          <p:nvSpPr>
            <p:cNvPr id="55738" name="Line 14"/>
            <p:cNvSpPr>
              <a:spLocks noChangeShapeType="1"/>
            </p:cNvSpPr>
            <p:nvPr/>
          </p:nvSpPr>
          <p:spPr bwMode="auto">
            <a:xfrm>
              <a:off x="1471" y="1852"/>
              <a:ext cx="0" cy="172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739" name="Text Box 15"/>
            <p:cNvSpPr txBox="1">
              <a:spLocks noChangeArrowheads="1"/>
            </p:cNvSpPr>
            <p:nvPr/>
          </p:nvSpPr>
          <p:spPr bwMode="auto">
            <a:xfrm>
              <a:off x="1958" y="1480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1800">
                  <a:solidFill>
                    <a:srgbClr val="FFFF66"/>
                  </a:solidFill>
                </a:rPr>
                <a:t>No</a:t>
              </a:r>
            </a:p>
          </p:txBody>
        </p:sp>
        <p:sp>
          <p:nvSpPr>
            <p:cNvPr id="55740" name="Text Box 16"/>
            <p:cNvSpPr txBox="1">
              <a:spLocks noChangeArrowheads="1"/>
            </p:cNvSpPr>
            <p:nvPr/>
          </p:nvSpPr>
          <p:spPr bwMode="auto">
            <a:xfrm>
              <a:off x="1471" y="1819"/>
              <a:ext cx="3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1800">
                  <a:solidFill>
                    <a:srgbClr val="FFFF66"/>
                  </a:solidFill>
                </a:rPr>
                <a:t>Yes</a:t>
              </a:r>
            </a:p>
          </p:txBody>
        </p:sp>
        <p:sp>
          <p:nvSpPr>
            <p:cNvPr id="55741" name="Rectangle 17"/>
            <p:cNvSpPr>
              <a:spLocks noChangeArrowheads="1"/>
            </p:cNvSpPr>
            <p:nvPr/>
          </p:nvSpPr>
          <p:spPr bwMode="auto">
            <a:xfrm>
              <a:off x="993" y="2024"/>
              <a:ext cx="953" cy="18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zh-TW" sz="1800">
                  <a:solidFill>
                    <a:schemeClr val="accent2"/>
                  </a:solidFill>
                </a:rPr>
                <a:t>{C,A}←A + X</a:t>
              </a:r>
            </a:p>
          </p:txBody>
        </p:sp>
        <p:sp>
          <p:nvSpPr>
            <p:cNvPr id="55742" name="Line 18"/>
            <p:cNvSpPr>
              <a:spLocks noChangeShapeType="1"/>
            </p:cNvSpPr>
            <p:nvPr/>
          </p:nvSpPr>
          <p:spPr bwMode="auto">
            <a:xfrm>
              <a:off x="1471" y="2206"/>
              <a:ext cx="0" cy="317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743" name="Line 19"/>
            <p:cNvSpPr>
              <a:spLocks noChangeShapeType="1"/>
            </p:cNvSpPr>
            <p:nvPr/>
          </p:nvSpPr>
          <p:spPr bwMode="auto">
            <a:xfrm>
              <a:off x="1474" y="1343"/>
              <a:ext cx="0" cy="227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744" name="AutoShape 20"/>
            <p:cNvSpPr>
              <a:spLocks noChangeArrowheads="1"/>
            </p:cNvSpPr>
            <p:nvPr/>
          </p:nvSpPr>
          <p:spPr bwMode="auto">
            <a:xfrm>
              <a:off x="875" y="3249"/>
              <a:ext cx="1180" cy="272"/>
            </a:xfrm>
            <a:prstGeom prst="diamond">
              <a:avLst/>
            </a:prstGeom>
            <a:solidFill>
              <a:schemeClr val="bg1"/>
            </a:solidFill>
            <a:ln w="2857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zh-TW" sz="1800">
                  <a:solidFill>
                    <a:schemeClr val="accent2"/>
                  </a:solidFill>
                </a:rPr>
                <a:t>N=0</a:t>
              </a:r>
            </a:p>
          </p:txBody>
        </p:sp>
        <p:sp>
          <p:nvSpPr>
            <p:cNvPr id="55745" name="Line 21"/>
            <p:cNvSpPr>
              <a:spLocks noChangeShapeType="1"/>
            </p:cNvSpPr>
            <p:nvPr/>
          </p:nvSpPr>
          <p:spPr bwMode="auto">
            <a:xfrm>
              <a:off x="1471" y="3067"/>
              <a:ext cx="0" cy="175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746" name="Text Box 22"/>
            <p:cNvSpPr txBox="1">
              <a:spLocks noChangeArrowheads="1"/>
            </p:cNvSpPr>
            <p:nvPr/>
          </p:nvSpPr>
          <p:spPr bwMode="auto">
            <a:xfrm>
              <a:off x="721" y="3158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1800">
                  <a:solidFill>
                    <a:srgbClr val="FFFF66"/>
                  </a:solidFill>
                </a:rPr>
                <a:t>No</a:t>
              </a:r>
            </a:p>
          </p:txBody>
        </p:sp>
        <p:sp>
          <p:nvSpPr>
            <p:cNvPr id="55747" name="Text Box 23"/>
            <p:cNvSpPr txBox="1">
              <a:spLocks noChangeArrowheads="1"/>
            </p:cNvSpPr>
            <p:nvPr/>
          </p:nvSpPr>
          <p:spPr bwMode="auto">
            <a:xfrm>
              <a:off x="1471" y="3480"/>
              <a:ext cx="3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1800">
                  <a:solidFill>
                    <a:srgbClr val="FFFF66"/>
                  </a:solidFill>
                </a:rPr>
                <a:t>Yes</a:t>
              </a:r>
            </a:p>
          </p:txBody>
        </p:sp>
        <p:sp>
          <p:nvSpPr>
            <p:cNvPr id="55748" name="Rectangle 24"/>
            <p:cNvSpPr>
              <a:spLocks noChangeArrowheads="1"/>
            </p:cNvSpPr>
            <p:nvPr/>
          </p:nvSpPr>
          <p:spPr bwMode="auto">
            <a:xfrm>
              <a:off x="739" y="2529"/>
              <a:ext cx="1452" cy="18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zh-TW" sz="1800">
                  <a:solidFill>
                    <a:schemeClr val="accent2"/>
                  </a:solidFill>
                </a:rPr>
                <a:t>{C,A,B}←{C,A,B}&gt;&gt;1</a:t>
              </a:r>
            </a:p>
          </p:txBody>
        </p:sp>
        <p:sp>
          <p:nvSpPr>
            <p:cNvPr id="55749" name="Freeform 25"/>
            <p:cNvSpPr>
              <a:spLocks/>
            </p:cNvSpPr>
            <p:nvPr/>
          </p:nvSpPr>
          <p:spPr bwMode="auto">
            <a:xfrm>
              <a:off x="1492" y="1706"/>
              <a:ext cx="862" cy="635"/>
            </a:xfrm>
            <a:custGeom>
              <a:avLst/>
              <a:gdLst>
                <a:gd name="T0" fmla="*/ 499 w 862"/>
                <a:gd name="T1" fmla="*/ 0 h 635"/>
                <a:gd name="T2" fmla="*/ 862 w 862"/>
                <a:gd name="T3" fmla="*/ 0 h 635"/>
                <a:gd name="T4" fmla="*/ 862 w 862"/>
                <a:gd name="T5" fmla="*/ 635 h 635"/>
                <a:gd name="T6" fmla="*/ 0 w 862"/>
                <a:gd name="T7" fmla="*/ 635 h 6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2"/>
                <a:gd name="T13" fmla="*/ 0 h 635"/>
                <a:gd name="T14" fmla="*/ 862 w 862"/>
                <a:gd name="T15" fmla="*/ 635 h 6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2" h="635">
                  <a:moveTo>
                    <a:pt x="499" y="0"/>
                  </a:moveTo>
                  <a:lnTo>
                    <a:pt x="862" y="0"/>
                  </a:lnTo>
                  <a:lnTo>
                    <a:pt x="862" y="635"/>
                  </a:lnTo>
                  <a:lnTo>
                    <a:pt x="0" y="635"/>
                  </a:lnTo>
                </a:path>
              </a:pathLst>
            </a:custGeom>
            <a:noFill/>
            <a:ln w="28575" cap="flat" cmpd="sng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4" name="Group 110"/>
          <p:cNvGrpSpPr>
            <a:grpSpLocks/>
          </p:cNvGrpSpPr>
          <p:nvPr/>
        </p:nvGrpSpPr>
        <p:grpSpPr bwMode="auto">
          <a:xfrm>
            <a:off x="4572000" y="331788"/>
            <a:ext cx="1739900" cy="314325"/>
            <a:chOff x="3424" y="1253"/>
            <a:chExt cx="1088" cy="227"/>
          </a:xfrm>
        </p:grpSpPr>
        <p:sp>
          <p:nvSpPr>
            <p:cNvPr id="55722" name="Rectangle 67"/>
            <p:cNvSpPr>
              <a:spLocks noChangeArrowheads="1"/>
            </p:cNvSpPr>
            <p:nvPr/>
          </p:nvSpPr>
          <p:spPr bwMode="auto">
            <a:xfrm>
              <a:off x="3424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5723" name="Rectangle 68"/>
            <p:cNvSpPr>
              <a:spLocks noChangeArrowheads="1"/>
            </p:cNvSpPr>
            <p:nvPr/>
          </p:nvSpPr>
          <p:spPr bwMode="auto">
            <a:xfrm>
              <a:off x="3560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5724" name="Rectangle 69"/>
            <p:cNvSpPr>
              <a:spLocks noChangeArrowheads="1"/>
            </p:cNvSpPr>
            <p:nvPr/>
          </p:nvSpPr>
          <p:spPr bwMode="auto">
            <a:xfrm>
              <a:off x="3696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5725" name="Rectangle 70"/>
            <p:cNvSpPr>
              <a:spLocks noChangeArrowheads="1"/>
            </p:cNvSpPr>
            <p:nvPr/>
          </p:nvSpPr>
          <p:spPr bwMode="auto">
            <a:xfrm>
              <a:off x="3832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5726" name="Rectangle 71"/>
            <p:cNvSpPr>
              <a:spLocks noChangeArrowheads="1"/>
            </p:cNvSpPr>
            <p:nvPr/>
          </p:nvSpPr>
          <p:spPr bwMode="auto">
            <a:xfrm>
              <a:off x="3968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5727" name="Rectangle 72"/>
            <p:cNvSpPr>
              <a:spLocks noChangeArrowheads="1"/>
            </p:cNvSpPr>
            <p:nvPr/>
          </p:nvSpPr>
          <p:spPr bwMode="auto">
            <a:xfrm>
              <a:off x="4104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5728" name="Rectangle 73"/>
            <p:cNvSpPr>
              <a:spLocks noChangeArrowheads="1"/>
            </p:cNvSpPr>
            <p:nvPr/>
          </p:nvSpPr>
          <p:spPr bwMode="auto">
            <a:xfrm>
              <a:off x="4240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5729" name="Rectangle 74"/>
            <p:cNvSpPr>
              <a:spLocks noChangeArrowheads="1"/>
            </p:cNvSpPr>
            <p:nvPr/>
          </p:nvSpPr>
          <p:spPr bwMode="auto">
            <a:xfrm>
              <a:off x="4376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0</a:t>
              </a:r>
            </a:p>
          </p:txBody>
        </p:sp>
      </p:grpSp>
      <p:grpSp>
        <p:nvGrpSpPr>
          <p:cNvPr id="5" name="Group 111"/>
          <p:cNvGrpSpPr>
            <a:grpSpLocks/>
          </p:cNvGrpSpPr>
          <p:nvPr/>
        </p:nvGrpSpPr>
        <p:grpSpPr bwMode="auto">
          <a:xfrm>
            <a:off x="6300788" y="331788"/>
            <a:ext cx="1727200" cy="314325"/>
            <a:chOff x="4512" y="1253"/>
            <a:chExt cx="1088" cy="227"/>
          </a:xfrm>
        </p:grpSpPr>
        <p:sp>
          <p:nvSpPr>
            <p:cNvPr id="55714" name="Rectangle 75"/>
            <p:cNvSpPr>
              <a:spLocks noChangeArrowheads="1"/>
            </p:cNvSpPr>
            <p:nvPr/>
          </p:nvSpPr>
          <p:spPr bwMode="auto">
            <a:xfrm>
              <a:off x="4512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55715" name="Rectangle 76"/>
            <p:cNvSpPr>
              <a:spLocks noChangeArrowheads="1"/>
            </p:cNvSpPr>
            <p:nvPr/>
          </p:nvSpPr>
          <p:spPr bwMode="auto">
            <a:xfrm>
              <a:off x="4648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0</a:t>
              </a:r>
            </a:p>
          </p:txBody>
        </p:sp>
        <p:sp>
          <p:nvSpPr>
            <p:cNvPr id="55716" name="Rectangle 77"/>
            <p:cNvSpPr>
              <a:spLocks noChangeArrowheads="1"/>
            </p:cNvSpPr>
            <p:nvPr/>
          </p:nvSpPr>
          <p:spPr bwMode="auto">
            <a:xfrm>
              <a:off x="4784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55717" name="Rectangle 78"/>
            <p:cNvSpPr>
              <a:spLocks noChangeArrowheads="1"/>
            </p:cNvSpPr>
            <p:nvPr/>
          </p:nvSpPr>
          <p:spPr bwMode="auto">
            <a:xfrm>
              <a:off x="4920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0</a:t>
              </a:r>
            </a:p>
          </p:txBody>
        </p:sp>
        <p:sp>
          <p:nvSpPr>
            <p:cNvPr id="55718" name="Rectangle 79"/>
            <p:cNvSpPr>
              <a:spLocks noChangeArrowheads="1"/>
            </p:cNvSpPr>
            <p:nvPr/>
          </p:nvSpPr>
          <p:spPr bwMode="auto">
            <a:xfrm>
              <a:off x="5056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0</a:t>
              </a:r>
            </a:p>
          </p:txBody>
        </p:sp>
        <p:sp>
          <p:nvSpPr>
            <p:cNvPr id="55719" name="Rectangle 80"/>
            <p:cNvSpPr>
              <a:spLocks noChangeArrowheads="1"/>
            </p:cNvSpPr>
            <p:nvPr/>
          </p:nvSpPr>
          <p:spPr bwMode="auto">
            <a:xfrm>
              <a:off x="5192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55720" name="Rectangle 81"/>
            <p:cNvSpPr>
              <a:spLocks noChangeArrowheads="1"/>
            </p:cNvSpPr>
            <p:nvPr/>
          </p:nvSpPr>
          <p:spPr bwMode="auto">
            <a:xfrm>
              <a:off x="5328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0</a:t>
              </a:r>
            </a:p>
          </p:txBody>
        </p:sp>
        <p:sp>
          <p:nvSpPr>
            <p:cNvPr id="55721" name="Rectangle 82"/>
            <p:cNvSpPr>
              <a:spLocks noChangeArrowheads="1"/>
            </p:cNvSpPr>
            <p:nvPr/>
          </p:nvSpPr>
          <p:spPr bwMode="auto">
            <a:xfrm>
              <a:off x="5464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1</a:t>
              </a:r>
            </a:p>
          </p:txBody>
        </p:sp>
      </p:grpSp>
      <p:sp>
        <p:nvSpPr>
          <p:cNvPr id="668755" name="Rectangle 83"/>
          <p:cNvSpPr>
            <a:spLocks noChangeArrowheads="1"/>
          </p:cNvSpPr>
          <p:nvPr/>
        </p:nvSpPr>
        <p:spPr bwMode="auto">
          <a:xfrm>
            <a:off x="4356100" y="331788"/>
            <a:ext cx="217488" cy="31432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2400">
                <a:solidFill>
                  <a:schemeClr val="accent2"/>
                </a:solidFill>
              </a:rPr>
              <a:t>0</a:t>
            </a:r>
          </a:p>
        </p:txBody>
      </p:sp>
      <p:grpSp>
        <p:nvGrpSpPr>
          <p:cNvPr id="6" name="Group 109"/>
          <p:cNvGrpSpPr>
            <a:grpSpLocks/>
          </p:cNvGrpSpPr>
          <p:nvPr/>
        </p:nvGrpSpPr>
        <p:grpSpPr bwMode="auto">
          <a:xfrm>
            <a:off x="3708400" y="331788"/>
            <a:ext cx="647700" cy="314325"/>
            <a:chOff x="2880" y="1253"/>
            <a:chExt cx="408" cy="227"/>
          </a:xfrm>
        </p:grpSpPr>
        <p:sp>
          <p:nvSpPr>
            <p:cNvPr id="55711" name="Rectangle 84"/>
            <p:cNvSpPr>
              <a:spLocks noChangeArrowheads="1"/>
            </p:cNvSpPr>
            <p:nvPr/>
          </p:nvSpPr>
          <p:spPr bwMode="auto">
            <a:xfrm>
              <a:off x="2880" y="1253"/>
              <a:ext cx="136" cy="22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5712" name="Rectangle 85"/>
            <p:cNvSpPr>
              <a:spLocks noChangeArrowheads="1"/>
            </p:cNvSpPr>
            <p:nvPr/>
          </p:nvSpPr>
          <p:spPr bwMode="auto">
            <a:xfrm>
              <a:off x="3016" y="1253"/>
              <a:ext cx="136" cy="22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5713" name="Rectangle 86"/>
            <p:cNvSpPr>
              <a:spLocks noChangeArrowheads="1"/>
            </p:cNvSpPr>
            <p:nvPr/>
          </p:nvSpPr>
          <p:spPr bwMode="auto">
            <a:xfrm>
              <a:off x="3152" y="1253"/>
              <a:ext cx="136" cy="22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0</a:t>
              </a:r>
            </a:p>
          </p:txBody>
        </p:sp>
      </p:grpSp>
      <p:sp>
        <p:nvSpPr>
          <p:cNvPr id="668777" name="Text Box 105"/>
          <p:cNvSpPr txBox="1">
            <a:spLocks noChangeArrowheads="1"/>
          </p:cNvSpPr>
          <p:nvPr/>
        </p:nvSpPr>
        <p:spPr bwMode="auto">
          <a:xfrm>
            <a:off x="3276600" y="33337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240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668784" name="Text Box 112"/>
          <p:cNvSpPr txBox="1">
            <a:spLocks noChangeArrowheads="1"/>
          </p:cNvSpPr>
          <p:nvPr/>
        </p:nvSpPr>
        <p:spPr bwMode="auto">
          <a:xfrm>
            <a:off x="8029575" y="287338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2400">
                <a:solidFill>
                  <a:srgbClr val="FF99FF"/>
                </a:solidFill>
              </a:rPr>
              <a:t>B</a:t>
            </a:r>
          </a:p>
        </p:txBody>
      </p:sp>
      <p:grpSp>
        <p:nvGrpSpPr>
          <p:cNvPr id="7" name="Group 730"/>
          <p:cNvGrpSpPr>
            <a:grpSpLocks/>
          </p:cNvGrpSpPr>
          <p:nvPr/>
        </p:nvGrpSpPr>
        <p:grpSpPr bwMode="auto">
          <a:xfrm>
            <a:off x="3492500" y="-52388"/>
            <a:ext cx="2806700" cy="457201"/>
            <a:chOff x="2336" y="-33"/>
            <a:chExt cx="1768" cy="288"/>
          </a:xfrm>
        </p:grpSpPr>
        <p:grpSp>
          <p:nvGrpSpPr>
            <p:cNvPr id="55701" name="Group 103"/>
            <p:cNvGrpSpPr>
              <a:grpSpLocks/>
            </p:cNvGrpSpPr>
            <p:nvPr/>
          </p:nvGrpSpPr>
          <p:grpSpPr bwMode="auto">
            <a:xfrm>
              <a:off x="3016" y="11"/>
              <a:ext cx="1088" cy="227"/>
              <a:chOff x="3424" y="754"/>
              <a:chExt cx="1088" cy="227"/>
            </a:xfrm>
          </p:grpSpPr>
          <p:sp>
            <p:nvSpPr>
              <p:cNvPr id="55703" name="Rectangle 87"/>
              <p:cNvSpPr>
                <a:spLocks noChangeArrowheads="1"/>
              </p:cNvSpPr>
              <p:nvPr/>
            </p:nvSpPr>
            <p:spPr bwMode="auto">
              <a:xfrm>
                <a:off x="3424" y="754"/>
                <a:ext cx="136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zh-TW" sz="2400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55704" name="Rectangle 88"/>
              <p:cNvSpPr>
                <a:spLocks noChangeArrowheads="1"/>
              </p:cNvSpPr>
              <p:nvPr/>
            </p:nvSpPr>
            <p:spPr bwMode="auto">
              <a:xfrm>
                <a:off x="3560" y="754"/>
                <a:ext cx="136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zh-TW" sz="2400">
                    <a:solidFill>
                      <a:schemeClr val="bg1"/>
                    </a:solidFill>
                  </a:rPr>
                  <a:t>0</a:t>
                </a:r>
              </a:p>
            </p:txBody>
          </p:sp>
          <p:sp>
            <p:nvSpPr>
              <p:cNvPr id="55705" name="Rectangle 89"/>
              <p:cNvSpPr>
                <a:spLocks noChangeArrowheads="1"/>
              </p:cNvSpPr>
              <p:nvPr/>
            </p:nvSpPr>
            <p:spPr bwMode="auto">
              <a:xfrm>
                <a:off x="3696" y="754"/>
                <a:ext cx="136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zh-TW" sz="2400">
                    <a:solidFill>
                      <a:schemeClr val="bg1"/>
                    </a:solidFill>
                  </a:rPr>
                  <a:t>0</a:t>
                </a:r>
              </a:p>
            </p:txBody>
          </p:sp>
          <p:sp>
            <p:nvSpPr>
              <p:cNvPr id="55706" name="Rectangle 90"/>
              <p:cNvSpPr>
                <a:spLocks noChangeArrowheads="1"/>
              </p:cNvSpPr>
              <p:nvPr/>
            </p:nvSpPr>
            <p:spPr bwMode="auto">
              <a:xfrm>
                <a:off x="3832" y="754"/>
                <a:ext cx="136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zh-TW" sz="2400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55707" name="Rectangle 91"/>
              <p:cNvSpPr>
                <a:spLocks noChangeArrowheads="1"/>
              </p:cNvSpPr>
              <p:nvPr/>
            </p:nvSpPr>
            <p:spPr bwMode="auto">
              <a:xfrm>
                <a:off x="3968" y="754"/>
                <a:ext cx="136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zh-TW" sz="2400">
                    <a:solidFill>
                      <a:schemeClr val="bg1"/>
                    </a:solidFill>
                  </a:rPr>
                  <a:t>0</a:t>
                </a:r>
              </a:p>
            </p:txBody>
          </p:sp>
          <p:sp>
            <p:nvSpPr>
              <p:cNvPr id="55708" name="Rectangle 92"/>
              <p:cNvSpPr>
                <a:spLocks noChangeArrowheads="1"/>
              </p:cNvSpPr>
              <p:nvPr/>
            </p:nvSpPr>
            <p:spPr bwMode="auto">
              <a:xfrm>
                <a:off x="4104" y="754"/>
                <a:ext cx="136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zh-TW" sz="2400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55709" name="Rectangle 93"/>
              <p:cNvSpPr>
                <a:spLocks noChangeArrowheads="1"/>
              </p:cNvSpPr>
              <p:nvPr/>
            </p:nvSpPr>
            <p:spPr bwMode="auto">
              <a:xfrm>
                <a:off x="4240" y="754"/>
                <a:ext cx="136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zh-TW" sz="2400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55710" name="Rectangle 94"/>
              <p:cNvSpPr>
                <a:spLocks noChangeArrowheads="1"/>
              </p:cNvSpPr>
              <p:nvPr/>
            </p:nvSpPr>
            <p:spPr bwMode="auto">
              <a:xfrm>
                <a:off x="4376" y="754"/>
                <a:ext cx="136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zh-TW" sz="2400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  <p:sp>
          <p:nvSpPr>
            <p:cNvPr id="55702" name="Text Box 113"/>
            <p:cNvSpPr txBox="1">
              <a:spLocks noChangeArrowheads="1"/>
            </p:cNvSpPr>
            <p:nvPr/>
          </p:nvSpPr>
          <p:spPr bwMode="auto">
            <a:xfrm>
              <a:off x="2336" y="-33"/>
              <a:ext cx="6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/>
                <a:t>X=151</a:t>
              </a:r>
            </a:p>
          </p:txBody>
        </p:sp>
      </p:grpSp>
      <p:grpSp>
        <p:nvGrpSpPr>
          <p:cNvPr id="9" name="Group 731"/>
          <p:cNvGrpSpPr>
            <a:grpSpLocks/>
          </p:cNvGrpSpPr>
          <p:nvPr/>
        </p:nvGrpSpPr>
        <p:grpSpPr bwMode="auto">
          <a:xfrm>
            <a:off x="6300788" y="-26988"/>
            <a:ext cx="2735262" cy="457201"/>
            <a:chOff x="4105" y="-17"/>
            <a:chExt cx="1723" cy="288"/>
          </a:xfrm>
        </p:grpSpPr>
        <p:grpSp>
          <p:nvGrpSpPr>
            <p:cNvPr id="55691" name="Group 104"/>
            <p:cNvGrpSpPr>
              <a:grpSpLocks/>
            </p:cNvGrpSpPr>
            <p:nvPr/>
          </p:nvGrpSpPr>
          <p:grpSpPr bwMode="auto">
            <a:xfrm>
              <a:off x="4105" y="11"/>
              <a:ext cx="1088" cy="227"/>
              <a:chOff x="4513" y="754"/>
              <a:chExt cx="1088" cy="227"/>
            </a:xfrm>
          </p:grpSpPr>
          <p:sp>
            <p:nvSpPr>
              <p:cNvPr id="55693" name="Rectangle 95"/>
              <p:cNvSpPr>
                <a:spLocks noChangeArrowheads="1"/>
              </p:cNvSpPr>
              <p:nvPr/>
            </p:nvSpPr>
            <p:spPr bwMode="auto">
              <a:xfrm>
                <a:off x="4513" y="754"/>
                <a:ext cx="136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zh-TW" sz="2400"/>
                  <a:t>1</a:t>
                </a:r>
              </a:p>
            </p:txBody>
          </p:sp>
          <p:sp>
            <p:nvSpPr>
              <p:cNvPr id="55694" name="Rectangle 96"/>
              <p:cNvSpPr>
                <a:spLocks noChangeArrowheads="1"/>
              </p:cNvSpPr>
              <p:nvPr/>
            </p:nvSpPr>
            <p:spPr bwMode="auto">
              <a:xfrm>
                <a:off x="4649" y="754"/>
                <a:ext cx="136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zh-TW" sz="2400"/>
                  <a:t>0</a:t>
                </a:r>
              </a:p>
            </p:txBody>
          </p:sp>
          <p:sp>
            <p:nvSpPr>
              <p:cNvPr id="55695" name="Rectangle 97"/>
              <p:cNvSpPr>
                <a:spLocks noChangeArrowheads="1"/>
              </p:cNvSpPr>
              <p:nvPr/>
            </p:nvSpPr>
            <p:spPr bwMode="auto">
              <a:xfrm>
                <a:off x="4785" y="754"/>
                <a:ext cx="136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zh-TW" sz="2400"/>
                  <a:t>1</a:t>
                </a:r>
              </a:p>
            </p:txBody>
          </p:sp>
          <p:sp>
            <p:nvSpPr>
              <p:cNvPr id="55696" name="Rectangle 98"/>
              <p:cNvSpPr>
                <a:spLocks noChangeArrowheads="1"/>
              </p:cNvSpPr>
              <p:nvPr/>
            </p:nvSpPr>
            <p:spPr bwMode="auto">
              <a:xfrm>
                <a:off x="4921" y="754"/>
                <a:ext cx="136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zh-TW" sz="2400"/>
                  <a:t>0</a:t>
                </a:r>
              </a:p>
            </p:txBody>
          </p:sp>
          <p:sp>
            <p:nvSpPr>
              <p:cNvPr id="55697" name="Rectangle 99"/>
              <p:cNvSpPr>
                <a:spLocks noChangeArrowheads="1"/>
              </p:cNvSpPr>
              <p:nvPr/>
            </p:nvSpPr>
            <p:spPr bwMode="auto">
              <a:xfrm>
                <a:off x="5057" y="754"/>
                <a:ext cx="136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zh-TW" sz="2400"/>
                  <a:t>0</a:t>
                </a:r>
              </a:p>
            </p:txBody>
          </p:sp>
          <p:sp>
            <p:nvSpPr>
              <p:cNvPr id="55698" name="Rectangle 100"/>
              <p:cNvSpPr>
                <a:spLocks noChangeArrowheads="1"/>
              </p:cNvSpPr>
              <p:nvPr/>
            </p:nvSpPr>
            <p:spPr bwMode="auto">
              <a:xfrm>
                <a:off x="5193" y="754"/>
                <a:ext cx="136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zh-TW" sz="2400"/>
                  <a:t>1</a:t>
                </a:r>
              </a:p>
            </p:txBody>
          </p:sp>
          <p:sp>
            <p:nvSpPr>
              <p:cNvPr id="55699" name="Rectangle 101"/>
              <p:cNvSpPr>
                <a:spLocks noChangeArrowheads="1"/>
              </p:cNvSpPr>
              <p:nvPr/>
            </p:nvSpPr>
            <p:spPr bwMode="auto">
              <a:xfrm>
                <a:off x="5329" y="754"/>
                <a:ext cx="136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zh-TW" sz="2400"/>
                  <a:t>0</a:t>
                </a:r>
              </a:p>
            </p:txBody>
          </p:sp>
          <p:sp>
            <p:nvSpPr>
              <p:cNvPr id="55700" name="Rectangle 102"/>
              <p:cNvSpPr>
                <a:spLocks noChangeArrowheads="1"/>
              </p:cNvSpPr>
              <p:nvPr/>
            </p:nvSpPr>
            <p:spPr bwMode="auto">
              <a:xfrm>
                <a:off x="5465" y="754"/>
                <a:ext cx="136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zh-TW" sz="2400"/>
                  <a:t>1</a:t>
                </a:r>
              </a:p>
            </p:txBody>
          </p:sp>
        </p:grpSp>
        <p:sp>
          <p:nvSpPr>
            <p:cNvPr id="55692" name="Text Box 115"/>
            <p:cNvSpPr txBox="1">
              <a:spLocks noChangeArrowheads="1"/>
            </p:cNvSpPr>
            <p:nvPr/>
          </p:nvSpPr>
          <p:spPr bwMode="auto">
            <a:xfrm>
              <a:off x="5151" y="-17"/>
              <a:ext cx="6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/>
                <a:t>Y=165</a:t>
              </a:r>
            </a:p>
          </p:txBody>
        </p:sp>
      </p:grpSp>
      <p:grpSp>
        <p:nvGrpSpPr>
          <p:cNvPr id="11" name="Group 117"/>
          <p:cNvGrpSpPr>
            <a:grpSpLocks/>
          </p:cNvGrpSpPr>
          <p:nvPr/>
        </p:nvGrpSpPr>
        <p:grpSpPr bwMode="auto">
          <a:xfrm>
            <a:off x="4572000" y="765175"/>
            <a:ext cx="1727200" cy="315913"/>
            <a:chOff x="3424" y="1253"/>
            <a:chExt cx="1088" cy="227"/>
          </a:xfrm>
        </p:grpSpPr>
        <p:sp>
          <p:nvSpPr>
            <p:cNvPr id="55683" name="Rectangle 118"/>
            <p:cNvSpPr>
              <a:spLocks noChangeArrowheads="1"/>
            </p:cNvSpPr>
            <p:nvPr/>
          </p:nvSpPr>
          <p:spPr bwMode="auto">
            <a:xfrm>
              <a:off x="3424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5684" name="Rectangle 119"/>
            <p:cNvSpPr>
              <a:spLocks noChangeArrowheads="1"/>
            </p:cNvSpPr>
            <p:nvPr/>
          </p:nvSpPr>
          <p:spPr bwMode="auto">
            <a:xfrm>
              <a:off x="3560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5685" name="Rectangle 120"/>
            <p:cNvSpPr>
              <a:spLocks noChangeArrowheads="1"/>
            </p:cNvSpPr>
            <p:nvPr/>
          </p:nvSpPr>
          <p:spPr bwMode="auto">
            <a:xfrm>
              <a:off x="3696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5686" name="Rectangle 121"/>
            <p:cNvSpPr>
              <a:spLocks noChangeArrowheads="1"/>
            </p:cNvSpPr>
            <p:nvPr/>
          </p:nvSpPr>
          <p:spPr bwMode="auto">
            <a:xfrm>
              <a:off x="3832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5687" name="Rectangle 122"/>
            <p:cNvSpPr>
              <a:spLocks noChangeArrowheads="1"/>
            </p:cNvSpPr>
            <p:nvPr/>
          </p:nvSpPr>
          <p:spPr bwMode="auto">
            <a:xfrm>
              <a:off x="3968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5688" name="Rectangle 123"/>
            <p:cNvSpPr>
              <a:spLocks noChangeArrowheads="1"/>
            </p:cNvSpPr>
            <p:nvPr/>
          </p:nvSpPr>
          <p:spPr bwMode="auto">
            <a:xfrm>
              <a:off x="4104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5689" name="Rectangle 124"/>
            <p:cNvSpPr>
              <a:spLocks noChangeArrowheads="1"/>
            </p:cNvSpPr>
            <p:nvPr/>
          </p:nvSpPr>
          <p:spPr bwMode="auto">
            <a:xfrm>
              <a:off x="4240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5690" name="Rectangle 125"/>
            <p:cNvSpPr>
              <a:spLocks noChangeArrowheads="1"/>
            </p:cNvSpPr>
            <p:nvPr/>
          </p:nvSpPr>
          <p:spPr bwMode="auto">
            <a:xfrm>
              <a:off x="4376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2" name="Group 126"/>
          <p:cNvGrpSpPr>
            <a:grpSpLocks/>
          </p:cNvGrpSpPr>
          <p:nvPr/>
        </p:nvGrpSpPr>
        <p:grpSpPr bwMode="auto">
          <a:xfrm>
            <a:off x="6299200" y="765175"/>
            <a:ext cx="1727200" cy="315913"/>
            <a:chOff x="4512" y="1253"/>
            <a:chExt cx="1088" cy="227"/>
          </a:xfrm>
        </p:grpSpPr>
        <p:sp>
          <p:nvSpPr>
            <p:cNvPr id="55675" name="Rectangle 127"/>
            <p:cNvSpPr>
              <a:spLocks noChangeArrowheads="1"/>
            </p:cNvSpPr>
            <p:nvPr/>
          </p:nvSpPr>
          <p:spPr bwMode="auto">
            <a:xfrm>
              <a:off x="4512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55676" name="Rectangle 128"/>
            <p:cNvSpPr>
              <a:spLocks noChangeArrowheads="1"/>
            </p:cNvSpPr>
            <p:nvPr/>
          </p:nvSpPr>
          <p:spPr bwMode="auto">
            <a:xfrm>
              <a:off x="4648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0</a:t>
              </a:r>
            </a:p>
          </p:txBody>
        </p:sp>
        <p:sp>
          <p:nvSpPr>
            <p:cNvPr id="55677" name="Rectangle 129"/>
            <p:cNvSpPr>
              <a:spLocks noChangeArrowheads="1"/>
            </p:cNvSpPr>
            <p:nvPr/>
          </p:nvSpPr>
          <p:spPr bwMode="auto">
            <a:xfrm>
              <a:off x="4784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55678" name="Rectangle 130"/>
            <p:cNvSpPr>
              <a:spLocks noChangeArrowheads="1"/>
            </p:cNvSpPr>
            <p:nvPr/>
          </p:nvSpPr>
          <p:spPr bwMode="auto">
            <a:xfrm>
              <a:off x="4920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0</a:t>
              </a:r>
            </a:p>
          </p:txBody>
        </p:sp>
        <p:sp>
          <p:nvSpPr>
            <p:cNvPr id="55679" name="Rectangle 131"/>
            <p:cNvSpPr>
              <a:spLocks noChangeArrowheads="1"/>
            </p:cNvSpPr>
            <p:nvPr/>
          </p:nvSpPr>
          <p:spPr bwMode="auto">
            <a:xfrm>
              <a:off x="5056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0</a:t>
              </a:r>
            </a:p>
          </p:txBody>
        </p:sp>
        <p:sp>
          <p:nvSpPr>
            <p:cNvPr id="55680" name="Rectangle 132"/>
            <p:cNvSpPr>
              <a:spLocks noChangeArrowheads="1"/>
            </p:cNvSpPr>
            <p:nvPr/>
          </p:nvSpPr>
          <p:spPr bwMode="auto">
            <a:xfrm>
              <a:off x="5192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55681" name="Rectangle 133"/>
            <p:cNvSpPr>
              <a:spLocks noChangeArrowheads="1"/>
            </p:cNvSpPr>
            <p:nvPr/>
          </p:nvSpPr>
          <p:spPr bwMode="auto">
            <a:xfrm>
              <a:off x="5328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0</a:t>
              </a:r>
            </a:p>
          </p:txBody>
        </p:sp>
        <p:sp>
          <p:nvSpPr>
            <p:cNvPr id="55682" name="Rectangle 134"/>
            <p:cNvSpPr>
              <a:spLocks noChangeArrowheads="1"/>
            </p:cNvSpPr>
            <p:nvPr/>
          </p:nvSpPr>
          <p:spPr bwMode="auto">
            <a:xfrm>
              <a:off x="5464" y="1253"/>
              <a:ext cx="136" cy="22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rgbClr val="FF99FF"/>
                  </a:solidFill>
                </a:rPr>
                <a:t>1</a:t>
              </a:r>
            </a:p>
          </p:txBody>
        </p:sp>
      </p:grpSp>
      <p:sp>
        <p:nvSpPr>
          <p:cNvPr id="668807" name="Rectangle 135"/>
          <p:cNvSpPr>
            <a:spLocks noChangeArrowheads="1"/>
          </p:cNvSpPr>
          <p:nvPr/>
        </p:nvSpPr>
        <p:spPr bwMode="auto">
          <a:xfrm>
            <a:off x="4356100" y="765175"/>
            <a:ext cx="215900" cy="315913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2400">
                <a:solidFill>
                  <a:schemeClr val="accent2"/>
                </a:solidFill>
              </a:rPr>
              <a:t>0</a:t>
            </a:r>
          </a:p>
        </p:txBody>
      </p:sp>
      <p:grpSp>
        <p:nvGrpSpPr>
          <p:cNvPr id="13" name="Group 136"/>
          <p:cNvGrpSpPr>
            <a:grpSpLocks/>
          </p:cNvGrpSpPr>
          <p:nvPr/>
        </p:nvGrpSpPr>
        <p:grpSpPr bwMode="auto">
          <a:xfrm>
            <a:off x="3708400" y="765175"/>
            <a:ext cx="647700" cy="315913"/>
            <a:chOff x="2880" y="1253"/>
            <a:chExt cx="408" cy="227"/>
          </a:xfrm>
        </p:grpSpPr>
        <p:sp>
          <p:nvSpPr>
            <p:cNvPr id="55672" name="Rectangle 137"/>
            <p:cNvSpPr>
              <a:spLocks noChangeArrowheads="1"/>
            </p:cNvSpPr>
            <p:nvPr/>
          </p:nvSpPr>
          <p:spPr bwMode="auto">
            <a:xfrm>
              <a:off x="2880" y="1253"/>
              <a:ext cx="136" cy="22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5673" name="Rectangle 138"/>
            <p:cNvSpPr>
              <a:spLocks noChangeArrowheads="1"/>
            </p:cNvSpPr>
            <p:nvPr/>
          </p:nvSpPr>
          <p:spPr bwMode="auto">
            <a:xfrm>
              <a:off x="3016" y="1253"/>
              <a:ext cx="136" cy="22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5674" name="Rectangle 139"/>
            <p:cNvSpPr>
              <a:spLocks noChangeArrowheads="1"/>
            </p:cNvSpPr>
            <p:nvPr/>
          </p:nvSpPr>
          <p:spPr bwMode="auto">
            <a:xfrm>
              <a:off x="3152" y="1253"/>
              <a:ext cx="136" cy="22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0</a:t>
              </a:r>
            </a:p>
          </p:txBody>
        </p:sp>
      </p:grpSp>
      <p:grpSp>
        <p:nvGrpSpPr>
          <p:cNvPr id="14" name="Group 345"/>
          <p:cNvGrpSpPr>
            <a:grpSpLocks/>
          </p:cNvGrpSpPr>
          <p:nvPr/>
        </p:nvGrpSpPr>
        <p:grpSpPr bwMode="auto">
          <a:xfrm>
            <a:off x="4572000" y="1127125"/>
            <a:ext cx="1727200" cy="315913"/>
            <a:chOff x="3424" y="1253"/>
            <a:chExt cx="1088" cy="227"/>
          </a:xfrm>
        </p:grpSpPr>
        <p:sp>
          <p:nvSpPr>
            <p:cNvPr id="55664" name="Rectangle 346"/>
            <p:cNvSpPr>
              <a:spLocks noChangeArrowheads="1"/>
            </p:cNvSpPr>
            <p:nvPr/>
          </p:nvSpPr>
          <p:spPr bwMode="auto">
            <a:xfrm>
              <a:off x="3424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5665" name="Rectangle 347"/>
            <p:cNvSpPr>
              <a:spLocks noChangeArrowheads="1"/>
            </p:cNvSpPr>
            <p:nvPr/>
          </p:nvSpPr>
          <p:spPr bwMode="auto">
            <a:xfrm>
              <a:off x="3560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5666" name="Rectangle 348"/>
            <p:cNvSpPr>
              <a:spLocks noChangeArrowheads="1"/>
            </p:cNvSpPr>
            <p:nvPr/>
          </p:nvSpPr>
          <p:spPr bwMode="auto">
            <a:xfrm>
              <a:off x="3696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5667" name="Rectangle 349"/>
            <p:cNvSpPr>
              <a:spLocks noChangeArrowheads="1"/>
            </p:cNvSpPr>
            <p:nvPr/>
          </p:nvSpPr>
          <p:spPr bwMode="auto">
            <a:xfrm>
              <a:off x="3832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5668" name="Rectangle 350"/>
            <p:cNvSpPr>
              <a:spLocks noChangeArrowheads="1"/>
            </p:cNvSpPr>
            <p:nvPr/>
          </p:nvSpPr>
          <p:spPr bwMode="auto">
            <a:xfrm>
              <a:off x="3968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5669" name="Rectangle 351"/>
            <p:cNvSpPr>
              <a:spLocks noChangeArrowheads="1"/>
            </p:cNvSpPr>
            <p:nvPr/>
          </p:nvSpPr>
          <p:spPr bwMode="auto">
            <a:xfrm>
              <a:off x="4104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5670" name="Rectangle 352"/>
            <p:cNvSpPr>
              <a:spLocks noChangeArrowheads="1"/>
            </p:cNvSpPr>
            <p:nvPr/>
          </p:nvSpPr>
          <p:spPr bwMode="auto">
            <a:xfrm>
              <a:off x="4240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5671" name="Rectangle 353"/>
            <p:cNvSpPr>
              <a:spLocks noChangeArrowheads="1"/>
            </p:cNvSpPr>
            <p:nvPr/>
          </p:nvSpPr>
          <p:spPr bwMode="auto">
            <a:xfrm>
              <a:off x="4376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5" name="Group 354"/>
          <p:cNvGrpSpPr>
            <a:grpSpLocks/>
          </p:cNvGrpSpPr>
          <p:nvPr/>
        </p:nvGrpSpPr>
        <p:grpSpPr bwMode="auto">
          <a:xfrm>
            <a:off x="6300788" y="1125538"/>
            <a:ext cx="1727200" cy="315912"/>
            <a:chOff x="4512" y="1253"/>
            <a:chExt cx="1088" cy="227"/>
          </a:xfrm>
        </p:grpSpPr>
        <p:sp>
          <p:nvSpPr>
            <p:cNvPr id="55656" name="Rectangle 355"/>
            <p:cNvSpPr>
              <a:spLocks noChangeArrowheads="1"/>
            </p:cNvSpPr>
            <p:nvPr/>
          </p:nvSpPr>
          <p:spPr bwMode="auto">
            <a:xfrm>
              <a:off x="4512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55657" name="Rectangle 356"/>
            <p:cNvSpPr>
              <a:spLocks noChangeArrowheads="1"/>
            </p:cNvSpPr>
            <p:nvPr/>
          </p:nvSpPr>
          <p:spPr bwMode="auto">
            <a:xfrm>
              <a:off x="4648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55658" name="Rectangle 357"/>
            <p:cNvSpPr>
              <a:spLocks noChangeArrowheads="1"/>
            </p:cNvSpPr>
            <p:nvPr/>
          </p:nvSpPr>
          <p:spPr bwMode="auto">
            <a:xfrm>
              <a:off x="4784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0</a:t>
              </a:r>
            </a:p>
          </p:txBody>
        </p:sp>
        <p:sp>
          <p:nvSpPr>
            <p:cNvPr id="55659" name="Rectangle 358"/>
            <p:cNvSpPr>
              <a:spLocks noChangeArrowheads="1"/>
            </p:cNvSpPr>
            <p:nvPr/>
          </p:nvSpPr>
          <p:spPr bwMode="auto">
            <a:xfrm>
              <a:off x="4920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55660" name="Rectangle 359"/>
            <p:cNvSpPr>
              <a:spLocks noChangeArrowheads="1"/>
            </p:cNvSpPr>
            <p:nvPr/>
          </p:nvSpPr>
          <p:spPr bwMode="auto">
            <a:xfrm>
              <a:off x="5056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0</a:t>
              </a:r>
            </a:p>
          </p:txBody>
        </p:sp>
        <p:sp>
          <p:nvSpPr>
            <p:cNvPr id="55661" name="Rectangle 360"/>
            <p:cNvSpPr>
              <a:spLocks noChangeArrowheads="1"/>
            </p:cNvSpPr>
            <p:nvPr/>
          </p:nvSpPr>
          <p:spPr bwMode="auto">
            <a:xfrm>
              <a:off x="5192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0</a:t>
              </a:r>
            </a:p>
          </p:txBody>
        </p:sp>
        <p:sp>
          <p:nvSpPr>
            <p:cNvPr id="55662" name="Rectangle 361"/>
            <p:cNvSpPr>
              <a:spLocks noChangeArrowheads="1"/>
            </p:cNvSpPr>
            <p:nvPr/>
          </p:nvSpPr>
          <p:spPr bwMode="auto">
            <a:xfrm>
              <a:off x="5328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55663" name="Rectangle 362"/>
            <p:cNvSpPr>
              <a:spLocks noChangeArrowheads="1"/>
            </p:cNvSpPr>
            <p:nvPr/>
          </p:nvSpPr>
          <p:spPr bwMode="auto">
            <a:xfrm>
              <a:off x="5464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0</a:t>
              </a:r>
            </a:p>
          </p:txBody>
        </p:sp>
      </p:grpSp>
      <p:sp>
        <p:nvSpPr>
          <p:cNvPr id="669035" name="Rectangle 363"/>
          <p:cNvSpPr>
            <a:spLocks noChangeArrowheads="1"/>
          </p:cNvSpPr>
          <p:nvPr/>
        </p:nvSpPr>
        <p:spPr bwMode="auto">
          <a:xfrm>
            <a:off x="4356100" y="1127125"/>
            <a:ext cx="215900" cy="315913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2400">
                <a:solidFill>
                  <a:schemeClr val="accent2"/>
                </a:solidFill>
              </a:rPr>
              <a:t>0</a:t>
            </a:r>
          </a:p>
        </p:txBody>
      </p:sp>
      <p:grpSp>
        <p:nvGrpSpPr>
          <p:cNvPr id="16" name="Group 364"/>
          <p:cNvGrpSpPr>
            <a:grpSpLocks/>
          </p:cNvGrpSpPr>
          <p:nvPr/>
        </p:nvGrpSpPr>
        <p:grpSpPr bwMode="auto">
          <a:xfrm>
            <a:off x="3708400" y="1127125"/>
            <a:ext cx="647700" cy="315913"/>
            <a:chOff x="2880" y="1253"/>
            <a:chExt cx="408" cy="227"/>
          </a:xfrm>
        </p:grpSpPr>
        <p:sp>
          <p:nvSpPr>
            <p:cNvPr id="55653" name="Rectangle 365"/>
            <p:cNvSpPr>
              <a:spLocks noChangeArrowheads="1"/>
            </p:cNvSpPr>
            <p:nvPr/>
          </p:nvSpPr>
          <p:spPr bwMode="auto">
            <a:xfrm>
              <a:off x="2880" y="1253"/>
              <a:ext cx="136" cy="22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5654" name="Rectangle 366"/>
            <p:cNvSpPr>
              <a:spLocks noChangeArrowheads="1"/>
            </p:cNvSpPr>
            <p:nvPr/>
          </p:nvSpPr>
          <p:spPr bwMode="auto">
            <a:xfrm>
              <a:off x="3016" y="1253"/>
              <a:ext cx="136" cy="22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5655" name="Rectangle 367"/>
            <p:cNvSpPr>
              <a:spLocks noChangeArrowheads="1"/>
            </p:cNvSpPr>
            <p:nvPr/>
          </p:nvSpPr>
          <p:spPr bwMode="auto">
            <a:xfrm>
              <a:off x="3152" y="1253"/>
              <a:ext cx="136" cy="22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7" name="Group 368"/>
          <p:cNvGrpSpPr>
            <a:grpSpLocks/>
          </p:cNvGrpSpPr>
          <p:nvPr/>
        </p:nvGrpSpPr>
        <p:grpSpPr bwMode="auto">
          <a:xfrm>
            <a:off x="4573588" y="1487488"/>
            <a:ext cx="1727200" cy="315912"/>
            <a:chOff x="3424" y="1253"/>
            <a:chExt cx="1088" cy="227"/>
          </a:xfrm>
        </p:grpSpPr>
        <p:sp>
          <p:nvSpPr>
            <p:cNvPr id="55645" name="Rectangle 369"/>
            <p:cNvSpPr>
              <a:spLocks noChangeArrowheads="1"/>
            </p:cNvSpPr>
            <p:nvPr/>
          </p:nvSpPr>
          <p:spPr bwMode="auto">
            <a:xfrm>
              <a:off x="3424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5646" name="Rectangle 370"/>
            <p:cNvSpPr>
              <a:spLocks noChangeArrowheads="1"/>
            </p:cNvSpPr>
            <p:nvPr/>
          </p:nvSpPr>
          <p:spPr bwMode="auto">
            <a:xfrm>
              <a:off x="3560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5647" name="Rectangle 371"/>
            <p:cNvSpPr>
              <a:spLocks noChangeArrowheads="1"/>
            </p:cNvSpPr>
            <p:nvPr/>
          </p:nvSpPr>
          <p:spPr bwMode="auto">
            <a:xfrm>
              <a:off x="3696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5648" name="Rectangle 372"/>
            <p:cNvSpPr>
              <a:spLocks noChangeArrowheads="1"/>
            </p:cNvSpPr>
            <p:nvPr/>
          </p:nvSpPr>
          <p:spPr bwMode="auto">
            <a:xfrm>
              <a:off x="3832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5649" name="Rectangle 373"/>
            <p:cNvSpPr>
              <a:spLocks noChangeArrowheads="1"/>
            </p:cNvSpPr>
            <p:nvPr/>
          </p:nvSpPr>
          <p:spPr bwMode="auto">
            <a:xfrm>
              <a:off x="3968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5650" name="Rectangle 374"/>
            <p:cNvSpPr>
              <a:spLocks noChangeArrowheads="1"/>
            </p:cNvSpPr>
            <p:nvPr/>
          </p:nvSpPr>
          <p:spPr bwMode="auto">
            <a:xfrm>
              <a:off x="4104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5651" name="Rectangle 375"/>
            <p:cNvSpPr>
              <a:spLocks noChangeArrowheads="1"/>
            </p:cNvSpPr>
            <p:nvPr/>
          </p:nvSpPr>
          <p:spPr bwMode="auto">
            <a:xfrm>
              <a:off x="4240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5652" name="Rectangle 376"/>
            <p:cNvSpPr>
              <a:spLocks noChangeArrowheads="1"/>
            </p:cNvSpPr>
            <p:nvPr/>
          </p:nvSpPr>
          <p:spPr bwMode="auto">
            <a:xfrm>
              <a:off x="4376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8" name="Group 377"/>
          <p:cNvGrpSpPr>
            <a:grpSpLocks/>
          </p:cNvGrpSpPr>
          <p:nvPr/>
        </p:nvGrpSpPr>
        <p:grpSpPr bwMode="auto">
          <a:xfrm>
            <a:off x="6299200" y="1487488"/>
            <a:ext cx="1727200" cy="315912"/>
            <a:chOff x="4512" y="1253"/>
            <a:chExt cx="1088" cy="227"/>
          </a:xfrm>
        </p:grpSpPr>
        <p:sp>
          <p:nvSpPr>
            <p:cNvPr id="55637" name="Rectangle 378"/>
            <p:cNvSpPr>
              <a:spLocks noChangeArrowheads="1"/>
            </p:cNvSpPr>
            <p:nvPr/>
          </p:nvSpPr>
          <p:spPr bwMode="auto">
            <a:xfrm>
              <a:off x="4512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55638" name="Rectangle 379"/>
            <p:cNvSpPr>
              <a:spLocks noChangeArrowheads="1"/>
            </p:cNvSpPr>
            <p:nvPr/>
          </p:nvSpPr>
          <p:spPr bwMode="auto">
            <a:xfrm>
              <a:off x="4648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55639" name="Rectangle 380"/>
            <p:cNvSpPr>
              <a:spLocks noChangeArrowheads="1"/>
            </p:cNvSpPr>
            <p:nvPr/>
          </p:nvSpPr>
          <p:spPr bwMode="auto">
            <a:xfrm>
              <a:off x="4784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0</a:t>
              </a:r>
            </a:p>
          </p:txBody>
        </p:sp>
        <p:sp>
          <p:nvSpPr>
            <p:cNvPr id="55640" name="Rectangle 381"/>
            <p:cNvSpPr>
              <a:spLocks noChangeArrowheads="1"/>
            </p:cNvSpPr>
            <p:nvPr/>
          </p:nvSpPr>
          <p:spPr bwMode="auto">
            <a:xfrm>
              <a:off x="4920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55641" name="Rectangle 382"/>
            <p:cNvSpPr>
              <a:spLocks noChangeArrowheads="1"/>
            </p:cNvSpPr>
            <p:nvPr/>
          </p:nvSpPr>
          <p:spPr bwMode="auto">
            <a:xfrm>
              <a:off x="5056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0</a:t>
              </a:r>
            </a:p>
          </p:txBody>
        </p:sp>
        <p:sp>
          <p:nvSpPr>
            <p:cNvPr id="55642" name="Rectangle 383"/>
            <p:cNvSpPr>
              <a:spLocks noChangeArrowheads="1"/>
            </p:cNvSpPr>
            <p:nvPr/>
          </p:nvSpPr>
          <p:spPr bwMode="auto">
            <a:xfrm>
              <a:off x="5192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0</a:t>
              </a:r>
            </a:p>
          </p:txBody>
        </p:sp>
        <p:sp>
          <p:nvSpPr>
            <p:cNvPr id="55643" name="Rectangle 384"/>
            <p:cNvSpPr>
              <a:spLocks noChangeArrowheads="1"/>
            </p:cNvSpPr>
            <p:nvPr/>
          </p:nvSpPr>
          <p:spPr bwMode="auto">
            <a:xfrm>
              <a:off x="5328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55644" name="Rectangle 385"/>
            <p:cNvSpPr>
              <a:spLocks noChangeArrowheads="1"/>
            </p:cNvSpPr>
            <p:nvPr/>
          </p:nvSpPr>
          <p:spPr bwMode="auto">
            <a:xfrm>
              <a:off x="5464" y="1253"/>
              <a:ext cx="136" cy="22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rgbClr val="FF99FF"/>
                  </a:solidFill>
                </a:rPr>
                <a:t>0</a:t>
              </a:r>
            </a:p>
          </p:txBody>
        </p:sp>
      </p:grpSp>
      <p:sp>
        <p:nvSpPr>
          <p:cNvPr id="669058" name="Rectangle 386"/>
          <p:cNvSpPr>
            <a:spLocks noChangeArrowheads="1"/>
          </p:cNvSpPr>
          <p:nvPr/>
        </p:nvSpPr>
        <p:spPr bwMode="auto">
          <a:xfrm>
            <a:off x="4356100" y="1487488"/>
            <a:ext cx="215900" cy="315912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2400">
                <a:solidFill>
                  <a:schemeClr val="accent2"/>
                </a:solidFill>
              </a:rPr>
              <a:t>0</a:t>
            </a:r>
          </a:p>
        </p:txBody>
      </p:sp>
      <p:grpSp>
        <p:nvGrpSpPr>
          <p:cNvPr id="19" name="Group 387"/>
          <p:cNvGrpSpPr>
            <a:grpSpLocks/>
          </p:cNvGrpSpPr>
          <p:nvPr/>
        </p:nvGrpSpPr>
        <p:grpSpPr bwMode="auto">
          <a:xfrm>
            <a:off x="3708400" y="1487488"/>
            <a:ext cx="647700" cy="315912"/>
            <a:chOff x="2880" y="1253"/>
            <a:chExt cx="408" cy="227"/>
          </a:xfrm>
        </p:grpSpPr>
        <p:sp>
          <p:nvSpPr>
            <p:cNvPr id="55634" name="Rectangle 388"/>
            <p:cNvSpPr>
              <a:spLocks noChangeArrowheads="1"/>
            </p:cNvSpPr>
            <p:nvPr/>
          </p:nvSpPr>
          <p:spPr bwMode="auto">
            <a:xfrm>
              <a:off x="2880" y="1253"/>
              <a:ext cx="136" cy="22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5635" name="Rectangle 389"/>
            <p:cNvSpPr>
              <a:spLocks noChangeArrowheads="1"/>
            </p:cNvSpPr>
            <p:nvPr/>
          </p:nvSpPr>
          <p:spPr bwMode="auto">
            <a:xfrm>
              <a:off x="3016" y="1253"/>
              <a:ext cx="136" cy="22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5636" name="Rectangle 390"/>
            <p:cNvSpPr>
              <a:spLocks noChangeArrowheads="1"/>
            </p:cNvSpPr>
            <p:nvPr/>
          </p:nvSpPr>
          <p:spPr bwMode="auto">
            <a:xfrm>
              <a:off x="3152" y="1253"/>
              <a:ext cx="136" cy="22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20" name="Group 391"/>
          <p:cNvGrpSpPr>
            <a:grpSpLocks/>
          </p:cNvGrpSpPr>
          <p:nvPr/>
        </p:nvGrpSpPr>
        <p:grpSpPr bwMode="auto">
          <a:xfrm>
            <a:off x="4572000" y="1847850"/>
            <a:ext cx="1727200" cy="315913"/>
            <a:chOff x="3424" y="1253"/>
            <a:chExt cx="1088" cy="227"/>
          </a:xfrm>
        </p:grpSpPr>
        <p:sp>
          <p:nvSpPr>
            <p:cNvPr id="55626" name="Rectangle 392"/>
            <p:cNvSpPr>
              <a:spLocks noChangeArrowheads="1"/>
            </p:cNvSpPr>
            <p:nvPr/>
          </p:nvSpPr>
          <p:spPr bwMode="auto">
            <a:xfrm>
              <a:off x="3424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5627" name="Rectangle 393"/>
            <p:cNvSpPr>
              <a:spLocks noChangeArrowheads="1"/>
            </p:cNvSpPr>
            <p:nvPr/>
          </p:nvSpPr>
          <p:spPr bwMode="auto">
            <a:xfrm>
              <a:off x="3560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5628" name="Rectangle 394"/>
            <p:cNvSpPr>
              <a:spLocks noChangeArrowheads="1"/>
            </p:cNvSpPr>
            <p:nvPr/>
          </p:nvSpPr>
          <p:spPr bwMode="auto">
            <a:xfrm>
              <a:off x="3696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5629" name="Rectangle 395"/>
            <p:cNvSpPr>
              <a:spLocks noChangeArrowheads="1"/>
            </p:cNvSpPr>
            <p:nvPr/>
          </p:nvSpPr>
          <p:spPr bwMode="auto">
            <a:xfrm>
              <a:off x="3832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5630" name="Rectangle 396"/>
            <p:cNvSpPr>
              <a:spLocks noChangeArrowheads="1"/>
            </p:cNvSpPr>
            <p:nvPr/>
          </p:nvSpPr>
          <p:spPr bwMode="auto">
            <a:xfrm>
              <a:off x="3968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5631" name="Rectangle 397"/>
            <p:cNvSpPr>
              <a:spLocks noChangeArrowheads="1"/>
            </p:cNvSpPr>
            <p:nvPr/>
          </p:nvSpPr>
          <p:spPr bwMode="auto">
            <a:xfrm>
              <a:off x="4104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5632" name="Rectangle 398"/>
            <p:cNvSpPr>
              <a:spLocks noChangeArrowheads="1"/>
            </p:cNvSpPr>
            <p:nvPr/>
          </p:nvSpPr>
          <p:spPr bwMode="auto">
            <a:xfrm>
              <a:off x="4240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5633" name="Rectangle 399"/>
            <p:cNvSpPr>
              <a:spLocks noChangeArrowheads="1"/>
            </p:cNvSpPr>
            <p:nvPr/>
          </p:nvSpPr>
          <p:spPr bwMode="auto">
            <a:xfrm>
              <a:off x="4376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21" name="Group 400"/>
          <p:cNvGrpSpPr>
            <a:grpSpLocks/>
          </p:cNvGrpSpPr>
          <p:nvPr/>
        </p:nvGrpSpPr>
        <p:grpSpPr bwMode="auto">
          <a:xfrm>
            <a:off x="6299200" y="1847850"/>
            <a:ext cx="1727200" cy="315913"/>
            <a:chOff x="4512" y="1253"/>
            <a:chExt cx="1088" cy="227"/>
          </a:xfrm>
        </p:grpSpPr>
        <p:sp>
          <p:nvSpPr>
            <p:cNvPr id="55618" name="Rectangle 401"/>
            <p:cNvSpPr>
              <a:spLocks noChangeArrowheads="1"/>
            </p:cNvSpPr>
            <p:nvPr/>
          </p:nvSpPr>
          <p:spPr bwMode="auto">
            <a:xfrm>
              <a:off x="4512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55619" name="Rectangle 402"/>
            <p:cNvSpPr>
              <a:spLocks noChangeArrowheads="1"/>
            </p:cNvSpPr>
            <p:nvPr/>
          </p:nvSpPr>
          <p:spPr bwMode="auto">
            <a:xfrm>
              <a:off x="4648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55620" name="Rectangle 403"/>
            <p:cNvSpPr>
              <a:spLocks noChangeArrowheads="1"/>
            </p:cNvSpPr>
            <p:nvPr/>
          </p:nvSpPr>
          <p:spPr bwMode="auto">
            <a:xfrm>
              <a:off x="4784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55621" name="Rectangle 404"/>
            <p:cNvSpPr>
              <a:spLocks noChangeArrowheads="1"/>
            </p:cNvSpPr>
            <p:nvPr/>
          </p:nvSpPr>
          <p:spPr bwMode="auto">
            <a:xfrm>
              <a:off x="4920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0</a:t>
              </a:r>
            </a:p>
          </p:txBody>
        </p:sp>
        <p:sp>
          <p:nvSpPr>
            <p:cNvPr id="55622" name="Rectangle 405"/>
            <p:cNvSpPr>
              <a:spLocks noChangeArrowheads="1"/>
            </p:cNvSpPr>
            <p:nvPr/>
          </p:nvSpPr>
          <p:spPr bwMode="auto">
            <a:xfrm>
              <a:off x="5056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55623" name="Rectangle 406"/>
            <p:cNvSpPr>
              <a:spLocks noChangeArrowheads="1"/>
            </p:cNvSpPr>
            <p:nvPr/>
          </p:nvSpPr>
          <p:spPr bwMode="auto">
            <a:xfrm>
              <a:off x="5192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0</a:t>
              </a:r>
            </a:p>
          </p:txBody>
        </p:sp>
        <p:sp>
          <p:nvSpPr>
            <p:cNvPr id="55624" name="Rectangle 407"/>
            <p:cNvSpPr>
              <a:spLocks noChangeArrowheads="1"/>
            </p:cNvSpPr>
            <p:nvPr/>
          </p:nvSpPr>
          <p:spPr bwMode="auto">
            <a:xfrm>
              <a:off x="5328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0</a:t>
              </a:r>
            </a:p>
          </p:txBody>
        </p:sp>
        <p:sp>
          <p:nvSpPr>
            <p:cNvPr id="55625" name="Rectangle 408"/>
            <p:cNvSpPr>
              <a:spLocks noChangeArrowheads="1"/>
            </p:cNvSpPr>
            <p:nvPr/>
          </p:nvSpPr>
          <p:spPr bwMode="auto">
            <a:xfrm>
              <a:off x="5464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1</a:t>
              </a:r>
            </a:p>
          </p:txBody>
        </p:sp>
      </p:grpSp>
      <p:sp>
        <p:nvSpPr>
          <p:cNvPr id="669081" name="Rectangle 409"/>
          <p:cNvSpPr>
            <a:spLocks noChangeArrowheads="1"/>
          </p:cNvSpPr>
          <p:nvPr/>
        </p:nvSpPr>
        <p:spPr bwMode="auto">
          <a:xfrm>
            <a:off x="4356100" y="1847850"/>
            <a:ext cx="215900" cy="315913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2400">
                <a:solidFill>
                  <a:schemeClr val="accent2"/>
                </a:solidFill>
              </a:rPr>
              <a:t>0</a:t>
            </a:r>
          </a:p>
        </p:txBody>
      </p:sp>
      <p:grpSp>
        <p:nvGrpSpPr>
          <p:cNvPr id="22" name="Group 410"/>
          <p:cNvGrpSpPr>
            <a:grpSpLocks/>
          </p:cNvGrpSpPr>
          <p:nvPr/>
        </p:nvGrpSpPr>
        <p:grpSpPr bwMode="auto">
          <a:xfrm>
            <a:off x="3708400" y="1847850"/>
            <a:ext cx="647700" cy="315913"/>
            <a:chOff x="2880" y="1253"/>
            <a:chExt cx="408" cy="227"/>
          </a:xfrm>
        </p:grpSpPr>
        <p:sp>
          <p:nvSpPr>
            <p:cNvPr id="55615" name="Rectangle 411"/>
            <p:cNvSpPr>
              <a:spLocks noChangeArrowheads="1"/>
            </p:cNvSpPr>
            <p:nvPr/>
          </p:nvSpPr>
          <p:spPr bwMode="auto">
            <a:xfrm>
              <a:off x="2880" y="1253"/>
              <a:ext cx="136" cy="22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5616" name="Rectangle 412"/>
            <p:cNvSpPr>
              <a:spLocks noChangeArrowheads="1"/>
            </p:cNvSpPr>
            <p:nvPr/>
          </p:nvSpPr>
          <p:spPr bwMode="auto">
            <a:xfrm>
              <a:off x="3016" y="1253"/>
              <a:ext cx="136" cy="22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5617" name="Rectangle 413"/>
            <p:cNvSpPr>
              <a:spLocks noChangeArrowheads="1"/>
            </p:cNvSpPr>
            <p:nvPr/>
          </p:nvSpPr>
          <p:spPr bwMode="auto">
            <a:xfrm>
              <a:off x="3152" y="1253"/>
              <a:ext cx="136" cy="22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0</a:t>
              </a:r>
            </a:p>
          </p:txBody>
        </p:sp>
      </p:grpSp>
      <p:grpSp>
        <p:nvGrpSpPr>
          <p:cNvPr id="23" name="Group 414"/>
          <p:cNvGrpSpPr>
            <a:grpSpLocks/>
          </p:cNvGrpSpPr>
          <p:nvPr/>
        </p:nvGrpSpPr>
        <p:grpSpPr bwMode="auto">
          <a:xfrm>
            <a:off x="4572000" y="2208213"/>
            <a:ext cx="1727200" cy="315912"/>
            <a:chOff x="3424" y="1253"/>
            <a:chExt cx="1088" cy="227"/>
          </a:xfrm>
        </p:grpSpPr>
        <p:sp>
          <p:nvSpPr>
            <p:cNvPr id="55607" name="Rectangle 415"/>
            <p:cNvSpPr>
              <a:spLocks noChangeArrowheads="1"/>
            </p:cNvSpPr>
            <p:nvPr/>
          </p:nvSpPr>
          <p:spPr bwMode="auto">
            <a:xfrm>
              <a:off x="3424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5608" name="Rectangle 416"/>
            <p:cNvSpPr>
              <a:spLocks noChangeArrowheads="1"/>
            </p:cNvSpPr>
            <p:nvPr/>
          </p:nvSpPr>
          <p:spPr bwMode="auto">
            <a:xfrm>
              <a:off x="3560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5609" name="Rectangle 417"/>
            <p:cNvSpPr>
              <a:spLocks noChangeArrowheads="1"/>
            </p:cNvSpPr>
            <p:nvPr/>
          </p:nvSpPr>
          <p:spPr bwMode="auto">
            <a:xfrm>
              <a:off x="3696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5610" name="Rectangle 418"/>
            <p:cNvSpPr>
              <a:spLocks noChangeArrowheads="1"/>
            </p:cNvSpPr>
            <p:nvPr/>
          </p:nvSpPr>
          <p:spPr bwMode="auto">
            <a:xfrm>
              <a:off x="3832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5611" name="Rectangle 419"/>
            <p:cNvSpPr>
              <a:spLocks noChangeArrowheads="1"/>
            </p:cNvSpPr>
            <p:nvPr/>
          </p:nvSpPr>
          <p:spPr bwMode="auto">
            <a:xfrm>
              <a:off x="3968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5612" name="Rectangle 420"/>
            <p:cNvSpPr>
              <a:spLocks noChangeArrowheads="1"/>
            </p:cNvSpPr>
            <p:nvPr/>
          </p:nvSpPr>
          <p:spPr bwMode="auto">
            <a:xfrm>
              <a:off x="4104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5613" name="Rectangle 421"/>
            <p:cNvSpPr>
              <a:spLocks noChangeArrowheads="1"/>
            </p:cNvSpPr>
            <p:nvPr/>
          </p:nvSpPr>
          <p:spPr bwMode="auto">
            <a:xfrm>
              <a:off x="4240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5614" name="Rectangle 422"/>
            <p:cNvSpPr>
              <a:spLocks noChangeArrowheads="1"/>
            </p:cNvSpPr>
            <p:nvPr/>
          </p:nvSpPr>
          <p:spPr bwMode="auto">
            <a:xfrm>
              <a:off x="4376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0</a:t>
              </a:r>
            </a:p>
          </p:txBody>
        </p:sp>
      </p:grpSp>
      <p:grpSp>
        <p:nvGrpSpPr>
          <p:cNvPr id="24" name="Group 423"/>
          <p:cNvGrpSpPr>
            <a:grpSpLocks/>
          </p:cNvGrpSpPr>
          <p:nvPr/>
        </p:nvGrpSpPr>
        <p:grpSpPr bwMode="auto">
          <a:xfrm>
            <a:off x="6299200" y="2208213"/>
            <a:ext cx="1727200" cy="315912"/>
            <a:chOff x="4512" y="1253"/>
            <a:chExt cx="1088" cy="227"/>
          </a:xfrm>
        </p:grpSpPr>
        <p:sp>
          <p:nvSpPr>
            <p:cNvPr id="55599" name="Rectangle 424"/>
            <p:cNvSpPr>
              <a:spLocks noChangeArrowheads="1"/>
            </p:cNvSpPr>
            <p:nvPr/>
          </p:nvSpPr>
          <p:spPr bwMode="auto">
            <a:xfrm>
              <a:off x="4512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55600" name="Rectangle 425"/>
            <p:cNvSpPr>
              <a:spLocks noChangeArrowheads="1"/>
            </p:cNvSpPr>
            <p:nvPr/>
          </p:nvSpPr>
          <p:spPr bwMode="auto">
            <a:xfrm>
              <a:off x="4648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55601" name="Rectangle 426"/>
            <p:cNvSpPr>
              <a:spLocks noChangeArrowheads="1"/>
            </p:cNvSpPr>
            <p:nvPr/>
          </p:nvSpPr>
          <p:spPr bwMode="auto">
            <a:xfrm>
              <a:off x="4784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55602" name="Rectangle 427"/>
            <p:cNvSpPr>
              <a:spLocks noChangeArrowheads="1"/>
            </p:cNvSpPr>
            <p:nvPr/>
          </p:nvSpPr>
          <p:spPr bwMode="auto">
            <a:xfrm>
              <a:off x="4920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0</a:t>
              </a:r>
            </a:p>
          </p:txBody>
        </p:sp>
        <p:sp>
          <p:nvSpPr>
            <p:cNvPr id="55603" name="Rectangle 428"/>
            <p:cNvSpPr>
              <a:spLocks noChangeArrowheads="1"/>
            </p:cNvSpPr>
            <p:nvPr/>
          </p:nvSpPr>
          <p:spPr bwMode="auto">
            <a:xfrm>
              <a:off x="5056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55604" name="Rectangle 429"/>
            <p:cNvSpPr>
              <a:spLocks noChangeArrowheads="1"/>
            </p:cNvSpPr>
            <p:nvPr/>
          </p:nvSpPr>
          <p:spPr bwMode="auto">
            <a:xfrm>
              <a:off x="5192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0</a:t>
              </a:r>
            </a:p>
          </p:txBody>
        </p:sp>
        <p:sp>
          <p:nvSpPr>
            <p:cNvPr id="55605" name="Rectangle 430"/>
            <p:cNvSpPr>
              <a:spLocks noChangeArrowheads="1"/>
            </p:cNvSpPr>
            <p:nvPr/>
          </p:nvSpPr>
          <p:spPr bwMode="auto">
            <a:xfrm>
              <a:off x="5328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0</a:t>
              </a:r>
            </a:p>
          </p:txBody>
        </p:sp>
        <p:sp>
          <p:nvSpPr>
            <p:cNvPr id="55606" name="Rectangle 431"/>
            <p:cNvSpPr>
              <a:spLocks noChangeArrowheads="1"/>
            </p:cNvSpPr>
            <p:nvPr/>
          </p:nvSpPr>
          <p:spPr bwMode="auto">
            <a:xfrm>
              <a:off x="5464" y="1253"/>
              <a:ext cx="136" cy="22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rgbClr val="FF99FF"/>
                  </a:solidFill>
                </a:rPr>
                <a:t>1</a:t>
              </a:r>
            </a:p>
          </p:txBody>
        </p:sp>
      </p:grpSp>
      <p:sp>
        <p:nvSpPr>
          <p:cNvPr id="669104" name="Rectangle 432"/>
          <p:cNvSpPr>
            <a:spLocks noChangeArrowheads="1"/>
          </p:cNvSpPr>
          <p:nvPr/>
        </p:nvSpPr>
        <p:spPr bwMode="auto">
          <a:xfrm>
            <a:off x="4356100" y="2208213"/>
            <a:ext cx="215900" cy="315912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2400">
                <a:solidFill>
                  <a:schemeClr val="accent2"/>
                </a:solidFill>
              </a:rPr>
              <a:t>0</a:t>
            </a:r>
          </a:p>
        </p:txBody>
      </p:sp>
      <p:grpSp>
        <p:nvGrpSpPr>
          <p:cNvPr id="25" name="Group 433"/>
          <p:cNvGrpSpPr>
            <a:grpSpLocks/>
          </p:cNvGrpSpPr>
          <p:nvPr/>
        </p:nvGrpSpPr>
        <p:grpSpPr bwMode="auto">
          <a:xfrm>
            <a:off x="3708400" y="2208213"/>
            <a:ext cx="647700" cy="315912"/>
            <a:chOff x="2880" y="1253"/>
            <a:chExt cx="408" cy="227"/>
          </a:xfrm>
        </p:grpSpPr>
        <p:sp>
          <p:nvSpPr>
            <p:cNvPr id="55596" name="Rectangle 434"/>
            <p:cNvSpPr>
              <a:spLocks noChangeArrowheads="1"/>
            </p:cNvSpPr>
            <p:nvPr/>
          </p:nvSpPr>
          <p:spPr bwMode="auto">
            <a:xfrm>
              <a:off x="2880" y="1253"/>
              <a:ext cx="136" cy="22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5597" name="Rectangle 435"/>
            <p:cNvSpPr>
              <a:spLocks noChangeArrowheads="1"/>
            </p:cNvSpPr>
            <p:nvPr/>
          </p:nvSpPr>
          <p:spPr bwMode="auto">
            <a:xfrm>
              <a:off x="3016" y="1253"/>
              <a:ext cx="136" cy="22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5598" name="Rectangle 436"/>
            <p:cNvSpPr>
              <a:spLocks noChangeArrowheads="1"/>
            </p:cNvSpPr>
            <p:nvPr/>
          </p:nvSpPr>
          <p:spPr bwMode="auto">
            <a:xfrm>
              <a:off x="3152" y="1253"/>
              <a:ext cx="136" cy="22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0</a:t>
              </a:r>
            </a:p>
          </p:txBody>
        </p:sp>
      </p:grpSp>
      <p:grpSp>
        <p:nvGrpSpPr>
          <p:cNvPr id="26" name="Group 437"/>
          <p:cNvGrpSpPr>
            <a:grpSpLocks/>
          </p:cNvGrpSpPr>
          <p:nvPr/>
        </p:nvGrpSpPr>
        <p:grpSpPr bwMode="auto">
          <a:xfrm>
            <a:off x="4572000" y="2566988"/>
            <a:ext cx="1727200" cy="315912"/>
            <a:chOff x="3424" y="1253"/>
            <a:chExt cx="1088" cy="227"/>
          </a:xfrm>
        </p:grpSpPr>
        <p:sp>
          <p:nvSpPr>
            <p:cNvPr id="55588" name="Rectangle 438"/>
            <p:cNvSpPr>
              <a:spLocks noChangeArrowheads="1"/>
            </p:cNvSpPr>
            <p:nvPr/>
          </p:nvSpPr>
          <p:spPr bwMode="auto">
            <a:xfrm>
              <a:off x="3424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5589" name="Rectangle 439"/>
            <p:cNvSpPr>
              <a:spLocks noChangeArrowheads="1"/>
            </p:cNvSpPr>
            <p:nvPr/>
          </p:nvSpPr>
          <p:spPr bwMode="auto">
            <a:xfrm>
              <a:off x="3560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5590" name="Rectangle 440"/>
            <p:cNvSpPr>
              <a:spLocks noChangeArrowheads="1"/>
            </p:cNvSpPr>
            <p:nvPr/>
          </p:nvSpPr>
          <p:spPr bwMode="auto">
            <a:xfrm>
              <a:off x="3696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5591" name="Rectangle 441"/>
            <p:cNvSpPr>
              <a:spLocks noChangeArrowheads="1"/>
            </p:cNvSpPr>
            <p:nvPr/>
          </p:nvSpPr>
          <p:spPr bwMode="auto">
            <a:xfrm>
              <a:off x="3832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5592" name="Rectangle 442"/>
            <p:cNvSpPr>
              <a:spLocks noChangeArrowheads="1"/>
            </p:cNvSpPr>
            <p:nvPr/>
          </p:nvSpPr>
          <p:spPr bwMode="auto">
            <a:xfrm>
              <a:off x="3968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5593" name="Rectangle 443"/>
            <p:cNvSpPr>
              <a:spLocks noChangeArrowheads="1"/>
            </p:cNvSpPr>
            <p:nvPr/>
          </p:nvSpPr>
          <p:spPr bwMode="auto">
            <a:xfrm>
              <a:off x="4104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5594" name="Rectangle 444"/>
            <p:cNvSpPr>
              <a:spLocks noChangeArrowheads="1"/>
            </p:cNvSpPr>
            <p:nvPr/>
          </p:nvSpPr>
          <p:spPr bwMode="auto">
            <a:xfrm>
              <a:off x="4240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5595" name="Rectangle 445"/>
            <p:cNvSpPr>
              <a:spLocks noChangeArrowheads="1"/>
            </p:cNvSpPr>
            <p:nvPr/>
          </p:nvSpPr>
          <p:spPr bwMode="auto">
            <a:xfrm>
              <a:off x="4376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0</a:t>
              </a:r>
            </a:p>
          </p:txBody>
        </p:sp>
      </p:grpSp>
      <p:grpSp>
        <p:nvGrpSpPr>
          <p:cNvPr id="27" name="Group 446"/>
          <p:cNvGrpSpPr>
            <a:grpSpLocks/>
          </p:cNvGrpSpPr>
          <p:nvPr/>
        </p:nvGrpSpPr>
        <p:grpSpPr bwMode="auto">
          <a:xfrm>
            <a:off x="6299200" y="2566988"/>
            <a:ext cx="1727200" cy="315912"/>
            <a:chOff x="4512" y="1253"/>
            <a:chExt cx="1088" cy="227"/>
          </a:xfrm>
        </p:grpSpPr>
        <p:sp>
          <p:nvSpPr>
            <p:cNvPr id="55580" name="Rectangle 447"/>
            <p:cNvSpPr>
              <a:spLocks noChangeArrowheads="1"/>
            </p:cNvSpPr>
            <p:nvPr/>
          </p:nvSpPr>
          <p:spPr bwMode="auto">
            <a:xfrm>
              <a:off x="4512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0</a:t>
              </a:r>
            </a:p>
          </p:txBody>
        </p:sp>
        <p:sp>
          <p:nvSpPr>
            <p:cNvPr id="55581" name="Rectangle 448"/>
            <p:cNvSpPr>
              <a:spLocks noChangeArrowheads="1"/>
            </p:cNvSpPr>
            <p:nvPr/>
          </p:nvSpPr>
          <p:spPr bwMode="auto">
            <a:xfrm>
              <a:off x="4648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55582" name="Rectangle 449"/>
            <p:cNvSpPr>
              <a:spLocks noChangeArrowheads="1"/>
            </p:cNvSpPr>
            <p:nvPr/>
          </p:nvSpPr>
          <p:spPr bwMode="auto">
            <a:xfrm>
              <a:off x="4784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55583" name="Rectangle 450"/>
            <p:cNvSpPr>
              <a:spLocks noChangeArrowheads="1"/>
            </p:cNvSpPr>
            <p:nvPr/>
          </p:nvSpPr>
          <p:spPr bwMode="auto">
            <a:xfrm>
              <a:off x="4920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55584" name="Rectangle 451"/>
            <p:cNvSpPr>
              <a:spLocks noChangeArrowheads="1"/>
            </p:cNvSpPr>
            <p:nvPr/>
          </p:nvSpPr>
          <p:spPr bwMode="auto">
            <a:xfrm>
              <a:off x="5056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0</a:t>
              </a:r>
            </a:p>
          </p:txBody>
        </p:sp>
        <p:sp>
          <p:nvSpPr>
            <p:cNvPr id="55585" name="Rectangle 452"/>
            <p:cNvSpPr>
              <a:spLocks noChangeArrowheads="1"/>
            </p:cNvSpPr>
            <p:nvPr/>
          </p:nvSpPr>
          <p:spPr bwMode="auto">
            <a:xfrm>
              <a:off x="5192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55586" name="Rectangle 453"/>
            <p:cNvSpPr>
              <a:spLocks noChangeArrowheads="1"/>
            </p:cNvSpPr>
            <p:nvPr/>
          </p:nvSpPr>
          <p:spPr bwMode="auto">
            <a:xfrm>
              <a:off x="5328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0</a:t>
              </a:r>
            </a:p>
          </p:txBody>
        </p:sp>
        <p:sp>
          <p:nvSpPr>
            <p:cNvPr id="55587" name="Rectangle 454"/>
            <p:cNvSpPr>
              <a:spLocks noChangeArrowheads="1"/>
            </p:cNvSpPr>
            <p:nvPr/>
          </p:nvSpPr>
          <p:spPr bwMode="auto">
            <a:xfrm>
              <a:off x="5464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0</a:t>
              </a:r>
            </a:p>
          </p:txBody>
        </p:sp>
      </p:grpSp>
      <p:sp>
        <p:nvSpPr>
          <p:cNvPr id="669127" name="Rectangle 455"/>
          <p:cNvSpPr>
            <a:spLocks noChangeArrowheads="1"/>
          </p:cNvSpPr>
          <p:nvPr/>
        </p:nvSpPr>
        <p:spPr bwMode="auto">
          <a:xfrm>
            <a:off x="4356100" y="2566988"/>
            <a:ext cx="215900" cy="315912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2400">
                <a:solidFill>
                  <a:schemeClr val="accent2"/>
                </a:solidFill>
              </a:rPr>
              <a:t>0</a:t>
            </a:r>
          </a:p>
        </p:txBody>
      </p:sp>
      <p:grpSp>
        <p:nvGrpSpPr>
          <p:cNvPr id="28" name="Group 456"/>
          <p:cNvGrpSpPr>
            <a:grpSpLocks/>
          </p:cNvGrpSpPr>
          <p:nvPr/>
        </p:nvGrpSpPr>
        <p:grpSpPr bwMode="auto">
          <a:xfrm>
            <a:off x="3708400" y="2566988"/>
            <a:ext cx="647700" cy="315912"/>
            <a:chOff x="2880" y="1253"/>
            <a:chExt cx="408" cy="227"/>
          </a:xfrm>
        </p:grpSpPr>
        <p:sp>
          <p:nvSpPr>
            <p:cNvPr id="55577" name="Rectangle 457"/>
            <p:cNvSpPr>
              <a:spLocks noChangeArrowheads="1"/>
            </p:cNvSpPr>
            <p:nvPr/>
          </p:nvSpPr>
          <p:spPr bwMode="auto">
            <a:xfrm>
              <a:off x="2880" y="1253"/>
              <a:ext cx="136" cy="22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5578" name="Rectangle 458"/>
            <p:cNvSpPr>
              <a:spLocks noChangeArrowheads="1"/>
            </p:cNvSpPr>
            <p:nvPr/>
          </p:nvSpPr>
          <p:spPr bwMode="auto">
            <a:xfrm>
              <a:off x="3016" y="1253"/>
              <a:ext cx="136" cy="22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5579" name="Rectangle 459"/>
            <p:cNvSpPr>
              <a:spLocks noChangeArrowheads="1"/>
            </p:cNvSpPr>
            <p:nvPr/>
          </p:nvSpPr>
          <p:spPr bwMode="auto">
            <a:xfrm>
              <a:off x="3152" y="1253"/>
              <a:ext cx="136" cy="22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29" name="Group 460"/>
          <p:cNvGrpSpPr>
            <a:grpSpLocks/>
          </p:cNvGrpSpPr>
          <p:nvPr/>
        </p:nvGrpSpPr>
        <p:grpSpPr bwMode="auto">
          <a:xfrm>
            <a:off x="4572000" y="2927350"/>
            <a:ext cx="1727200" cy="315913"/>
            <a:chOff x="3424" y="1253"/>
            <a:chExt cx="1088" cy="227"/>
          </a:xfrm>
        </p:grpSpPr>
        <p:sp>
          <p:nvSpPr>
            <p:cNvPr id="55569" name="Rectangle 461"/>
            <p:cNvSpPr>
              <a:spLocks noChangeArrowheads="1"/>
            </p:cNvSpPr>
            <p:nvPr/>
          </p:nvSpPr>
          <p:spPr bwMode="auto">
            <a:xfrm>
              <a:off x="3424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5570" name="Rectangle 462"/>
            <p:cNvSpPr>
              <a:spLocks noChangeArrowheads="1"/>
            </p:cNvSpPr>
            <p:nvPr/>
          </p:nvSpPr>
          <p:spPr bwMode="auto">
            <a:xfrm>
              <a:off x="3560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5571" name="Rectangle 463"/>
            <p:cNvSpPr>
              <a:spLocks noChangeArrowheads="1"/>
            </p:cNvSpPr>
            <p:nvPr/>
          </p:nvSpPr>
          <p:spPr bwMode="auto">
            <a:xfrm>
              <a:off x="3696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5572" name="Rectangle 464"/>
            <p:cNvSpPr>
              <a:spLocks noChangeArrowheads="1"/>
            </p:cNvSpPr>
            <p:nvPr/>
          </p:nvSpPr>
          <p:spPr bwMode="auto">
            <a:xfrm>
              <a:off x="3832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5573" name="Rectangle 465"/>
            <p:cNvSpPr>
              <a:spLocks noChangeArrowheads="1"/>
            </p:cNvSpPr>
            <p:nvPr/>
          </p:nvSpPr>
          <p:spPr bwMode="auto">
            <a:xfrm>
              <a:off x="3968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5574" name="Rectangle 466"/>
            <p:cNvSpPr>
              <a:spLocks noChangeArrowheads="1"/>
            </p:cNvSpPr>
            <p:nvPr/>
          </p:nvSpPr>
          <p:spPr bwMode="auto">
            <a:xfrm>
              <a:off x="4104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5575" name="Rectangle 467"/>
            <p:cNvSpPr>
              <a:spLocks noChangeArrowheads="1"/>
            </p:cNvSpPr>
            <p:nvPr/>
          </p:nvSpPr>
          <p:spPr bwMode="auto">
            <a:xfrm>
              <a:off x="4240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5576" name="Rectangle 468"/>
            <p:cNvSpPr>
              <a:spLocks noChangeArrowheads="1"/>
            </p:cNvSpPr>
            <p:nvPr/>
          </p:nvSpPr>
          <p:spPr bwMode="auto">
            <a:xfrm>
              <a:off x="4376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0</a:t>
              </a:r>
            </a:p>
          </p:txBody>
        </p:sp>
      </p:grpSp>
      <p:grpSp>
        <p:nvGrpSpPr>
          <p:cNvPr id="30" name="Group 469"/>
          <p:cNvGrpSpPr>
            <a:grpSpLocks/>
          </p:cNvGrpSpPr>
          <p:nvPr/>
        </p:nvGrpSpPr>
        <p:grpSpPr bwMode="auto">
          <a:xfrm>
            <a:off x="6299200" y="2927350"/>
            <a:ext cx="1727200" cy="315913"/>
            <a:chOff x="4512" y="1253"/>
            <a:chExt cx="1088" cy="227"/>
          </a:xfrm>
        </p:grpSpPr>
        <p:sp>
          <p:nvSpPr>
            <p:cNvPr id="55561" name="Rectangle 470"/>
            <p:cNvSpPr>
              <a:spLocks noChangeArrowheads="1"/>
            </p:cNvSpPr>
            <p:nvPr/>
          </p:nvSpPr>
          <p:spPr bwMode="auto">
            <a:xfrm>
              <a:off x="4512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0</a:t>
              </a:r>
            </a:p>
          </p:txBody>
        </p:sp>
        <p:sp>
          <p:nvSpPr>
            <p:cNvPr id="55562" name="Rectangle 471"/>
            <p:cNvSpPr>
              <a:spLocks noChangeArrowheads="1"/>
            </p:cNvSpPr>
            <p:nvPr/>
          </p:nvSpPr>
          <p:spPr bwMode="auto">
            <a:xfrm>
              <a:off x="4648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55563" name="Rectangle 472"/>
            <p:cNvSpPr>
              <a:spLocks noChangeArrowheads="1"/>
            </p:cNvSpPr>
            <p:nvPr/>
          </p:nvSpPr>
          <p:spPr bwMode="auto">
            <a:xfrm>
              <a:off x="4784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55564" name="Rectangle 473"/>
            <p:cNvSpPr>
              <a:spLocks noChangeArrowheads="1"/>
            </p:cNvSpPr>
            <p:nvPr/>
          </p:nvSpPr>
          <p:spPr bwMode="auto">
            <a:xfrm>
              <a:off x="4920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55565" name="Rectangle 474"/>
            <p:cNvSpPr>
              <a:spLocks noChangeArrowheads="1"/>
            </p:cNvSpPr>
            <p:nvPr/>
          </p:nvSpPr>
          <p:spPr bwMode="auto">
            <a:xfrm>
              <a:off x="5056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0</a:t>
              </a:r>
            </a:p>
          </p:txBody>
        </p:sp>
        <p:sp>
          <p:nvSpPr>
            <p:cNvPr id="55566" name="Rectangle 475"/>
            <p:cNvSpPr>
              <a:spLocks noChangeArrowheads="1"/>
            </p:cNvSpPr>
            <p:nvPr/>
          </p:nvSpPr>
          <p:spPr bwMode="auto">
            <a:xfrm>
              <a:off x="5192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55567" name="Rectangle 476"/>
            <p:cNvSpPr>
              <a:spLocks noChangeArrowheads="1"/>
            </p:cNvSpPr>
            <p:nvPr/>
          </p:nvSpPr>
          <p:spPr bwMode="auto">
            <a:xfrm>
              <a:off x="5328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0</a:t>
              </a:r>
            </a:p>
          </p:txBody>
        </p:sp>
        <p:sp>
          <p:nvSpPr>
            <p:cNvPr id="55568" name="Rectangle 477"/>
            <p:cNvSpPr>
              <a:spLocks noChangeArrowheads="1"/>
            </p:cNvSpPr>
            <p:nvPr/>
          </p:nvSpPr>
          <p:spPr bwMode="auto">
            <a:xfrm>
              <a:off x="5464" y="1253"/>
              <a:ext cx="136" cy="22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rgbClr val="FF99FF"/>
                  </a:solidFill>
                </a:rPr>
                <a:t>0</a:t>
              </a:r>
            </a:p>
          </p:txBody>
        </p:sp>
      </p:grpSp>
      <p:sp>
        <p:nvSpPr>
          <p:cNvPr id="669150" name="Rectangle 478"/>
          <p:cNvSpPr>
            <a:spLocks noChangeArrowheads="1"/>
          </p:cNvSpPr>
          <p:nvPr/>
        </p:nvSpPr>
        <p:spPr bwMode="auto">
          <a:xfrm>
            <a:off x="4356100" y="2927350"/>
            <a:ext cx="215900" cy="315913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2400">
                <a:solidFill>
                  <a:schemeClr val="accent2"/>
                </a:solidFill>
              </a:rPr>
              <a:t>0</a:t>
            </a:r>
          </a:p>
        </p:txBody>
      </p:sp>
      <p:grpSp>
        <p:nvGrpSpPr>
          <p:cNvPr id="31" name="Group 479"/>
          <p:cNvGrpSpPr>
            <a:grpSpLocks/>
          </p:cNvGrpSpPr>
          <p:nvPr/>
        </p:nvGrpSpPr>
        <p:grpSpPr bwMode="auto">
          <a:xfrm>
            <a:off x="3708400" y="2927350"/>
            <a:ext cx="647700" cy="315913"/>
            <a:chOff x="2880" y="1253"/>
            <a:chExt cx="408" cy="227"/>
          </a:xfrm>
        </p:grpSpPr>
        <p:sp>
          <p:nvSpPr>
            <p:cNvPr id="55558" name="Rectangle 480"/>
            <p:cNvSpPr>
              <a:spLocks noChangeArrowheads="1"/>
            </p:cNvSpPr>
            <p:nvPr/>
          </p:nvSpPr>
          <p:spPr bwMode="auto">
            <a:xfrm>
              <a:off x="2880" y="1253"/>
              <a:ext cx="136" cy="22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5559" name="Rectangle 481"/>
            <p:cNvSpPr>
              <a:spLocks noChangeArrowheads="1"/>
            </p:cNvSpPr>
            <p:nvPr/>
          </p:nvSpPr>
          <p:spPr bwMode="auto">
            <a:xfrm>
              <a:off x="3016" y="1253"/>
              <a:ext cx="136" cy="22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5560" name="Rectangle 482"/>
            <p:cNvSpPr>
              <a:spLocks noChangeArrowheads="1"/>
            </p:cNvSpPr>
            <p:nvPr/>
          </p:nvSpPr>
          <p:spPr bwMode="auto">
            <a:xfrm>
              <a:off x="3152" y="1253"/>
              <a:ext cx="136" cy="22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669024" name="Group 483"/>
          <p:cNvGrpSpPr>
            <a:grpSpLocks/>
          </p:cNvGrpSpPr>
          <p:nvPr/>
        </p:nvGrpSpPr>
        <p:grpSpPr bwMode="auto">
          <a:xfrm>
            <a:off x="4572000" y="3287713"/>
            <a:ext cx="1727200" cy="315912"/>
            <a:chOff x="3424" y="1253"/>
            <a:chExt cx="1088" cy="227"/>
          </a:xfrm>
        </p:grpSpPr>
        <p:sp>
          <p:nvSpPr>
            <p:cNvPr id="55550" name="Rectangle 484"/>
            <p:cNvSpPr>
              <a:spLocks noChangeArrowheads="1"/>
            </p:cNvSpPr>
            <p:nvPr/>
          </p:nvSpPr>
          <p:spPr bwMode="auto">
            <a:xfrm>
              <a:off x="3424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5551" name="Rectangle 485"/>
            <p:cNvSpPr>
              <a:spLocks noChangeArrowheads="1"/>
            </p:cNvSpPr>
            <p:nvPr/>
          </p:nvSpPr>
          <p:spPr bwMode="auto">
            <a:xfrm>
              <a:off x="3560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5552" name="Rectangle 486"/>
            <p:cNvSpPr>
              <a:spLocks noChangeArrowheads="1"/>
            </p:cNvSpPr>
            <p:nvPr/>
          </p:nvSpPr>
          <p:spPr bwMode="auto">
            <a:xfrm>
              <a:off x="3696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5553" name="Rectangle 487"/>
            <p:cNvSpPr>
              <a:spLocks noChangeArrowheads="1"/>
            </p:cNvSpPr>
            <p:nvPr/>
          </p:nvSpPr>
          <p:spPr bwMode="auto">
            <a:xfrm>
              <a:off x="3832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5554" name="Rectangle 488"/>
            <p:cNvSpPr>
              <a:spLocks noChangeArrowheads="1"/>
            </p:cNvSpPr>
            <p:nvPr/>
          </p:nvSpPr>
          <p:spPr bwMode="auto">
            <a:xfrm>
              <a:off x="3968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5555" name="Rectangle 489"/>
            <p:cNvSpPr>
              <a:spLocks noChangeArrowheads="1"/>
            </p:cNvSpPr>
            <p:nvPr/>
          </p:nvSpPr>
          <p:spPr bwMode="auto">
            <a:xfrm>
              <a:off x="4104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5556" name="Rectangle 490"/>
            <p:cNvSpPr>
              <a:spLocks noChangeArrowheads="1"/>
            </p:cNvSpPr>
            <p:nvPr/>
          </p:nvSpPr>
          <p:spPr bwMode="auto">
            <a:xfrm>
              <a:off x="4240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5557" name="Rectangle 491"/>
            <p:cNvSpPr>
              <a:spLocks noChangeArrowheads="1"/>
            </p:cNvSpPr>
            <p:nvPr/>
          </p:nvSpPr>
          <p:spPr bwMode="auto">
            <a:xfrm>
              <a:off x="4376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669025" name="Group 492"/>
          <p:cNvGrpSpPr>
            <a:grpSpLocks/>
          </p:cNvGrpSpPr>
          <p:nvPr/>
        </p:nvGrpSpPr>
        <p:grpSpPr bwMode="auto">
          <a:xfrm>
            <a:off x="6299200" y="3287713"/>
            <a:ext cx="1727200" cy="315912"/>
            <a:chOff x="4512" y="1253"/>
            <a:chExt cx="1088" cy="227"/>
          </a:xfrm>
        </p:grpSpPr>
        <p:sp>
          <p:nvSpPr>
            <p:cNvPr id="55542" name="Rectangle 493"/>
            <p:cNvSpPr>
              <a:spLocks noChangeArrowheads="1"/>
            </p:cNvSpPr>
            <p:nvPr/>
          </p:nvSpPr>
          <p:spPr bwMode="auto">
            <a:xfrm>
              <a:off x="4512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0</a:t>
              </a:r>
            </a:p>
          </p:txBody>
        </p:sp>
        <p:sp>
          <p:nvSpPr>
            <p:cNvPr id="55543" name="Rectangle 494"/>
            <p:cNvSpPr>
              <a:spLocks noChangeArrowheads="1"/>
            </p:cNvSpPr>
            <p:nvPr/>
          </p:nvSpPr>
          <p:spPr bwMode="auto">
            <a:xfrm>
              <a:off x="4648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0</a:t>
              </a:r>
            </a:p>
          </p:txBody>
        </p:sp>
        <p:sp>
          <p:nvSpPr>
            <p:cNvPr id="55544" name="Rectangle 495"/>
            <p:cNvSpPr>
              <a:spLocks noChangeArrowheads="1"/>
            </p:cNvSpPr>
            <p:nvPr/>
          </p:nvSpPr>
          <p:spPr bwMode="auto">
            <a:xfrm>
              <a:off x="4784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55545" name="Rectangle 496"/>
            <p:cNvSpPr>
              <a:spLocks noChangeArrowheads="1"/>
            </p:cNvSpPr>
            <p:nvPr/>
          </p:nvSpPr>
          <p:spPr bwMode="auto">
            <a:xfrm>
              <a:off x="4920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55546" name="Rectangle 497"/>
            <p:cNvSpPr>
              <a:spLocks noChangeArrowheads="1"/>
            </p:cNvSpPr>
            <p:nvPr/>
          </p:nvSpPr>
          <p:spPr bwMode="auto">
            <a:xfrm>
              <a:off x="5056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55547" name="Rectangle 498"/>
            <p:cNvSpPr>
              <a:spLocks noChangeArrowheads="1"/>
            </p:cNvSpPr>
            <p:nvPr/>
          </p:nvSpPr>
          <p:spPr bwMode="auto">
            <a:xfrm>
              <a:off x="5192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0</a:t>
              </a:r>
            </a:p>
          </p:txBody>
        </p:sp>
        <p:sp>
          <p:nvSpPr>
            <p:cNvPr id="55548" name="Rectangle 499"/>
            <p:cNvSpPr>
              <a:spLocks noChangeArrowheads="1"/>
            </p:cNvSpPr>
            <p:nvPr/>
          </p:nvSpPr>
          <p:spPr bwMode="auto">
            <a:xfrm>
              <a:off x="5328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55549" name="Rectangle 500"/>
            <p:cNvSpPr>
              <a:spLocks noChangeArrowheads="1"/>
            </p:cNvSpPr>
            <p:nvPr/>
          </p:nvSpPr>
          <p:spPr bwMode="auto">
            <a:xfrm>
              <a:off x="5464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0</a:t>
              </a:r>
            </a:p>
          </p:txBody>
        </p:sp>
      </p:grpSp>
      <p:sp>
        <p:nvSpPr>
          <p:cNvPr id="669173" name="Rectangle 501"/>
          <p:cNvSpPr>
            <a:spLocks noChangeArrowheads="1"/>
          </p:cNvSpPr>
          <p:nvPr/>
        </p:nvSpPr>
        <p:spPr bwMode="auto">
          <a:xfrm>
            <a:off x="4356100" y="3287713"/>
            <a:ext cx="215900" cy="315912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2400">
                <a:solidFill>
                  <a:schemeClr val="accent2"/>
                </a:solidFill>
              </a:rPr>
              <a:t>0</a:t>
            </a:r>
          </a:p>
        </p:txBody>
      </p:sp>
      <p:grpSp>
        <p:nvGrpSpPr>
          <p:cNvPr id="669026" name="Group 502"/>
          <p:cNvGrpSpPr>
            <a:grpSpLocks/>
          </p:cNvGrpSpPr>
          <p:nvPr/>
        </p:nvGrpSpPr>
        <p:grpSpPr bwMode="auto">
          <a:xfrm>
            <a:off x="3708400" y="3287713"/>
            <a:ext cx="647700" cy="315912"/>
            <a:chOff x="2880" y="1253"/>
            <a:chExt cx="408" cy="227"/>
          </a:xfrm>
        </p:grpSpPr>
        <p:sp>
          <p:nvSpPr>
            <p:cNvPr id="55539" name="Rectangle 503"/>
            <p:cNvSpPr>
              <a:spLocks noChangeArrowheads="1"/>
            </p:cNvSpPr>
            <p:nvPr/>
          </p:nvSpPr>
          <p:spPr bwMode="auto">
            <a:xfrm>
              <a:off x="2880" y="1253"/>
              <a:ext cx="136" cy="22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5540" name="Rectangle 504"/>
            <p:cNvSpPr>
              <a:spLocks noChangeArrowheads="1"/>
            </p:cNvSpPr>
            <p:nvPr/>
          </p:nvSpPr>
          <p:spPr bwMode="auto">
            <a:xfrm>
              <a:off x="3016" y="1253"/>
              <a:ext cx="136" cy="22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5541" name="Rectangle 505"/>
            <p:cNvSpPr>
              <a:spLocks noChangeArrowheads="1"/>
            </p:cNvSpPr>
            <p:nvPr/>
          </p:nvSpPr>
          <p:spPr bwMode="auto">
            <a:xfrm>
              <a:off x="3152" y="1253"/>
              <a:ext cx="136" cy="22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0</a:t>
              </a:r>
            </a:p>
          </p:txBody>
        </p:sp>
      </p:grpSp>
      <p:grpSp>
        <p:nvGrpSpPr>
          <p:cNvPr id="669027" name="Group 506"/>
          <p:cNvGrpSpPr>
            <a:grpSpLocks/>
          </p:cNvGrpSpPr>
          <p:nvPr/>
        </p:nvGrpSpPr>
        <p:grpSpPr bwMode="auto">
          <a:xfrm>
            <a:off x="4572000" y="3648075"/>
            <a:ext cx="1727200" cy="315913"/>
            <a:chOff x="3424" y="1253"/>
            <a:chExt cx="1088" cy="227"/>
          </a:xfrm>
        </p:grpSpPr>
        <p:sp>
          <p:nvSpPr>
            <p:cNvPr id="55531" name="Rectangle 507"/>
            <p:cNvSpPr>
              <a:spLocks noChangeArrowheads="1"/>
            </p:cNvSpPr>
            <p:nvPr/>
          </p:nvSpPr>
          <p:spPr bwMode="auto">
            <a:xfrm>
              <a:off x="3424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5532" name="Rectangle 508"/>
            <p:cNvSpPr>
              <a:spLocks noChangeArrowheads="1"/>
            </p:cNvSpPr>
            <p:nvPr/>
          </p:nvSpPr>
          <p:spPr bwMode="auto">
            <a:xfrm>
              <a:off x="3560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5533" name="Rectangle 509"/>
            <p:cNvSpPr>
              <a:spLocks noChangeArrowheads="1"/>
            </p:cNvSpPr>
            <p:nvPr/>
          </p:nvSpPr>
          <p:spPr bwMode="auto">
            <a:xfrm>
              <a:off x="3696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5534" name="Rectangle 510"/>
            <p:cNvSpPr>
              <a:spLocks noChangeArrowheads="1"/>
            </p:cNvSpPr>
            <p:nvPr/>
          </p:nvSpPr>
          <p:spPr bwMode="auto">
            <a:xfrm>
              <a:off x="3832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5535" name="Rectangle 511"/>
            <p:cNvSpPr>
              <a:spLocks noChangeArrowheads="1"/>
            </p:cNvSpPr>
            <p:nvPr/>
          </p:nvSpPr>
          <p:spPr bwMode="auto">
            <a:xfrm>
              <a:off x="3968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5536" name="Rectangle 512"/>
            <p:cNvSpPr>
              <a:spLocks noChangeArrowheads="1"/>
            </p:cNvSpPr>
            <p:nvPr/>
          </p:nvSpPr>
          <p:spPr bwMode="auto">
            <a:xfrm>
              <a:off x="4104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5537" name="Rectangle 513"/>
            <p:cNvSpPr>
              <a:spLocks noChangeArrowheads="1"/>
            </p:cNvSpPr>
            <p:nvPr/>
          </p:nvSpPr>
          <p:spPr bwMode="auto">
            <a:xfrm>
              <a:off x="4240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5538" name="Rectangle 514"/>
            <p:cNvSpPr>
              <a:spLocks noChangeArrowheads="1"/>
            </p:cNvSpPr>
            <p:nvPr/>
          </p:nvSpPr>
          <p:spPr bwMode="auto">
            <a:xfrm>
              <a:off x="4376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669028" name="Group 515"/>
          <p:cNvGrpSpPr>
            <a:grpSpLocks/>
          </p:cNvGrpSpPr>
          <p:nvPr/>
        </p:nvGrpSpPr>
        <p:grpSpPr bwMode="auto">
          <a:xfrm>
            <a:off x="6299200" y="3648075"/>
            <a:ext cx="1727200" cy="315913"/>
            <a:chOff x="4512" y="1253"/>
            <a:chExt cx="1088" cy="227"/>
          </a:xfrm>
        </p:grpSpPr>
        <p:sp>
          <p:nvSpPr>
            <p:cNvPr id="55523" name="Rectangle 516"/>
            <p:cNvSpPr>
              <a:spLocks noChangeArrowheads="1"/>
            </p:cNvSpPr>
            <p:nvPr/>
          </p:nvSpPr>
          <p:spPr bwMode="auto">
            <a:xfrm>
              <a:off x="4512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0</a:t>
              </a:r>
            </a:p>
          </p:txBody>
        </p:sp>
        <p:sp>
          <p:nvSpPr>
            <p:cNvPr id="55524" name="Rectangle 517"/>
            <p:cNvSpPr>
              <a:spLocks noChangeArrowheads="1"/>
            </p:cNvSpPr>
            <p:nvPr/>
          </p:nvSpPr>
          <p:spPr bwMode="auto">
            <a:xfrm>
              <a:off x="4648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0</a:t>
              </a:r>
            </a:p>
          </p:txBody>
        </p:sp>
        <p:sp>
          <p:nvSpPr>
            <p:cNvPr id="55525" name="Rectangle 518"/>
            <p:cNvSpPr>
              <a:spLocks noChangeArrowheads="1"/>
            </p:cNvSpPr>
            <p:nvPr/>
          </p:nvSpPr>
          <p:spPr bwMode="auto">
            <a:xfrm>
              <a:off x="4784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55526" name="Rectangle 519"/>
            <p:cNvSpPr>
              <a:spLocks noChangeArrowheads="1"/>
            </p:cNvSpPr>
            <p:nvPr/>
          </p:nvSpPr>
          <p:spPr bwMode="auto">
            <a:xfrm>
              <a:off x="4920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55527" name="Rectangle 520"/>
            <p:cNvSpPr>
              <a:spLocks noChangeArrowheads="1"/>
            </p:cNvSpPr>
            <p:nvPr/>
          </p:nvSpPr>
          <p:spPr bwMode="auto">
            <a:xfrm>
              <a:off x="5056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55528" name="Rectangle 521"/>
            <p:cNvSpPr>
              <a:spLocks noChangeArrowheads="1"/>
            </p:cNvSpPr>
            <p:nvPr/>
          </p:nvSpPr>
          <p:spPr bwMode="auto">
            <a:xfrm>
              <a:off x="5192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0</a:t>
              </a:r>
            </a:p>
          </p:txBody>
        </p:sp>
        <p:sp>
          <p:nvSpPr>
            <p:cNvPr id="55529" name="Rectangle 522"/>
            <p:cNvSpPr>
              <a:spLocks noChangeArrowheads="1"/>
            </p:cNvSpPr>
            <p:nvPr/>
          </p:nvSpPr>
          <p:spPr bwMode="auto">
            <a:xfrm>
              <a:off x="5328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55530" name="Rectangle 523"/>
            <p:cNvSpPr>
              <a:spLocks noChangeArrowheads="1"/>
            </p:cNvSpPr>
            <p:nvPr/>
          </p:nvSpPr>
          <p:spPr bwMode="auto">
            <a:xfrm>
              <a:off x="5464" y="1253"/>
              <a:ext cx="136" cy="22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rgbClr val="FF99FF"/>
                  </a:solidFill>
                </a:rPr>
                <a:t>0</a:t>
              </a:r>
            </a:p>
          </p:txBody>
        </p:sp>
      </p:grpSp>
      <p:sp>
        <p:nvSpPr>
          <p:cNvPr id="669196" name="Rectangle 524"/>
          <p:cNvSpPr>
            <a:spLocks noChangeArrowheads="1"/>
          </p:cNvSpPr>
          <p:nvPr/>
        </p:nvSpPr>
        <p:spPr bwMode="auto">
          <a:xfrm>
            <a:off x="4356100" y="3648075"/>
            <a:ext cx="215900" cy="315913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2400">
                <a:solidFill>
                  <a:schemeClr val="accent2"/>
                </a:solidFill>
              </a:rPr>
              <a:t>0</a:t>
            </a:r>
          </a:p>
        </p:txBody>
      </p:sp>
      <p:grpSp>
        <p:nvGrpSpPr>
          <p:cNvPr id="669029" name="Group 525"/>
          <p:cNvGrpSpPr>
            <a:grpSpLocks/>
          </p:cNvGrpSpPr>
          <p:nvPr/>
        </p:nvGrpSpPr>
        <p:grpSpPr bwMode="auto">
          <a:xfrm>
            <a:off x="3708400" y="3648075"/>
            <a:ext cx="647700" cy="315913"/>
            <a:chOff x="2880" y="1253"/>
            <a:chExt cx="408" cy="227"/>
          </a:xfrm>
        </p:grpSpPr>
        <p:sp>
          <p:nvSpPr>
            <p:cNvPr id="55520" name="Rectangle 526"/>
            <p:cNvSpPr>
              <a:spLocks noChangeArrowheads="1"/>
            </p:cNvSpPr>
            <p:nvPr/>
          </p:nvSpPr>
          <p:spPr bwMode="auto">
            <a:xfrm>
              <a:off x="2880" y="1253"/>
              <a:ext cx="136" cy="22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5521" name="Rectangle 527"/>
            <p:cNvSpPr>
              <a:spLocks noChangeArrowheads="1"/>
            </p:cNvSpPr>
            <p:nvPr/>
          </p:nvSpPr>
          <p:spPr bwMode="auto">
            <a:xfrm>
              <a:off x="3016" y="1253"/>
              <a:ext cx="136" cy="22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5522" name="Rectangle 528"/>
            <p:cNvSpPr>
              <a:spLocks noChangeArrowheads="1"/>
            </p:cNvSpPr>
            <p:nvPr/>
          </p:nvSpPr>
          <p:spPr bwMode="auto">
            <a:xfrm>
              <a:off x="3152" y="1253"/>
              <a:ext cx="136" cy="22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0</a:t>
              </a:r>
            </a:p>
          </p:txBody>
        </p:sp>
      </p:grpSp>
      <p:grpSp>
        <p:nvGrpSpPr>
          <p:cNvPr id="669030" name="Group 529"/>
          <p:cNvGrpSpPr>
            <a:grpSpLocks/>
          </p:cNvGrpSpPr>
          <p:nvPr/>
        </p:nvGrpSpPr>
        <p:grpSpPr bwMode="auto">
          <a:xfrm>
            <a:off x="4572000" y="4008438"/>
            <a:ext cx="1727200" cy="315912"/>
            <a:chOff x="3424" y="1253"/>
            <a:chExt cx="1088" cy="227"/>
          </a:xfrm>
        </p:grpSpPr>
        <p:sp>
          <p:nvSpPr>
            <p:cNvPr id="55512" name="Rectangle 530"/>
            <p:cNvSpPr>
              <a:spLocks noChangeArrowheads="1"/>
            </p:cNvSpPr>
            <p:nvPr/>
          </p:nvSpPr>
          <p:spPr bwMode="auto">
            <a:xfrm>
              <a:off x="3424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5513" name="Rectangle 531"/>
            <p:cNvSpPr>
              <a:spLocks noChangeArrowheads="1"/>
            </p:cNvSpPr>
            <p:nvPr/>
          </p:nvSpPr>
          <p:spPr bwMode="auto">
            <a:xfrm>
              <a:off x="3560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5514" name="Rectangle 532"/>
            <p:cNvSpPr>
              <a:spLocks noChangeArrowheads="1"/>
            </p:cNvSpPr>
            <p:nvPr/>
          </p:nvSpPr>
          <p:spPr bwMode="auto">
            <a:xfrm>
              <a:off x="3696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5515" name="Rectangle 533"/>
            <p:cNvSpPr>
              <a:spLocks noChangeArrowheads="1"/>
            </p:cNvSpPr>
            <p:nvPr/>
          </p:nvSpPr>
          <p:spPr bwMode="auto">
            <a:xfrm>
              <a:off x="3832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5516" name="Rectangle 534"/>
            <p:cNvSpPr>
              <a:spLocks noChangeArrowheads="1"/>
            </p:cNvSpPr>
            <p:nvPr/>
          </p:nvSpPr>
          <p:spPr bwMode="auto">
            <a:xfrm>
              <a:off x="3968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5517" name="Rectangle 535"/>
            <p:cNvSpPr>
              <a:spLocks noChangeArrowheads="1"/>
            </p:cNvSpPr>
            <p:nvPr/>
          </p:nvSpPr>
          <p:spPr bwMode="auto">
            <a:xfrm>
              <a:off x="4104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5518" name="Rectangle 536"/>
            <p:cNvSpPr>
              <a:spLocks noChangeArrowheads="1"/>
            </p:cNvSpPr>
            <p:nvPr/>
          </p:nvSpPr>
          <p:spPr bwMode="auto">
            <a:xfrm>
              <a:off x="4240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5519" name="Rectangle 537"/>
            <p:cNvSpPr>
              <a:spLocks noChangeArrowheads="1"/>
            </p:cNvSpPr>
            <p:nvPr/>
          </p:nvSpPr>
          <p:spPr bwMode="auto">
            <a:xfrm>
              <a:off x="4376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669031" name="Group 538"/>
          <p:cNvGrpSpPr>
            <a:grpSpLocks/>
          </p:cNvGrpSpPr>
          <p:nvPr/>
        </p:nvGrpSpPr>
        <p:grpSpPr bwMode="auto">
          <a:xfrm>
            <a:off x="6299200" y="4008438"/>
            <a:ext cx="1727200" cy="315912"/>
            <a:chOff x="4512" y="1253"/>
            <a:chExt cx="1088" cy="227"/>
          </a:xfrm>
        </p:grpSpPr>
        <p:sp>
          <p:nvSpPr>
            <p:cNvPr id="55504" name="Rectangle 539"/>
            <p:cNvSpPr>
              <a:spLocks noChangeArrowheads="1"/>
            </p:cNvSpPr>
            <p:nvPr/>
          </p:nvSpPr>
          <p:spPr bwMode="auto">
            <a:xfrm>
              <a:off x="4512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55505" name="Rectangle 540"/>
            <p:cNvSpPr>
              <a:spLocks noChangeArrowheads="1"/>
            </p:cNvSpPr>
            <p:nvPr/>
          </p:nvSpPr>
          <p:spPr bwMode="auto">
            <a:xfrm>
              <a:off x="4648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0</a:t>
              </a:r>
            </a:p>
          </p:txBody>
        </p:sp>
        <p:sp>
          <p:nvSpPr>
            <p:cNvPr id="55506" name="Rectangle 541"/>
            <p:cNvSpPr>
              <a:spLocks noChangeArrowheads="1"/>
            </p:cNvSpPr>
            <p:nvPr/>
          </p:nvSpPr>
          <p:spPr bwMode="auto">
            <a:xfrm>
              <a:off x="4784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0</a:t>
              </a:r>
            </a:p>
          </p:txBody>
        </p:sp>
        <p:sp>
          <p:nvSpPr>
            <p:cNvPr id="55507" name="Rectangle 542"/>
            <p:cNvSpPr>
              <a:spLocks noChangeArrowheads="1"/>
            </p:cNvSpPr>
            <p:nvPr/>
          </p:nvSpPr>
          <p:spPr bwMode="auto">
            <a:xfrm>
              <a:off x="4920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55508" name="Rectangle 543"/>
            <p:cNvSpPr>
              <a:spLocks noChangeArrowheads="1"/>
            </p:cNvSpPr>
            <p:nvPr/>
          </p:nvSpPr>
          <p:spPr bwMode="auto">
            <a:xfrm>
              <a:off x="5056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55509" name="Rectangle 544"/>
            <p:cNvSpPr>
              <a:spLocks noChangeArrowheads="1"/>
            </p:cNvSpPr>
            <p:nvPr/>
          </p:nvSpPr>
          <p:spPr bwMode="auto">
            <a:xfrm>
              <a:off x="5192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55510" name="Rectangle 545"/>
            <p:cNvSpPr>
              <a:spLocks noChangeArrowheads="1"/>
            </p:cNvSpPr>
            <p:nvPr/>
          </p:nvSpPr>
          <p:spPr bwMode="auto">
            <a:xfrm>
              <a:off x="5328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0</a:t>
              </a:r>
            </a:p>
          </p:txBody>
        </p:sp>
        <p:sp>
          <p:nvSpPr>
            <p:cNvPr id="55511" name="Rectangle 546"/>
            <p:cNvSpPr>
              <a:spLocks noChangeArrowheads="1"/>
            </p:cNvSpPr>
            <p:nvPr/>
          </p:nvSpPr>
          <p:spPr bwMode="auto">
            <a:xfrm>
              <a:off x="5464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1</a:t>
              </a:r>
            </a:p>
          </p:txBody>
        </p:sp>
      </p:grpSp>
      <p:sp>
        <p:nvSpPr>
          <p:cNvPr id="669219" name="Rectangle 547"/>
          <p:cNvSpPr>
            <a:spLocks noChangeArrowheads="1"/>
          </p:cNvSpPr>
          <p:nvPr/>
        </p:nvSpPr>
        <p:spPr bwMode="auto">
          <a:xfrm>
            <a:off x="4356100" y="4008438"/>
            <a:ext cx="215900" cy="315912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2400">
                <a:solidFill>
                  <a:schemeClr val="accent2"/>
                </a:solidFill>
              </a:rPr>
              <a:t>0</a:t>
            </a:r>
          </a:p>
        </p:txBody>
      </p:sp>
      <p:grpSp>
        <p:nvGrpSpPr>
          <p:cNvPr id="669032" name="Group 548"/>
          <p:cNvGrpSpPr>
            <a:grpSpLocks/>
          </p:cNvGrpSpPr>
          <p:nvPr/>
        </p:nvGrpSpPr>
        <p:grpSpPr bwMode="auto">
          <a:xfrm>
            <a:off x="3708400" y="4008438"/>
            <a:ext cx="647700" cy="315912"/>
            <a:chOff x="2880" y="1253"/>
            <a:chExt cx="408" cy="227"/>
          </a:xfrm>
        </p:grpSpPr>
        <p:sp>
          <p:nvSpPr>
            <p:cNvPr id="55501" name="Rectangle 549"/>
            <p:cNvSpPr>
              <a:spLocks noChangeArrowheads="1"/>
            </p:cNvSpPr>
            <p:nvPr/>
          </p:nvSpPr>
          <p:spPr bwMode="auto">
            <a:xfrm>
              <a:off x="2880" y="1253"/>
              <a:ext cx="136" cy="22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5502" name="Rectangle 550"/>
            <p:cNvSpPr>
              <a:spLocks noChangeArrowheads="1"/>
            </p:cNvSpPr>
            <p:nvPr/>
          </p:nvSpPr>
          <p:spPr bwMode="auto">
            <a:xfrm>
              <a:off x="3016" y="1253"/>
              <a:ext cx="136" cy="22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5503" name="Rectangle 551"/>
            <p:cNvSpPr>
              <a:spLocks noChangeArrowheads="1"/>
            </p:cNvSpPr>
            <p:nvPr/>
          </p:nvSpPr>
          <p:spPr bwMode="auto">
            <a:xfrm>
              <a:off x="3152" y="1253"/>
              <a:ext cx="136" cy="22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669033" name="Group 552"/>
          <p:cNvGrpSpPr>
            <a:grpSpLocks/>
          </p:cNvGrpSpPr>
          <p:nvPr/>
        </p:nvGrpSpPr>
        <p:grpSpPr bwMode="auto">
          <a:xfrm>
            <a:off x="4572000" y="4367213"/>
            <a:ext cx="1727200" cy="315912"/>
            <a:chOff x="3424" y="1253"/>
            <a:chExt cx="1088" cy="227"/>
          </a:xfrm>
        </p:grpSpPr>
        <p:sp>
          <p:nvSpPr>
            <p:cNvPr id="55493" name="Rectangle 553"/>
            <p:cNvSpPr>
              <a:spLocks noChangeArrowheads="1"/>
            </p:cNvSpPr>
            <p:nvPr/>
          </p:nvSpPr>
          <p:spPr bwMode="auto">
            <a:xfrm>
              <a:off x="3424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5494" name="Rectangle 554"/>
            <p:cNvSpPr>
              <a:spLocks noChangeArrowheads="1"/>
            </p:cNvSpPr>
            <p:nvPr/>
          </p:nvSpPr>
          <p:spPr bwMode="auto">
            <a:xfrm>
              <a:off x="3560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5495" name="Rectangle 555"/>
            <p:cNvSpPr>
              <a:spLocks noChangeArrowheads="1"/>
            </p:cNvSpPr>
            <p:nvPr/>
          </p:nvSpPr>
          <p:spPr bwMode="auto">
            <a:xfrm>
              <a:off x="3696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5496" name="Rectangle 556"/>
            <p:cNvSpPr>
              <a:spLocks noChangeArrowheads="1"/>
            </p:cNvSpPr>
            <p:nvPr/>
          </p:nvSpPr>
          <p:spPr bwMode="auto">
            <a:xfrm>
              <a:off x="3832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5497" name="Rectangle 557"/>
            <p:cNvSpPr>
              <a:spLocks noChangeArrowheads="1"/>
            </p:cNvSpPr>
            <p:nvPr/>
          </p:nvSpPr>
          <p:spPr bwMode="auto">
            <a:xfrm>
              <a:off x="3968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5498" name="Rectangle 558"/>
            <p:cNvSpPr>
              <a:spLocks noChangeArrowheads="1"/>
            </p:cNvSpPr>
            <p:nvPr/>
          </p:nvSpPr>
          <p:spPr bwMode="auto">
            <a:xfrm>
              <a:off x="4104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5499" name="Rectangle 559"/>
            <p:cNvSpPr>
              <a:spLocks noChangeArrowheads="1"/>
            </p:cNvSpPr>
            <p:nvPr/>
          </p:nvSpPr>
          <p:spPr bwMode="auto">
            <a:xfrm>
              <a:off x="4240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5500" name="Rectangle 560"/>
            <p:cNvSpPr>
              <a:spLocks noChangeArrowheads="1"/>
            </p:cNvSpPr>
            <p:nvPr/>
          </p:nvSpPr>
          <p:spPr bwMode="auto">
            <a:xfrm>
              <a:off x="4376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0</a:t>
              </a:r>
            </a:p>
          </p:txBody>
        </p:sp>
      </p:grpSp>
      <p:grpSp>
        <p:nvGrpSpPr>
          <p:cNvPr id="669034" name="Group 561"/>
          <p:cNvGrpSpPr>
            <a:grpSpLocks/>
          </p:cNvGrpSpPr>
          <p:nvPr/>
        </p:nvGrpSpPr>
        <p:grpSpPr bwMode="auto">
          <a:xfrm>
            <a:off x="6299200" y="4367213"/>
            <a:ext cx="1727200" cy="315912"/>
            <a:chOff x="4512" y="1253"/>
            <a:chExt cx="1088" cy="227"/>
          </a:xfrm>
        </p:grpSpPr>
        <p:sp>
          <p:nvSpPr>
            <p:cNvPr id="55485" name="Rectangle 562"/>
            <p:cNvSpPr>
              <a:spLocks noChangeArrowheads="1"/>
            </p:cNvSpPr>
            <p:nvPr/>
          </p:nvSpPr>
          <p:spPr bwMode="auto">
            <a:xfrm>
              <a:off x="4512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55486" name="Rectangle 563"/>
            <p:cNvSpPr>
              <a:spLocks noChangeArrowheads="1"/>
            </p:cNvSpPr>
            <p:nvPr/>
          </p:nvSpPr>
          <p:spPr bwMode="auto">
            <a:xfrm>
              <a:off x="4648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0</a:t>
              </a:r>
            </a:p>
          </p:txBody>
        </p:sp>
        <p:sp>
          <p:nvSpPr>
            <p:cNvPr id="55487" name="Rectangle 564"/>
            <p:cNvSpPr>
              <a:spLocks noChangeArrowheads="1"/>
            </p:cNvSpPr>
            <p:nvPr/>
          </p:nvSpPr>
          <p:spPr bwMode="auto">
            <a:xfrm>
              <a:off x="4784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0</a:t>
              </a:r>
            </a:p>
          </p:txBody>
        </p:sp>
        <p:sp>
          <p:nvSpPr>
            <p:cNvPr id="55488" name="Rectangle 565"/>
            <p:cNvSpPr>
              <a:spLocks noChangeArrowheads="1"/>
            </p:cNvSpPr>
            <p:nvPr/>
          </p:nvSpPr>
          <p:spPr bwMode="auto">
            <a:xfrm>
              <a:off x="4920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55489" name="Rectangle 566"/>
            <p:cNvSpPr>
              <a:spLocks noChangeArrowheads="1"/>
            </p:cNvSpPr>
            <p:nvPr/>
          </p:nvSpPr>
          <p:spPr bwMode="auto">
            <a:xfrm>
              <a:off x="5056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55490" name="Rectangle 567"/>
            <p:cNvSpPr>
              <a:spLocks noChangeArrowheads="1"/>
            </p:cNvSpPr>
            <p:nvPr/>
          </p:nvSpPr>
          <p:spPr bwMode="auto">
            <a:xfrm>
              <a:off x="5192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55491" name="Rectangle 568"/>
            <p:cNvSpPr>
              <a:spLocks noChangeArrowheads="1"/>
            </p:cNvSpPr>
            <p:nvPr/>
          </p:nvSpPr>
          <p:spPr bwMode="auto">
            <a:xfrm>
              <a:off x="5328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0</a:t>
              </a:r>
            </a:p>
          </p:txBody>
        </p:sp>
        <p:sp>
          <p:nvSpPr>
            <p:cNvPr id="55492" name="Rectangle 569"/>
            <p:cNvSpPr>
              <a:spLocks noChangeArrowheads="1"/>
            </p:cNvSpPr>
            <p:nvPr/>
          </p:nvSpPr>
          <p:spPr bwMode="auto">
            <a:xfrm>
              <a:off x="5464" y="1253"/>
              <a:ext cx="136" cy="22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rgbClr val="FF99FF"/>
                  </a:solidFill>
                </a:rPr>
                <a:t>1</a:t>
              </a:r>
            </a:p>
          </p:txBody>
        </p:sp>
      </p:grpSp>
      <p:sp>
        <p:nvSpPr>
          <p:cNvPr id="669242" name="Rectangle 570"/>
          <p:cNvSpPr>
            <a:spLocks noChangeArrowheads="1"/>
          </p:cNvSpPr>
          <p:nvPr/>
        </p:nvSpPr>
        <p:spPr bwMode="auto">
          <a:xfrm>
            <a:off x="4356100" y="4367213"/>
            <a:ext cx="215900" cy="315912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2400">
                <a:solidFill>
                  <a:schemeClr val="accent2"/>
                </a:solidFill>
              </a:rPr>
              <a:t>0</a:t>
            </a:r>
          </a:p>
        </p:txBody>
      </p:sp>
      <p:grpSp>
        <p:nvGrpSpPr>
          <p:cNvPr id="669036" name="Group 571"/>
          <p:cNvGrpSpPr>
            <a:grpSpLocks/>
          </p:cNvGrpSpPr>
          <p:nvPr/>
        </p:nvGrpSpPr>
        <p:grpSpPr bwMode="auto">
          <a:xfrm>
            <a:off x="3708400" y="4367213"/>
            <a:ext cx="647700" cy="315912"/>
            <a:chOff x="2880" y="1253"/>
            <a:chExt cx="408" cy="227"/>
          </a:xfrm>
        </p:grpSpPr>
        <p:sp>
          <p:nvSpPr>
            <p:cNvPr id="55482" name="Rectangle 572"/>
            <p:cNvSpPr>
              <a:spLocks noChangeArrowheads="1"/>
            </p:cNvSpPr>
            <p:nvPr/>
          </p:nvSpPr>
          <p:spPr bwMode="auto">
            <a:xfrm>
              <a:off x="2880" y="1253"/>
              <a:ext cx="136" cy="22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5483" name="Rectangle 573"/>
            <p:cNvSpPr>
              <a:spLocks noChangeArrowheads="1"/>
            </p:cNvSpPr>
            <p:nvPr/>
          </p:nvSpPr>
          <p:spPr bwMode="auto">
            <a:xfrm>
              <a:off x="3016" y="1253"/>
              <a:ext cx="136" cy="22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5484" name="Rectangle 574"/>
            <p:cNvSpPr>
              <a:spLocks noChangeArrowheads="1"/>
            </p:cNvSpPr>
            <p:nvPr/>
          </p:nvSpPr>
          <p:spPr bwMode="auto">
            <a:xfrm>
              <a:off x="3152" y="1253"/>
              <a:ext cx="136" cy="22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669037" name="Group 575"/>
          <p:cNvGrpSpPr>
            <a:grpSpLocks/>
          </p:cNvGrpSpPr>
          <p:nvPr/>
        </p:nvGrpSpPr>
        <p:grpSpPr bwMode="auto">
          <a:xfrm>
            <a:off x="4572000" y="4727575"/>
            <a:ext cx="1727200" cy="315913"/>
            <a:chOff x="3424" y="1253"/>
            <a:chExt cx="1088" cy="227"/>
          </a:xfrm>
        </p:grpSpPr>
        <p:sp>
          <p:nvSpPr>
            <p:cNvPr id="55474" name="Rectangle 576"/>
            <p:cNvSpPr>
              <a:spLocks noChangeArrowheads="1"/>
            </p:cNvSpPr>
            <p:nvPr/>
          </p:nvSpPr>
          <p:spPr bwMode="auto">
            <a:xfrm>
              <a:off x="3424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5475" name="Rectangle 577"/>
            <p:cNvSpPr>
              <a:spLocks noChangeArrowheads="1"/>
            </p:cNvSpPr>
            <p:nvPr/>
          </p:nvSpPr>
          <p:spPr bwMode="auto">
            <a:xfrm>
              <a:off x="3560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5476" name="Rectangle 578"/>
            <p:cNvSpPr>
              <a:spLocks noChangeArrowheads="1"/>
            </p:cNvSpPr>
            <p:nvPr/>
          </p:nvSpPr>
          <p:spPr bwMode="auto">
            <a:xfrm>
              <a:off x="3696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5477" name="Rectangle 579"/>
            <p:cNvSpPr>
              <a:spLocks noChangeArrowheads="1"/>
            </p:cNvSpPr>
            <p:nvPr/>
          </p:nvSpPr>
          <p:spPr bwMode="auto">
            <a:xfrm>
              <a:off x="3832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5478" name="Rectangle 580"/>
            <p:cNvSpPr>
              <a:spLocks noChangeArrowheads="1"/>
            </p:cNvSpPr>
            <p:nvPr/>
          </p:nvSpPr>
          <p:spPr bwMode="auto">
            <a:xfrm>
              <a:off x="3968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5479" name="Rectangle 581"/>
            <p:cNvSpPr>
              <a:spLocks noChangeArrowheads="1"/>
            </p:cNvSpPr>
            <p:nvPr/>
          </p:nvSpPr>
          <p:spPr bwMode="auto">
            <a:xfrm>
              <a:off x="4104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5480" name="Rectangle 582"/>
            <p:cNvSpPr>
              <a:spLocks noChangeArrowheads="1"/>
            </p:cNvSpPr>
            <p:nvPr/>
          </p:nvSpPr>
          <p:spPr bwMode="auto">
            <a:xfrm>
              <a:off x="4240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5481" name="Rectangle 583"/>
            <p:cNvSpPr>
              <a:spLocks noChangeArrowheads="1"/>
            </p:cNvSpPr>
            <p:nvPr/>
          </p:nvSpPr>
          <p:spPr bwMode="auto">
            <a:xfrm>
              <a:off x="4376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669038" name="Group 584"/>
          <p:cNvGrpSpPr>
            <a:grpSpLocks/>
          </p:cNvGrpSpPr>
          <p:nvPr/>
        </p:nvGrpSpPr>
        <p:grpSpPr bwMode="auto">
          <a:xfrm>
            <a:off x="6299200" y="4727575"/>
            <a:ext cx="1727200" cy="315913"/>
            <a:chOff x="4512" y="1253"/>
            <a:chExt cx="1088" cy="227"/>
          </a:xfrm>
        </p:grpSpPr>
        <p:sp>
          <p:nvSpPr>
            <p:cNvPr id="55466" name="Rectangle 585"/>
            <p:cNvSpPr>
              <a:spLocks noChangeArrowheads="1"/>
            </p:cNvSpPr>
            <p:nvPr/>
          </p:nvSpPr>
          <p:spPr bwMode="auto">
            <a:xfrm>
              <a:off x="4512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0</a:t>
              </a:r>
            </a:p>
          </p:txBody>
        </p:sp>
        <p:sp>
          <p:nvSpPr>
            <p:cNvPr id="55467" name="Rectangle 586"/>
            <p:cNvSpPr>
              <a:spLocks noChangeArrowheads="1"/>
            </p:cNvSpPr>
            <p:nvPr/>
          </p:nvSpPr>
          <p:spPr bwMode="auto">
            <a:xfrm>
              <a:off x="4648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55468" name="Rectangle 587"/>
            <p:cNvSpPr>
              <a:spLocks noChangeArrowheads="1"/>
            </p:cNvSpPr>
            <p:nvPr/>
          </p:nvSpPr>
          <p:spPr bwMode="auto">
            <a:xfrm>
              <a:off x="4784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0</a:t>
              </a:r>
            </a:p>
          </p:txBody>
        </p:sp>
        <p:sp>
          <p:nvSpPr>
            <p:cNvPr id="55469" name="Rectangle 588"/>
            <p:cNvSpPr>
              <a:spLocks noChangeArrowheads="1"/>
            </p:cNvSpPr>
            <p:nvPr/>
          </p:nvSpPr>
          <p:spPr bwMode="auto">
            <a:xfrm>
              <a:off x="4920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0</a:t>
              </a:r>
            </a:p>
          </p:txBody>
        </p:sp>
        <p:sp>
          <p:nvSpPr>
            <p:cNvPr id="55470" name="Rectangle 589"/>
            <p:cNvSpPr>
              <a:spLocks noChangeArrowheads="1"/>
            </p:cNvSpPr>
            <p:nvPr/>
          </p:nvSpPr>
          <p:spPr bwMode="auto">
            <a:xfrm>
              <a:off x="5056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55471" name="Rectangle 590"/>
            <p:cNvSpPr>
              <a:spLocks noChangeArrowheads="1"/>
            </p:cNvSpPr>
            <p:nvPr/>
          </p:nvSpPr>
          <p:spPr bwMode="auto">
            <a:xfrm>
              <a:off x="5192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55472" name="Rectangle 591"/>
            <p:cNvSpPr>
              <a:spLocks noChangeArrowheads="1"/>
            </p:cNvSpPr>
            <p:nvPr/>
          </p:nvSpPr>
          <p:spPr bwMode="auto">
            <a:xfrm>
              <a:off x="5328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55473" name="Rectangle 592"/>
            <p:cNvSpPr>
              <a:spLocks noChangeArrowheads="1"/>
            </p:cNvSpPr>
            <p:nvPr/>
          </p:nvSpPr>
          <p:spPr bwMode="auto">
            <a:xfrm>
              <a:off x="5464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0</a:t>
              </a:r>
            </a:p>
          </p:txBody>
        </p:sp>
      </p:grpSp>
      <p:sp>
        <p:nvSpPr>
          <p:cNvPr id="669265" name="Rectangle 593"/>
          <p:cNvSpPr>
            <a:spLocks noChangeArrowheads="1"/>
          </p:cNvSpPr>
          <p:nvPr/>
        </p:nvSpPr>
        <p:spPr bwMode="auto">
          <a:xfrm>
            <a:off x="4356100" y="4727575"/>
            <a:ext cx="215900" cy="315913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2400">
                <a:solidFill>
                  <a:schemeClr val="accent2"/>
                </a:solidFill>
              </a:rPr>
              <a:t>0</a:t>
            </a:r>
          </a:p>
        </p:txBody>
      </p:sp>
      <p:grpSp>
        <p:nvGrpSpPr>
          <p:cNvPr id="669039" name="Group 594"/>
          <p:cNvGrpSpPr>
            <a:grpSpLocks/>
          </p:cNvGrpSpPr>
          <p:nvPr/>
        </p:nvGrpSpPr>
        <p:grpSpPr bwMode="auto">
          <a:xfrm>
            <a:off x="3708400" y="4727575"/>
            <a:ext cx="647700" cy="315913"/>
            <a:chOff x="2880" y="1253"/>
            <a:chExt cx="408" cy="227"/>
          </a:xfrm>
        </p:grpSpPr>
        <p:sp>
          <p:nvSpPr>
            <p:cNvPr id="55463" name="Rectangle 595"/>
            <p:cNvSpPr>
              <a:spLocks noChangeArrowheads="1"/>
            </p:cNvSpPr>
            <p:nvPr/>
          </p:nvSpPr>
          <p:spPr bwMode="auto">
            <a:xfrm>
              <a:off x="2880" y="1253"/>
              <a:ext cx="136" cy="22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5464" name="Rectangle 596"/>
            <p:cNvSpPr>
              <a:spLocks noChangeArrowheads="1"/>
            </p:cNvSpPr>
            <p:nvPr/>
          </p:nvSpPr>
          <p:spPr bwMode="auto">
            <a:xfrm>
              <a:off x="3016" y="1253"/>
              <a:ext cx="136" cy="22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5465" name="Rectangle 597"/>
            <p:cNvSpPr>
              <a:spLocks noChangeArrowheads="1"/>
            </p:cNvSpPr>
            <p:nvPr/>
          </p:nvSpPr>
          <p:spPr bwMode="auto">
            <a:xfrm>
              <a:off x="3152" y="1253"/>
              <a:ext cx="136" cy="22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0</a:t>
              </a:r>
            </a:p>
          </p:txBody>
        </p:sp>
      </p:grpSp>
      <p:grpSp>
        <p:nvGrpSpPr>
          <p:cNvPr id="669040" name="Group 598"/>
          <p:cNvGrpSpPr>
            <a:grpSpLocks/>
          </p:cNvGrpSpPr>
          <p:nvPr/>
        </p:nvGrpSpPr>
        <p:grpSpPr bwMode="auto">
          <a:xfrm>
            <a:off x="4572000" y="5087938"/>
            <a:ext cx="1727200" cy="315912"/>
            <a:chOff x="3424" y="1253"/>
            <a:chExt cx="1088" cy="227"/>
          </a:xfrm>
        </p:grpSpPr>
        <p:sp>
          <p:nvSpPr>
            <p:cNvPr id="55455" name="Rectangle 599"/>
            <p:cNvSpPr>
              <a:spLocks noChangeArrowheads="1"/>
            </p:cNvSpPr>
            <p:nvPr/>
          </p:nvSpPr>
          <p:spPr bwMode="auto">
            <a:xfrm>
              <a:off x="3424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5456" name="Rectangle 600"/>
            <p:cNvSpPr>
              <a:spLocks noChangeArrowheads="1"/>
            </p:cNvSpPr>
            <p:nvPr/>
          </p:nvSpPr>
          <p:spPr bwMode="auto">
            <a:xfrm>
              <a:off x="3560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5457" name="Rectangle 601"/>
            <p:cNvSpPr>
              <a:spLocks noChangeArrowheads="1"/>
            </p:cNvSpPr>
            <p:nvPr/>
          </p:nvSpPr>
          <p:spPr bwMode="auto">
            <a:xfrm>
              <a:off x="3696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5458" name="Rectangle 602"/>
            <p:cNvSpPr>
              <a:spLocks noChangeArrowheads="1"/>
            </p:cNvSpPr>
            <p:nvPr/>
          </p:nvSpPr>
          <p:spPr bwMode="auto">
            <a:xfrm>
              <a:off x="3832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5459" name="Rectangle 603"/>
            <p:cNvSpPr>
              <a:spLocks noChangeArrowheads="1"/>
            </p:cNvSpPr>
            <p:nvPr/>
          </p:nvSpPr>
          <p:spPr bwMode="auto">
            <a:xfrm>
              <a:off x="3968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5460" name="Rectangle 604"/>
            <p:cNvSpPr>
              <a:spLocks noChangeArrowheads="1"/>
            </p:cNvSpPr>
            <p:nvPr/>
          </p:nvSpPr>
          <p:spPr bwMode="auto">
            <a:xfrm>
              <a:off x="4104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5461" name="Rectangle 605"/>
            <p:cNvSpPr>
              <a:spLocks noChangeArrowheads="1"/>
            </p:cNvSpPr>
            <p:nvPr/>
          </p:nvSpPr>
          <p:spPr bwMode="auto">
            <a:xfrm>
              <a:off x="4240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5462" name="Rectangle 606"/>
            <p:cNvSpPr>
              <a:spLocks noChangeArrowheads="1"/>
            </p:cNvSpPr>
            <p:nvPr/>
          </p:nvSpPr>
          <p:spPr bwMode="auto">
            <a:xfrm>
              <a:off x="4376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669041" name="Group 607"/>
          <p:cNvGrpSpPr>
            <a:grpSpLocks/>
          </p:cNvGrpSpPr>
          <p:nvPr/>
        </p:nvGrpSpPr>
        <p:grpSpPr bwMode="auto">
          <a:xfrm>
            <a:off x="6299200" y="5087938"/>
            <a:ext cx="1727200" cy="315912"/>
            <a:chOff x="4512" y="1253"/>
            <a:chExt cx="1088" cy="227"/>
          </a:xfrm>
        </p:grpSpPr>
        <p:sp>
          <p:nvSpPr>
            <p:cNvPr id="55447" name="Rectangle 608"/>
            <p:cNvSpPr>
              <a:spLocks noChangeArrowheads="1"/>
            </p:cNvSpPr>
            <p:nvPr/>
          </p:nvSpPr>
          <p:spPr bwMode="auto">
            <a:xfrm>
              <a:off x="4512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0</a:t>
              </a:r>
            </a:p>
          </p:txBody>
        </p:sp>
        <p:sp>
          <p:nvSpPr>
            <p:cNvPr id="55448" name="Rectangle 609"/>
            <p:cNvSpPr>
              <a:spLocks noChangeArrowheads="1"/>
            </p:cNvSpPr>
            <p:nvPr/>
          </p:nvSpPr>
          <p:spPr bwMode="auto">
            <a:xfrm>
              <a:off x="4648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55449" name="Rectangle 610"/>
            <p:cNvSpPr>
              <a:spLocks noChangeArrowheads="1"/>
            </p:cNvSpPr>
            <p:nvPr/>
          </p:nvSpPr>
          <p:spPr bwMode="auto">
            <a:xfrm>
              <a:off x="4784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0</a:t>
              </a:r>
            </a:p>
          </p:txBody>
        </p:sp>
        <p:sp>
          <p:nvSpPr>
            <p:cNvPr id="55450" name="Rectangle 611"/>
            <p:cNvSpPr>
              <a:spLocks noChangeArrowheads="1"/>
            </p:cNvSpPr>
            <p:nvPr/>
          </p:nvSpPr>
          <p:spPr bwMode="auto">
            <a:xfrm>
              <a:off x="4920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0</a:t>
              </a:r>
            </a:p>
          </p:txBody>
        </p:sp>
        <p:sp>
          <p:nvSpPr>
            <p:cNvPr id="55451" name="Rectangle 612"/>
            <p:cNvSpPr>
              <a:spLocks noChangeArrowheads="1"/>
            </p:cNvSpPr>
            <p:nvPr/>
          </p:nvSpPr>
          <p:spPr bwMode="auto">
            <a:xfrm>
              <a:off x="5056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55452" name="Rectangle 613"/>
            <p:cNvSpPr>
              <a:spLocks noChangeArrowheads="1"/>
            </p:cNvSpPr>
            <p:nvPr/>
          </p:nvSpPr>
          <p:spPr bwMode="auto">
            <a:xfrm>
              <a:off x="5192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55453" name="Rectangle 614"/>
            <p:cNvSpPr>
              <a:spLocks noChangeArrowheads="1"/>
            </p:cNvSpPr>
            <p:nvPr/>
          </p:nvSpPr>
          <p:spPr bwMode="auto">
            <a:xfrm>
              <a:off x="5328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55454" name="Rectangle 615"/>
            <p:cNvSpPr>
              <a:spLocks noChangeArrowheads="1"/>
            </p:cNvSpPr>
            <p:nvPr/>
          </p:nvSpPr>
          <p:spPr bwMode="auto">
            <a:xfrm>
              <a:off x="5464" y="1253"/>
              <a:ext cx="136" cy="22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rgbClr val="FF99FF"/>
                  </a:solidFill>
                </a:rPr>
                <a:t>0</a:t>
              </a:r>
            </a:p>
          </p:txBody>
        </p:sp>
      </p:grpSp>
      <p:sp>
        <p:nvSpPr>
          <p:cNvPr id="669288" name="Rectangle 616"/>
          <p:cNvSpPr>
            <a:spLocks noChangeArrowheads="1"/>
          </p:cNvSpPr>
          <p:nvPr/>
        </p:nvSpPr>
        <p:spPr bwMode="auto">
          <a:xfrm>
            <a:off x="4356100" y="5087938"/>
            <a:ext cx="215900" cy="315912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2400">
                <a:solidFill>
                  <a:schemeClr val="accent2"/>
                </a:solidFill>
              </a:rPr>
              <a:t>0</a:t>
            </a:r>
          </a:p>
        </p:txBody>
      </p:sp>
      <p:grpSp>
        <p:nvGrpSpPr>
          <p:cNvPr id="669042" name="Group 617"/>
          <p:cNvGrpSpPr>
            <a:grpSpLocks/>
          </p:cNvGrpSpPr>
          <p:nvPr/>
        </p:nvGrpSpPr>
        <p:grpSpPr bwMode="auto">
          <a:xfrm>
            <a:off x="3708400" y="5087938"/>
            <a:ext cx="647700" cy="315912"/>
            <a:chOff x="2880" y="1253"/>
            <a:chExt cx="408" cy="227"/>
          </a:xfrm>
        </p:grpSpPr>
        <p:sp>
          <p:nvSpPr>
            <p:cNvPr id="55444" name="Rectangle 618"/>
            <p:cNvSpPr>
              <a:spLocks noChangeArrowheads="1"/>
            </p:cNvSpPr>
            <p:nvPr/>
          </p:nvSpPr>
          <p:spPr bwMode="auto">
            <a:xfrm>
              <a:off x="2880" y="1253"/>
              <a:ext cx="136" cy="22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5445" name="Rectangle 619"/>
            <p:cNvSpPr>
              <a:spLocks noChangeArrowheads="1"/>
            </p:cNvSpPr>
            <p:nvPr/>
          </p:nvSpPr>
          <p:spPr bwMode="auto">
            <a:xfrm>
              <a:off x="3016" y="1253"/>
              <a:ext cx="136" cy="22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5446" name="Rectangle 620"/>
            <p:cNvSpPr>
              <a:spLocks noChangeArrowheads="1"/>
            </p:cNvSpPr>
            <p:nvPr/>
          </p:nvSpPr>
          <p:spPr bwMode="auto">
            <a:xfrm>
              <a:off x="3152" y="1253"/>
              <a:ext cx="136" cy="22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0</a:t>
              </a:r>
            </a:p>
          </p:txBody>
        </p:sp>
      </p:grpSp>
      <p:grpSp>
        <p:nvGrpSpPr>
          <p:cNvPr id="669043" name="Group 621"/>
          <p:cNvGrpSpPr>
            <a:grpSpLocks/>
          </p:cNvGrpSpPr>
          <p:nvPr/>
        </p:nvGrpSpPr>
        <p:grpSpPr bwMode="auto">
          <a:xfrm>
            <a:off x="4572000" y="5448300"/>
            <a:ext cx="1727200" cy="315913"/>
            <a:chOff x="3424" y="1253"/>
            <a:chExt cx="1088" cy="227"/>
          </a:xfrm>
        </p:grpSpPr>
        <p:sp>
          <p:nvSpPr>
            <p:cNvPr id="55436" name="Rectangle 622"/>
            <p:cNvSpPr>
              <a:spLocks noChangeArrowheads="1"/>
            </p:cNvSpPr>
            <p:nvPr/>
          </p:nvSpPr>
          <p:spPr bwMode="auto">
            <a:xfrm>
              <a:off x="3424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5437" name="Rectangle 623"/>
            <p:cNvSpPr>
              <a:spLocks noChangeArrowheads="1"/>
            </p:cNvSpPr>
            <p:nvPr/>
          </p:nvSpPr>
          <p:spPr bwMode="auto">
            <a:xfrm>
              <a:off x="3560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5438" name="Rectangle 624"/>
            <p:cNvSpPr>
              <a:spLocks noChangeArrowheads="1"/>
            </p:cNvSpPr>
            <p:nvPr/>
          </p:nvSpPr>
          <p:spPr bwMode="auto">
            <a:xfrm>
              <a:off x="3696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5439" name="Rectangle 625"/>
            <p:cNvSpPr>
              <a:spLocks noChangeArrowheads="1"/>
            </p:cNvSpPr>
            <p:nvPr/>
          </p:nvSpPr>
          <p:spPr bwMode="auto">
            <a:xfrm>
              <a:off x="3832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5440" name="Rectangle 626"/>
            <p:cNvSpPr>
              <a:spLocks noChangeArrowheads="1"/>
            </p:cNvSpPr>
            <p:nvPr/>
          </p:nvSpPr>
          <p:spPr bwMode="auto">
            <a:xfrm>
              <a:off x="3968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5441" name="Rectangle 627"/>
            <p:cNvSpPr>
              <a:spLocks noChangeArrowheads="1"/>
            </p:cNvSpPr>
            <p:nvPr/>
          </p:nvSpPr>
          <p:spPr bwMode="auto">
            <a:xfrm>
              <a:off x="4104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5442" name="Rectangle 628"/>
            <p:cNvSpPr>
              <a:spLocks noChangeArrowheads="1"/>
            </p:cNvSpPr>
            <p:nvPr/>
          </p:nvSpPr>
          <p:spPr bwMode="auto">
            <a:xfrm>
              <a:off x="4240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5443" name="Rectangle 629"/>
            <p:cNvSpPr>
              <a:spLocks noChangeArrowheads="1"/>
            </p:cNvSpPr>
            <p:nvPr/>
          </p:nvSpPr>
          <p:spPr bwMode="auto">
            <a:xfrm>
              <a:off x="4376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669044" name="Group 630"/>
          <p:cNvGrpSpPr>
            <a:grpSpLocks/>
          </p:cNvGrpSpPr>
          <p:nvPr/>
        </p:nvGrpSpPr>
        <p:grpSpPr bwMode="auto">
          <a:xfrm>
            <a:off x="6299200" y="5448300"/>
            <a:ext cx="1727200" cy="315913"/>
            <a:chOff x="4512" y="1253"/>
            <a:chExt cx="1088" cy="227"/>
          </a:xfrm>
        </p:grpSpPr>
        <p:sp>
          <p:nvSpPr>
            <p:cNvPr id="55428" name="Rectangle 631"/>
            <p:cNvSpPr>
              <a:spLocks noChangeArrowheads="1"/>
            </p:cNvSpPr>
            <p:nvPr/>
          </p:nvSpPr>
          <p:spPr bwMode="auto">
            <a:xfrm>
              <a:off x="4512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55429" name="Rectangle 632"/>
            <p:cNvSpPr>
              <a:spLocks noChangeArrowheads="1"/>
            </p:cNvSpPr>
            <p:nvPr/>
          </p:nvSpPr>
          <p:spPr bwMode="auto">
            <a:xfrm>
              <a:off x="4648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0</a:t>
              </a:r>
            </a:p>
          </p:txBody>
        </p:sp>
        <p:sp>
          <p:nvSpPr>
            <p:cNvPr id="55430" name="Rectangle 633"/>
            <p:cNvSpPr>
              <a:spLocks noChangeArrowheads="1"/>
            </p:cNvSpPr>
            <p:nvPr/>
          </p:nvSpPr>
          <p:spPr bwMode="auto">
            <a:xfrm>
              <a:off x="4784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55431" name="Rectangle 634"/>
            <p:cNvSpPr>
              <a:spLocks noChangeArrowheads="1"/>
            </p:cNvSpPr>
            <p:nvPr/>
          </p:nvSpPr>
          <p:spPr bwMode="auto">
            <a:xfrm>
              <a:off x="4920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0</a:t>
              </a:r>
            </a:p>
          </p:txBody>
        </p:sp>
        <p:sp>
          <p:nvSpPr>
            <p:cNvPr id="55432" name="Rectangle 635"/>
            <p:cNvSpPr>
              <a:spLocks noChangeArrowheads="1"/>
            </p:cNvSpPr>
            <p:nvPr/>
          </p:nvSpPr>
          <p:spPr bwMode="auto">
            <a:xfrm>
              <a:off x="5056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0</a:t>
              </a:r>
            </a:p>
          </p:txBody>
        </p:sp>
        <p:sp>
          <p:nvSpPr>
            <p:cNvPr id="55433" name="Rectangle 636"/>
            <p:cNvSpPr>
              <a:spLocks noChangeArrowheads="1"/>
            </p:cNvSpPr>
            <p:nvPr/>
          </p:nvSpPr>
          <p:spPr bwMode="auto">
            <a:xfrm>
              <a:off x="5192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55434" name="Rectangle 637"/>
            <p:cNvSpPr>
              <a:spLocks noChangeArrowheads="1"/>
            </p:cNvSpPr>
            <p:nvPr/>
          </p:nvSpPr>
          <p:spPr bwMode="auto">
            <a:xfrm>
              <a:off x="5328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55435" name="Rectangle 638"/>
            <p:cNvSpPr>
              <a:spLocks noChangeArrowheads="1"/>
            </p:cNvSpPr>
            <p:nvPr/>
          </p:nvSpPr>
          <p:spPr bwMode="auto">
            <a:xfrm>
              <a:off x="5464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1</a:t>
              </a:r>
            </a:p>
          </p:txBody>
        </p:sp>
      </p:grpSp>
      <p:sp>
        <p:nvSpPr>
          <p:cNvPr id="669311" name="Rectangle 639"/>
          <p:cNvSpPr>
            <a:spLocks noChangeArrowheads="1"/>
          </p:cNvSpPr>
          <p:nvPr/>
        </p:nvSpPr>
        <p:spPr bwMode="auto">
          <a:xfrm>
            <a:off x="4356100" y="5448300"/>
            <a:ext cx="215900" cy="315913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2400">
                <a:solidFill>
                  <a:schemeClr val="accent2"/>
                </a:solidFill>
              </a:rPr>
              <a:t>0</a:t>
            </a:r>
          </a:p>
        </p:txBody>
      </p:sp>
      <p:grpSp>
        <p:nvGrpSpPr>
          <p:cNvPr id="669045" name="Group 640"/>
          <p:cNvGrpSpPr>
            <a:grpSpLocks/>
          </p:cNvGrpSpPr>
          <p:nvPr/>
        </p:nvGrpSpPr>
        <p:grpSpPr bwMode="auto">
          <a:xfrm>
            <a:off x="3708400" y="5448300"/>
            <a:ext cx="647700" cy="315913"/>
            <a:chOff x="2880" y="1253"/>
            <a:chExt cx="408" cy="227"/>
          </a:xfrm>
        </p:grpSpPr>
        <p:sp>
          <p:nvSpPr>
            <p:cNvPr id="55425" name="Rectangle 641"/>
            <p:cNvSpPr>
              <a:spLocks noChangeArrowheads="1"/>
            </p:cNvSpPr>
            <p:nvPr/>
          </p:nvSpPr>
          <p:spPr bwMode="auto">
            <a:xfrm>
              <a:off x="2880" y="1253"/>
              <a:ext cx="136" cy="22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5426" name="Rectangle 642"/>
            <p:cNvSpPr>
              <a:spLocks noChangeArrowheads="1"/>
            </p:cNvSpPr>
            <p:nvPr/>
          </p:nvSpPr>
          <p:spPr bwMode="auto">
            <a:xfrm>
              <a:off x="3016" y="1253"/>
              <a:ext cx="136" cy="22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5427" name="Rectangle 643"/>
            <p:cNvSpPr>
              <a:spLocks noChangeArrowheads="1"/>
            </p:cNvSpPr>
            <p:nvPr/>
          </p:nvSpPr>
          <p:spPr bwMode="auto">
            <a:xfrm>
              <a:off x="3152" y="1253"/>
              <a:ext cx="136" cy="22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669046" name="Group 644"/>
          <p:cNvGrpSpPr>
            <a:grpSpLocks/>
          </p:cNvGrpSpPr>
          <p:nvPr/>
        </p:nvGrpSpPr>
        <p:grpSpPr bwMode="auto">
          <a:xfrm>
            <a:off x="4572000" y="5808663"/>
            <a:ext cx="1727200" cy="315912"/>
            <a:chOff x="3424" y="1253"/>
            <a:chExt cx="1088" cy="227"/>
          </a:xfrm>
        </p:grpSpPr>
        <p:sp>
          <p:nvSpPr>
            <p:cNvPr id="55417" name="Rectangle 645"/>
            <p:cNvSpPr>
              <a:spLocks noChangeArrowheads="1"/>
            </p:cNvSpPr>
            <p:nvPr/>
          </p:nvSpPr>
          <p:spPr bwMode="auto">
            <a:xfrm>
              <a:off x="3424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5418" name="Rectangle 646"/>
            <p:cNvSpPr>
              <a:spLocks noChangeArrowheads="1"/>
            </p:cNvSpPr>
            <p:nvPr/>
          </p:nvSpPr>
          <p:spPr bwMode="auto">
            <a:xfrm>
              <a:off x="3560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5419" name="Rectangle 647"/>
            <p:cNvSpPr>
              <a:spLocks noChangeArrowheads="1"/>
            </p:cNvSpPr>
            <p:nvPr/>
          </p:nvSpPr>
          <p:spPr bwMode="auto">
            <a:xfrm>
              <a:off x="3696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5420" name="Rectangle 648"/>
            <p:cNvSpPr>
              <a:spLocks noChangeArrowheads="1"/>
            </p:cNvSpPr>
            <p:nvPr/>
          </p:nvSpPr>
          <p:spPr bwMode="auto">
            <a:xfrm>
              <a:off x="3832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5421" name="Rectangle 649"/>
            <p:cNvSpPr>
              <a:spLocks noChangeArrowheads="1"/>
            </p:cNvSpPr>
            <p:nvPr/>
          </p:nvSpPr>
          <p:spPr bwMode="auto">
            <a:xfrm>
              <a:off x="3968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5422" name="Rectangle 650"/>
            <p:cNvSpPr>
              <a:spLocks noChangeArrowheads="1"/>
            </p:cNvSpPr>
            <p:nvPr/>
          </p:nvSpPr>
          <p:spPr bwMode="auto">
            <a:xfrm>
              <a:off x="4104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5423" name="Rectangle 651"/>
            <p:cNvSpPr>
              <a:spLocks noChangeArrowheads="1"/>
            </p:cNvSpPr>
            <p:nvPr/>
          </p:nvSpPr>
          <p:spPr bwMode="auto">
            <a:xfrm>
              <a:off x="4240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5424" name="Rectangle 652"/>
            <p:cNvSpPr>
              <a:spLocks noChangeArrowheads="1"/>
            </p:cNvSpPr>
            <p:nvPr/>
          </p:nvSpPr>
          <p:spPr bwMode="auto">
            <a:xfrm>
              <a:off x="4376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0</a:t>
              </a:r>
            </a:p>
          </p:txBody>
        </p:sp>
      </p:grpSp>
      <p:grpSp>
        <p:nvGrpSpPr>
          <p:cNvPr id="669047" name="Group 653"/>
          <p:cNvGrpSpPr>
            <a:grpSpLocks/>
          </p:cNvGrpSpPr>
          <p:nvPr/>
        </p:nvGrpSpPr>
        <p:grpSpPr bwMode="auto">
          <a:xfrm>
            <a:off x="6299200" y="5808663"/>
            <a:ext cx="1727200" cy="315912"/>
            <a:chOff x="4512" y="1253"/>
            <a:chExt cx="1088" cy="227"/>
          </a:xfrm>
        </p:grpSpPr>
        <p:sp>
          <p:nvSpPr>
            <p:cNvPr id="55409" name="Rectangle 654"/>
            <p:cNvSpPr>
              <a:spLocks noChangeArrowheads="1"/>
            </p:cNvSpPr>
            <p:nvPr/>
          </p:nvSpPr>
          <p:spPr bwMode="auto">
            <a:xfrm>
              <a:off x="4512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55410" name="Rectangle 655"/>
            <p:cNvSpPr>
              <a:spLocks noChangeArrowheads="1"/>
            </p:cNvSpPr>
            <p:nvPr/>
          </p:nvSpPr>
          <p:spPr bwMode="auto">
            <a:xfrm>
              <a:off x="4648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0</a:t>
              </a:r>
            </a:p>
          </p:txBody>
        </p:sp>
        <p:sp>
          <p:nvSpPr>
            <p:cNvPr id="55411" name="Rectangle 656"/>
            <p:cNvSpPr>
              <a:spLocks noChangeArrowheads="1"/>
            </p:cNvSpPr>
            <p:nvPr/>
          </p:nvSpPr>
          <p:spPr bwMode="auto">
            <a:xfrm>
              <a:off x="4784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55412" name="Rectangle 657"/>
            <p:cNvSpPr>
              <a:spLocks noChangeArrowheads="1"/>
            </p:cNvSpPr>
            <p:nvPr/>
          </p:nvSpPr>
          <p:spPr bwMode="auto">
            <a:xfrm>
              <a:off x="4920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0</a:t>
              </a:r>
            </a:p>
          </p:txBody>
        </p:sp>
        <p:sp>
          <p:nvSpPr>
            <p:cNvPr id="55413" name="Rectangle 658"/>
            <p:cNvSpPr>
              <a:spLocks noChangeArrowheads="1"/>
            </p:cNvSpPr>
            <p:nvPr/>
          </p:nvSpPr>
          <p:spPr bwMode="auto">
            <a:xfrm>
              <a:off x="5056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0</a:t>
              </a:r>
            </a:p>
          </p:txBody>
        </p:sp>
        <p:sp>
          <p:nvSpPr>
            <p:cNvPr id="55414" name="Rectangle 659"/>
            <p:cNvSpPr>
              <a:spLocks noChangeArrowheads="1"/>
            </p:cNvSpPr>
            <p:nvPr/>
          </p:nvSpPr>
          <p:spPr bwMode="auto">
            <a:xfrm>
              <a:off x="5192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55415" name="Rectangle 660"/>
            <p:cNvSpPr>
              <a:spLocks noChangeArrowheads="1"/>
            </p:cNvSpPr>
            <p:nvPr/>
          </p:nvSpPr>
          <p:spPr bwMode="auto">
            <a:xfrm>
              <a:off x="5328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55416" name="Rectangle 661"/>
            <p:cNvSpPr>
              <a:spLocks noChangeArrowheads="1"/>
            </p:cNvSpPr>
            <p:nvPr/>
          </p:nvSpPr>
          <p:spPr bwMode="auto">
            <a:xfrm>
              <a:off x="5464" y="1253"/>
              <a:ext cx="136" cy="22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rgbClr val="FF99FF"/>
                  </a:solidFill>
                </a:rPr>
                <a:t>1</a:t>
              </a:r>
            </a:p>
          </p:txBody>
        </p:sp>
      </p:grpSp>
      <p:sp>
        <p:nvSpPr>
          <p:cNvPr id="669334" name="Rectangle 662"/>
          <p:cNvSpPr>
            <a:spLocks noChangeArrowheads="1"/>
          </p:cNvSpPr>
          <p:nvPr/>
        </p:nvSpPr>
        <p:spPr bwMode="auto">
          <a:xfrm>
            <a:off x="4356100" y="5808663"/>
            <a:ext cx="215900" cy="315912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2400">
                <a:solidFill>
                  <a:schemeClr val="accent2"/>
                </a:solidFill>
              </a:rPr>
              <a:t>0</a:t>
            </a:r>
          </a:p>
        </p:txBody>
      </p:sp>
      <p:grpSp>
        <p:nvGrpSpPr>
          <p:cNvPr id="669048" name="Group 663"/>
          <p:cNvGrpSpPr>
            <a:grpSpLocks/>
          </p:cNvGrpSpPr>
          <p:nvPr/>
        </p:nvGrpSpPr>
        <p:grpSpPr bwMode="auto">
          <a:xfrm>
            <a:off x="3708400" y="5808663"/>
            <a:ext cx="647700" cy="315912"/>
            <a:chOff x="2880" y="1253"/>
            <a:chExt cx="408" cy="227"/>
          </a:xfrm>
        </p:grpSpPr>
        <p:sp>
          <p:nvSpPr>
            <p:cNvPr id="55406" name="Rectangle 664"/>
            <p:cNvSpPr>
              <a:spLocks noChangeArrowheads="1"/>
            </p:cNvSpPr>
            <p:nvPr/>
          </p:nvSpPr>
          <p:spPr bwMode="auto">
            <a:xfrm>
              <a:off x="2880" y="1253"/>
              <a:ext cx="136" cy="22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5407" name="Rectangle 665"/>
            <p:cNvSpPr>
              <a:spLocks noChangeArrowheads="1"/>
            </p:cNvSpPr>
            <p:nvPr/>
          </p:nvSpPr>
          <p:spPr bwMode="auto">
            <a:xfrm>
              <a:off x="3016" y="1253"/>
              <a:ext cx="136" cy="22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5408" name="Rectangle 666"/>
            <p:cNvSpPr>
              <a:spLocks noChangeArrowheads="1"/>
            </p:cNvSpPr>
            <p:nvPr/>
          </p:nvSpPr>
          <p:spPr bwMode="auto">
            <a:xfrm>
              <a:off x="3152" y="1253"/>
              <a:ext cx="136" cy="22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669049" name="Group 667"/>
          <p:cNvGrpSpPr>
            <a:grpSpLocks/>
          </p:cNvGrpSpPr>
          <p:nvPr/>
        </p:nvGrpSpPr>
        <p:grpSpPr bwMode="auto">
          <a:xfrm>
            <a:off x="4572000" y="6167438"/>
            <a:ext cx="1727200" cy="315912"/>
            <a:chOff x="3424" y="1253"/>
            <a:chExt cx="1088" cy="227"/>
          </a:xfrm>
        </p:grpSpPr>
        <p:sp>
          <p:nvSpPr>
            <p:cNvPr id="55398" name="Rectangle 668"/>
            <p:cNvSpPr>
              <a:spLocks noChangeArrowheads="1"/>
            </p:cNvSpPr>
            <p:nvPr/>
          </p:nvSpPr>
          <p:spPr bwMode="auto">
            <a:xfrm>
              <a:off x="3424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5399" name="Rectangle 669"/>
            <p:cNvSpPr>
              <a:spLocks noChangeArrowheads="1"/>
            </p:cNvSpPr>
            <p:nvPr/>
          </p:nvSpPr>
          <p:spPr bwMode="auto">
            <a:xfrm>
              <a:off x="3560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5400" name="Rectangle 670"/>
            <p:cNvSpPr>
              <a:spLocks noChangeArrowheads="1"/>
            </p:cNvSpPr>
            <p:nvPr/>
          </p:nvSpPr>
          <p:spPr bwMode="auto">
            <a:xfrm>
              <a:off x="3696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5401" name="Rectangle 671"/>
            <p:cNvSpPr>
              <a:spLocks noChangeArrowheads="1"/>
            </p:cNvSpPr>
            <p:nvPr/>
          </p:nvSpPr>
          <p:spPr bwMode="auto">
            <a:xfrm>
              <a:off x="3832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5402" name="Rectangle 672"/>
            <p:cNvSpPr>
              <a:spLocks noChangeArrowheads="1"/>
            </p:cNvSpPr>
            <p:nvPr/>
          </p:nvSpPr>
          <p:spPr bwMode="auto">
            <a:xfrm>
              <a:off x="3968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5403" name="Rectangle 673"/>
            <p:cNvSpPr>
              <a:spLocks noChangeArrowheads="1"/>
            </p:cNvSpPr>
            <p:nvPr/>
          </p:nvSpPr>
          <p:spPr bwMode="auto">
            <a:xfrm>
              <a:off x="4104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5404" name="Rectangle 674"/>
            <p:cNvSpPr>
              <a:spLocks noChangeArrowheads="1"/>
            </p:cNvSpPr>
            <p:nvPr/>
          </p:nvSpPr>
          <p:spPr bwMode="auto">
            <a:xfrm>
              <a:off x="4240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5405" name="Rectangle 675"/>
            <p:cNvSpPr>
              <a:spLocks noChangeArrowheads="1"/>
            </p:cNvSpPr>
            <p:nvPr/>
          </p:nvSpPr>
          <p:spPr bwMode="auto">
            <a:xfrm>
              <a:off x="4376" y="1253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669050" name="Group 676"/>
          <p:cNvGrpSpPr>
            <a:grpSpLocks/>
          </p:cNvGrpSpPr>
          <p:nvPr/>
        </p:nvGrpSpPr>
        <p:grpSpPr bwMode="auto">
          <a:xfrm>
            <a:off x="6299200" y="6167438"/>
            <a:ext cx="1727200" cy="315912"/>
            <a:chOff x="4512" y="1253"/>
            <a:chExt cx="1088" cy="227"/>
          </a:xfrm>
        </p:grpSpPr>
        <p:sp>
          <p:nvSpPr>
            <p:cNvPr id="55390" name="Rectangle 677"/>
            <p:cNvSpPr>
              <a:spLocks noChangeArrowheads="1"/>
            </p:cNvSpPr>
            <p:nvPr/>
          </p:nvSpPr>
          <p:spPr bwMode="auto">
            <a:xfrm>
              <a:off x="4512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0</a:t>
              </a:r>
            </a:p>
          </p:txBody>
        </p:sp>
        <p:sp>
          <p:nvSpPr>
            <p:cNvPr id="55391" name="Rectangle 678"/>
            <p:cNvSpPr>
              <a:spLocks noChangeArrowheads="1"/>
            </p:cNvSpPr>
            <p:nvPr/>
          </p:nvSpPr>
          <p:spPr bwMode="auto">
            <a:xfrm>
              <a:off x="4648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55392" name="Rectangle 679"/>
            <p:cNvSpPr>
              <a:spLocks noChangeArrowheads="1"/>
            </p:cNvSpPr>
            <p:nvPr/>
          </p:nvSpPr>
          <p:spPr bwMode="auto">
            <a:xfrm>
              <a:off x="4784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0</a:t>
              </a:r>
            </a:p>
          </p:txBody>
        </p:sp>
        <p:sp>
          <p:nvSpPr>
            <p:cNvPr id="55393" name="Rectangle 680"/>
            <p:cNvSpPr>
              <a:spLocks noChangeArrowheads="1"/>
            </p:cNvSpPr>
            <p:nvPr/>
          </p:nvSpPr>
          <p:spPr bwMode="auto">
            <a:xfrm>
              <a:off x="4920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55394" name="Rectangle 681"/>
            <p:cNvSpPr>
              <a:spLocks noChangeArrowheads="1"/>
            </p:cNvSpPr>
            <p:nvPr/>
          </p:nvSpPr>
          <p:spPr bwMode="auto">
            <a:xfrm>
              <a:off x="5056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0</a:t>
              </a:r>
            </a:p>
          </p:txBody>
        </p:sp>
        <p:sp>
          <p:nvSpPr>
            <p:cNvPr id="55395" name="Rectangle 682"/>
            <p:cNvSpPr>
              <a:spLocks noChangeArrowheads="1"/>
            </p:cNvSpPr>
            <p:nvPr/>
          </p:nvSpPr>
          <p:spPr bwMode="auto">
            <a:xfrm>
              <a:off x="5192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0</a:t>
              </a:r>
            </a:p>
          </p:txBody>
        </p:sp>
        <p:sp>
          <p:nvSpPr>
            <p:cNvPr id="55396" name="Rectangle 683"/>
            <p:cNvSpPr>
              <a:spLocks noChangeArrowheads="1"/>
            </p:cNvSpPr>
            <p:nvPr/>
          </p:nvSpPr>
          <p:spPr bwMode="auto">
            <a:xfrm>
              <a:off x="5328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55397" name="Rectangle 684"/>
            <p:cNvSpPr>
              <a:spLocks noChangeArrowheads="1"/>
            </p:cNvSpPr>
            <p:nvPr/>
          </p:nvSpPr>
          <p:spPr bwMode="auto">
            <a:xfrm>
              <a:off x="5464" y="1253"/>
              <a:ext cx="136" cy="22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accent2"/>
                  </a:solidFill>
                </a:rPr>
                <a:t>1</a:t>
              </a:r>
            </a:p>
          </p:txBody>
        </p:sp>
      </p:grpSp>
      <p:sp>
        <p:nvSpPr>
          <p:cNvPr id="669357" name="Rectangle 685"/>
          <p:cNvSpPr>
            <a:spLocks noChangeArrowheads="1"/>
          </p:cNvSpPr>
          <p:nvPr/>
        </p:nvSpPr>
        <p:spPr bwMode="auto">
          <a:xfrm>
            <a:off x="4356100" y="6167438"/>
            <a:ext cx="215900" cy="315912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2400">
                <a:solidFill>
                  <a:schemeClr val="accent2"/>
                </a:solidFill>
              </a:rPr>
              <a:t>0</a:t>
            </a:r>
          </a:p>
        </p:txBody>
      </p:sp>
      <p:grpSp>
        <p:nvGrpSpPr>
          <p:cNvPr id="669051" name="Group 686"/>
          <p:cNvGrpSpPr>
            <a:grpSpLocks/>
          </p:cNvGrpSpPr>
          <p:nvPr/>
        </p:nvGrpSpPr>
        <p:grpSpPr bwMode="auto">
          <a:xfrm>
            <a:off x="3708400" y="6167438"/>
            <a:ext cx="647700" cy="315912"/>
            <a:chOff x="2880" y="1253"/>
            <a:chExt cx="408" cy="227"/>
          </a:xfrm>
        </p:grpSpPr>
        <p:sp>
          <p:nvSpPr>
            <p:cNvPr id="55387" name="Rectangle 687"/>
            <p:cNvSpPr>
              <a:spLocks noChangeArrowheads="1"/>
            </p:cNvSpPr>
            <p:nvPr/>
          </p:nvSpPr>
          <p:spPr bwMode="auto">
            <a:xfrm>
              <a:off x="2880" y="1253"/>
              <a:ext cx="136" cy="22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5388" name="Rectangle 688"/>
            <p:cNvSpPr>
              <a:spLocks noChangeArrowheads="1"/>
            </p:cNvSpPr>
            <p:nvPr/>
          </p:nvSpPr>
          <p:spPr bwMode="auto">
            <a:xfrm>
              <a:off x="3016" y="1253"/>
              <a:ext cx="136" cy="22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5389" name="Rectangle 689"/>
            <p:cNvSpPr>
              <a:spLocks noChangeArrowheads="1"/>
            </p:cNvSpPr>
            <p:nvPr/>
          </p:nvSpPr>
          <p:spPr bwMode="auto">
            <a:xfrm>
              <a:off x="3152" y="1253"/>
              <a:ext cx="136" cy="22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0</a:t>
              </a:r>
            </a:p>
          </p:txBody>
        </p:sp>
      </p:grpSp>
      <p:sp>
        <p:nvSpPr>
          <p:cNvPr id="669385" name="Text Box 713"/>
          <p:cNvSpPr txBox="1">
            <a:spLocks noChangeArrowheads="1"/>
          </p:cNvSpPr>
          <p:nvPr/>
        </p:nvSpPr>
        <p:spPr bwMode="auto">
          <a:xfrm>
            <a:off x="8029575" y="105251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2400">
                <a:solidFill>
                  <a:srgbClr val="FFFF66"/>
                </a:solidFill>
              </a:rPr>
              <a:t>→</a:t>
            </a:r>
          </a:p>
        </p:txBody>
      </p:sp>
      <p:sp>
        <p:nvSpPr>
          <p:cNvPr id="669386" name="Text Box 714"/>
          <p:cNvSpPr txBox="1">
            <a:spLocks noChangeArrowheads="1"/>
          </p:cNvSpPr>
          <p:nvPr/>
        </p:nvSpPr>
        <p:spPr bwMode="auto">
          <a:xfrm>
            <a:off x="8093075" y="688975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2400">
                <a:solidFill>
                  <a:srgbClr val="FFFF66"/>
                </a:solidFill>
              </a:rPr>
              <a:t>+</a:t>
            </a:r>
          </a:p>
        </p:txBody>
      </p:sp>
      <p:sp>
        <p:nvSpPr>
          <p:cNvPr id="669387" name="Text Box 715"/>
          <p:cNvSpPr txBox="1">
            <a:spLocks noChangeArrowheads="1"/>
          </p:cNvSpPr>
          <p:nvPr/>
        </p:nvSpPr>
        <p:spPr bwMode="auto">
          <a:xfrm>
            <a:off x="8029575" y="1773238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2400">
                <a:solidFill>
                  <a:srgbClr val="FFFF66"/>
                </a:solidFill>
              </a:rPr>
              <a:t>→</a:t>
            </a:r>
          </a:p>
        </p:txBody>
      </p:sp>
      <p:sp>
        <p:nvSpPr>
          <p:cNvPr id="669389" name="Text Box 717"/>
          <p:cNvSpPr txBox="1">
            <a:spLocks noChangeArrowheads="1"/>
          </p:cNvSpPr>
          <p:nvPr/>
        </p:nvSpPr>
        <p:spPr bwMode="auto">
          <a:xfrm>
            <a:off x="8029575" y="249237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2400">
                <a:solidFill>
                  <a:srgbClr val="FFFF66"/>
                </a:solidFill>
              </a:rPr>
              <a:t>→</a:t>
            </a:r>
          </a:p>
        </p:txBody>
      </p:sp>
      <p:sp>
        <p:nvSpPr>
          <p:cNvPr id="669390" name="Text Box 718"/>
          <p:cNvSpPr txBox="1">
            <a:spLocks noChangeArrowheads="1"/>
          </p:cNvSpPr>
          <p:nvPr/>
        </p:nvSpPr>
        <p:spPr bwMode="auto">
          <a:xfrm>
            <a:off x="8093075" y="2128838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2400">
                <a:solidFill>
                  <a:srgbClr val="FFFF66"/>
                </a:solidFill>
              </a:rPr>
              <a:t>+</a:t>
            </a:r>
          </a:p>
        </p:txBody>
      </p:sp>
      <p:sp>
        <p:nvSpPr>
          <p:cNvPr id="669391" name="Text Box 719"/>
          <p:cNvSpPr txBox="1">
            <a:spLocks noChangeArrowheads="1"/>
          </p:cNvSpPr>
          <p:nvPr/>
        </p:nvSpPr>
        <p:spPr bwMode="auto">
          <a:xfrm>
            <a:off x="8029575" y="32131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2400">
                <a:solidFill>
                  <a:srgbClr val="FFFF66"/>
                </a:solidFill>
              </a:rPr>
              <a:t>→</a:t>
            </a:r>
          </a:p>
        </p:txBody>
      </p:sp>
      <p:sp>
        <p:nvSpPr>
          <p:cNvPr id="669393" name="Text Box 721"/>
          <p:cNvSpPr txBox="1">
            <a:spLocks noChangeArrowheads="1"/>
          </p:cNvSpPr>
          <p:nvPr/>
        </p:nvSpPr>
        <p:spPr bwMode="auto">
          <a:xfrm>
            <a:off x="8029575" y="393382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2400">
                <a:solidFill>
                  <a:srgbClr val="FFFF66"/>
                </a:solidFill>
              </a:rPr>
              <a:t>→</a:t>
            </a:r>
          </a:p>
        </p:txBody>
      </p:sp>
      <p:sp>
        <p:nvSpPr>
          <p:cNvPr id="669395" name="Text Box 723"/>
          <p:cNvSpPr txBox="1">
            <a:spLocks noChangeArrowheads="1"/>
          </p:cNvSpPr>
          <p:nvPr/>
        </p:nvSpPr>
        <p:spPr bwMode="auto">
          <a:xfrm>
            <a:off x="8029575" y="465296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2400">
                <a:solidFill>
                  <a:srgbClr val="FFFF66"/>
                </a:solidFill>
              </a:rPr>
              <a:t>→</a:t>
            </a:r>
          </a:p>
        </p:txBody>
      </p:sp>
      <p:sp>
        <p:nvSpPr>
          <p:cNvPr id="669396" name="Text Box 724"/>
          <p:cNvSpPr txBox="1">
            <a:spLocks noChangeArrowheads="1"/>
          </p:cNvSpPr>
          <p:nvPr/>
        </p:nvSpPr>
        <p:spPr bwMode="auto">
          <a:xfrm>
            <a:off x="8093075" y="4289425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2400">
                <a:solidFill>
                  <a:srgbClr val="FFFF66"/>
                </a:solidFill>
              </a:rPr>
              <a:t>+</a:t>
            </a:r>
          </a:p>
        </p:txBody>
      </p:sp>
      <p:sp>
        <p:nvSpPr>
          <p:cNvPr id="669397" name="Text Box 725"/>
          <p:cNvSpPr txBox="1">
            <a:spLocks noChangeArrowheads="1"/>
          </p:cNvSpPr>
          <p:nvPr/>
        </p:nvSpPr>
        <p:spPr bwMode="auto">
          <a:xfrm>
            <a:off x="8029575" y="5373688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2400">
                <a:solidFill>
                  <a:srgbClr val="FFFF66"/>
                </a:solidFill>
              </a:rPr>
              <a:t>→</a:t>
            </a:r>
          </a:p>
        </p:txBody>
      </p:sp>
      <p:sp>
        <p:nvSpPr>
          <p:cNvPr id="669399" name="Text Box 727"/>
          <p:cNvSpPr txBox="1">
            <a:spLocks noChangeArrowheads="1"/>
          </p:cNvSpPr>
          <p:nvPr/>
        </p:nvSpPr>
        <p:spPr bwMode="auto">
          <a:xfrm>
            <a:off x="8029575" y="609282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2400">
                <a:solidFill>
                  <a:srgbClr val="FFFF66"/>
                </a:solidFill>
              </a:rPr>
              <a:t>→</a:t>
            </a:r>
          </a:p>
        </p:txBody>
      </p:sp>
      <p:sp>
        <p:nvSpPr>
          <p:cNvPr id="669400" name="Text Box 728"/>
          <p:cNvSpPr txBox="1">
            <a:spLocks noChangeArrowheads="1"/>
          </p:cNvSpPr>
          <p:nvPr/>
        </p:nvSpPr>
        <p:spPr bwMode="auto">
          <a:xfrm>
            <a:off x="8093075" y="5729288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2400">
                <a:solidFill>
                  <a:srgbClr val="FFFF66"/>
                </a:solidFill>
              </a:rPr>
              <a:t>+</a:t>
            </a:r>
          </a:p>
        </p:txBody>
      </p:sp>
      <p:grpSp>
        <p:nvGrpSpPr>
          <p:cNvPr id="669052" name="Group 734"/>
          <p:cNvGrpSpPr>
            <a:grpSpLocks/>
          </p:cNvGrpSpPr>
          <p:nvPr/>
        </p:nvGrpSpPr>
        <p:grpSpPr bwMode="auto">
          <a:xfrm>
            <a:off x="4572000" y="6524625"/>
            <a:ext cx="3384550" cy="433388"/>
            <a:chOff x="2880" y="4110"/>
            <a:chExt cx="2132" cy="273"/>
          </a:xfrm>
        </p:grpSpPr>
        <p:sp>
          <p:nvSpPr>
            <p:cNvPr id="55385" name="AutoShape 732"/>
            <p:cNvSpPr>
              <a:spLocks/>
            </p:cNvSpPr>
            <p:nvPr/>
          </p:nvSpPr>
          <p:spPr bwMode="auto">
            <a:xfrm rot="-5400000">
              <a:off x="3900" y="3090"/>
              <a:ext cx="91" cy="2132"/>
            </a:xfrm>
            <a:prstGeom prst="leftBrace">
              <a:avLst>
                <a:gd name="adj1" fmla="val 195238"/>
                <a:gd name="adj2" fmla="val 50000"/>
              </a:avLst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zh-TW" altLang="en-US" sz="2400">
                <a:solidFill>
                  <a:srgbClr val="FFFF66"/>
                </a:solidFill>
              </a:endParaRPr>
            </a:p>
          </p:txBody>
        </p:sp>
        <p:sp>
          <p:nvSpPr>
            <p:cNvPr id="55386" name="Text Box 733"/>
            <p:cNvSpPr txBox="1">
              <a:spLocks noChangeArrowheads="1"/>
            </p:cNvSpPr>
            <p:nvPr/>
          </p:nvSpPr>
          <p:spPr bwMode="auto">
            <a:xfrm>
              <a:off x="3293" y="4152"/>
              <a:ext cx="13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1800">
                  <a:solidFill>
                    <a:srgbClr val="FFFF66"/>
                  </a:solidFill>
                </a:rPr>
                <a:t>P=151X165=24915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68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68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68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68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68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68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69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68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68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69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69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69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69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69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669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669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669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669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669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669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669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669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669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669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669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 nodeType="clickPar">
                      <p:stCondLst>
                        <p:cond delay="indefinite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 nodeType="clickPar">
                      <p:stCondLst>
                        <p:cond delay="indefinite"/>
                      </p:stCondLst>
                      <p:childTnLst>
                        <p:par>
                          <p:cTn id="2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669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669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669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 nodeType="clickPar">
                      <p:stCondLst>
                        <p:cond delay="indefinite"/>
                      </p:stCondLst>
                      <p:childTnLst>
                        <p:par>
                          <p:cTn id="2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669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669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 nodeType="clickPar">
                      <p:stCondLst>
                        <p:cond delay="indefinite"/>
                      </p:stCondLst>
                      <p:childTnLst>
                        <p:par>
                          <p:cTn id="2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669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669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 nodeType="clickPar">
                      <p:stCondLst>
                        <p:cond delay="indefinite"/>
                      </p:stCondLst>
                      <p:childTnLst>
                        <p:par>
                          <p:cTn id="2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669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669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 nodeType="clickPar">
                      <p:stCondLst>
                        <p:cond delay="indefinite"/>
                      </p:stCondLst>
                      <p:childTnLst>
                        <p:par>
                          <p:cTn id="2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669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669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 nodeType="clickPar">
                      <p:stCondLst>
                        <p:cond delay="indefinite"/>
                      </p:stCondLst>
                      <p:childTnLst>
                        <p:par>
                          <p:cTn id="2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669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669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 nodeType="clickPar">
                      <p:stCondLst>
                        <p:cond delay="indefinite"/>
                      </p:stCondLst>
                      <p:childTnLst>
                        <p:par>
                          <p:cTn id="2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669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669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 nodeType="clickPar">
                      <p:stCondLst>
                        <p:cond delay="indefinite"/>
                      </p:stCondLst>
                      <p:childTnLst>
                        <p:par>
                          <p:cTn id="2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669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669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 nodeType="clickPar">
                      <p:stCondLst>
                        <p:cond delay="indefinite"/>
                      </p:stCondLst>
                      <p:childTnLst>
                        <p:par>
                          <p:cTn id="2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669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669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1000"/>
                                        <p:tgtEl>
                                          <p:spTgt spid="669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 nodeType="clickPar">
                      <p:stCondLst>
                        <p:cond delay="indefinite"/>
                      </p:stCondLst>
                      <p:childTnLst>
                        <p:par>
                          <p:cTn id="3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6" dur="500" fill="hold"/>
                                        <p:tgtEl>
                                          <p:spTgt spid="669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669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 nodeType="clickPar">
                      <p:stCondLst>
                        <p:cond delay="indefinite"/>
                      </p:stCondLst>
                      <p:childTnLst>
                        <p:par>
                          <p:cTn id="3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2" dur="500" fill="hold"/>
                                        <p:tgtEl>
                                          <p:spTgt spid="66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3" dur="500" fill="hold"/>
                                        <p:tgtEl>
                                          <p:spTgt spid="66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 nodeType="clickPar">
                      <p:stCondLst>
                        <p:cond delay="indefinite"/>
                      </p:stCondLst>
                      <p:childTnLst>
                        <p:par>
                          <p:cTn id="3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8" dur="500" fill="hold"/>
                                        <p:tgtEl>
                                          <p:spTgt spid="669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669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 nodeType="clickPar">
                      <p:stCondLst>
                        <p:cond delay="indefinite"/>
                      </p:stCondLst>
                      <p:childTnLst>
                        <p:par>
                          <p:cTn id="3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669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669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1000"/>
                                        <p:tgtEl>
                                          <p:spTgt spid="66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 nodeType="clickPar">
                      <p:stCondLst>
                        <p:cond delay="indefinite"/>
                      </p:stCondLst>
                      <p:childTnLst>
                        <p:par>
                          <p:cTn id="3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4" dur="500" fill="hold"/>
                                        <p:tgtEl>
                                          <p:spTgt spid="669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5" dur="500" fill="hold"/>
                                        <p:tgtEl>
                                          <p:spTgt spid="669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 nodeType="clickPar">
                      <p:stCondLst>
                        <p:cond delay="indefinite"/>
                      </p:stCondLst>
                      <p:childTnLst>
                        <p:par>
                          <p:cTn id="3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0" dur="500" fill="hold"/>
                                        <p:tgtEl>
                                          <p:spTgt spid="669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1" dur="500" fill="hold"/>
                                        <p:tgtEl>
                                          <p:spTgt spid="669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 nodeType="clickPar">
                      <p:stCondLst>
                        <p:cond delay="indefinite"/>
                      </p:stCondLst>
                      <p:childTnLst>
                        <p:par>
                          <p:cTn id="3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6" dur="500" fill="hold"/>
                                        <p:tgtEl>
                                          <p:spTgt spid="669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7" dur="500" fill="hold"/>
                                        <p:tgtEl>
                                          <p:spTgt spid="669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 nodeType="clickPar">
                      <p:stCondLst>
                        <p:cond delay="indefinite"/>
                      </p:stCondLst>
                      <p:childTnLst>
                        <p:par>
                          <p:cTn id="3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2" dur="500" fill="hold"/>
                                        <p:tgtEl>
                                          <p:spTgt spid="669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3" dur="500" fill="hold"/>
                                        <p:tgtEl>
                                          <p:spTgt spid="669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1000"/>
                                        <p:tgtEl>
                                          <p:spTgt spid="66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 nodeType="clickPar">
                      <p:stCondLst>
                        <p:cond delay="indefinite"/>
                      </p:stCondLst>
                      <p:childTnLst>
                        <p:par>
                          <p:cTn id="3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2" dur="500" fill="hold"/>
                                        <p:tgtEl>
                                          <p:spTgt spid="669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3" dur="500" fill="hold"/>
                                        <p:tgtEl>
                                          <p:spTgt spid="669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 nodeType="clickPar">
                      <p:stCondLst>
                        <p:cond delay="indefinite"/>
                      </p:stCondLst>
                      <p:childTnLst>
                        <p:par>
                          <p:cTn id="3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8" dur="500" fill="hold"/>
                                        <p:tgtEl>
                                          <p:spTgt spid="669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9" dur="500" fill="hold"/>
                                        <p:tgtEl>
                                          <p:spTgt spid="669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 nodeType="clickPar">
                      <p:stCondLst>
                        <p:cond delay="indefinite"/>
                      </p:stCondLst>
                      <p:childTnLst>
                        <p:par>
                          <p:cTn id="3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669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5" dur="500" fill="hold"/>
                                        <p:tgtEl>
                                          <p:spTgt spid="669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 nodeType="clickPar">
                      <p:stCondLst>
                        <p:cond delay="indefinite"/>
                      </p:stCondLst>
                      <p:childTnLst>
                        <p:par>
                          <p:cTn id="3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0" dur="500" fill="hold"/>
                                        <p:tgtEl>
                                          <p:spTgt spid="669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1" dur="500" fill="hold"/>
                                        <p:tgtEl>
                                          <p:spTgt spid="669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 nodeType="clickPar">
                      <p:stCondLst>
                        <p:cond delay="indefinite"/>
                      </p:stCondLst>
                      <p:childTnLst>
                        <p:par>
                          <p:cTn id="3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6" dur="500" fill="hold"/>
                                        <p:tgtEl>
                                          <p:spTgt spid="669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7" dur="500" fill="hold"/>
                                        <p:tgtEl>
                                          <p:spTgt spid="669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 nodeType="clickPar">
                      <p:stCondLst>
                        <p:cond delay="indefinite"/>
                      </p:stCondLst>
                      <p:childTnLst>
                        <p:par>
                          <p:cTn id="3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2" dur="500" fill="hold"/>
                                        <p:tgtEl>
                                          <p:spTgt spid="669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3" dur="500" fill="hold"/>
                                        <p:tgtEl>
                                          <p:spTgt spid="669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 nodeType="clickPar">
                      <p:stCondLst>
                        <p:cond delay="indefinite"/>
                      </p:stCondLst>
                      <p:childTnLst>
                        <p:par>
                          <p:cTn id="3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8" dur="500" fill="hold"/>
                                        <p:tgtEl>
                                          <p:spTgt spid="669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9" dur="500" fill="hold"/>
                                        <p:tgtEl>
                                          <p:spTgt spid="669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 nodeType="clickPar">
                      <p:stCondLst>
                        <p:cond delay="indefinite"/>
                      </p:stCondLst>
                      <p:childTnLst>
                        <p:par>
                          <p:cTn id="4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4" dur="500" fill="hold"/>
                                        <p:tgtEl>
                                          <p:spTgt spid="669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5" dur="500" fill="hold"/>
                                        <p:tgtEl>
                                          <p:spTgt spid="669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1000"/>
                                        <p:tgtEl>
                                          <p:spTgt spid="66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 nodeType="clickPar">
                      <p:stCondLst>
                        <p:cond delay="indefinite"/>
                      </p:stCondLst>
                      <p:childTnLst>
                        <p:par>
                          <p:cTn id="4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4" dur="500" fill="hold"/>
                                        <p:tgtEl>
                                          <p:spTgt spid="669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5" dur="500" fill="hold"/>
                                        <p:tgtEl>
                                          <p:spTgt spid="669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fill="hold" nodeType="clickPar">
                      <p:stCondLst>
                        <p:cond delay="indefinite"/>
                      </p:stCondLst>
                      <p:childTnLst>
                        <p:par>
                          <p:cTn id="4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0" dur="500" fill="hold"/>
                                        <p:tgtEl>
                                          <p:spTgt spid="669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1" dur="500" fill="hold"/>
                                        <p:tgtEl>
                                          <p:spTgt spid="669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 nodeType="clickPar">
                      <p:stCondLst>
                        <p:cond delay="indefinite"/>
                      </p:stCondLst>
                      <p:childTnLst>
                        <p:par>
                          <p:cTn id="4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6" dur="500" fill="hold"/>
                                        <p:tgtEl>
                                          <p:spTgt spid="669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7" dur="500" fill="hold"/>
                                        <p:tgtEl>
                                          <p:spTgt spid="669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 nodeType="clickPar">
                      <p:stCondLst>
                        <p:cond delay="indefinite"/>
                      </p:stCondLst>
                      <p:childTnLst>
                        <p:par>
                          <p:cTn id="4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2" dur="500" fill="hold"/>
                                        <p:tgtEl>
                                          <p:spTgt spid="669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3" dur="500" fill="hold"/>
                                        <p:tgtEl>
                                          <p:spTgt spid="669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1000"/>
                                        <p:tgtEl>
                                          <p:spTgt spid="66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8" fill="hold" nodeType="clickPar">
                      <p:stCondLst>
                        <p:cond delay="indefinite"/>
                      </p:stCondLst>
                      <p:childTnLst>
                        <p:par>
                          <p:cTn id="4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2" dur="500" fill="hold"/>
                                        <p:tgtEl>
                                          <p:spTgt spid="669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3" dur="500" fill="hold"/>
                                        <p:tgtEl>
                                          <p:spTgt spid="669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 nodeType="clickPar">
                      <p:stCondLst>
                        <p:cond delay="indefinite"/>
                      </p:stCondLst>
                      <p:childTnLst>
                        <p:par>
                          <p:cTn id="4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8" dur="500" fill="hold"/>
                                        <p:tgtEl>
                                          <p:spTgt spid="669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9" dur="500" fill="hold"/>
                                        <p:tgtEl>
                                          <p:spTgt spid="669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0" fill="hold" nodeType="clickPar">
                      <p:stCondLst>
                        <p:cond delay="indefinite"/>
                      </p:stCondLst>
                      <p:childTnLst>
                        <p:par>
                          <p:cTn id="4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4" dur="500" fill="hold"/>
                                        <p:tgtEl>
                                          <p:spTgt spid="669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5" dur="500" fill="hold"/>
                                        <p:tgtEl>
                                          <p:spTgt spid="669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6" fill="hold" nodeType="clickPar">
                      <p:stCondLst>
                        <p:cond delay="indefinite"/>
                      </p:stCondLst>
                      <p:childTnLst>
                        <p:par>
                          <p:cTn id="4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0" dur="500" fill="hold"/>
                                        <p:tgtEl>
                                          <p:spTgt spid="669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1" dur="500" fill="hold"/>
                                        <p:tgtEl>
                                          <p:spTgt spid="669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66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 nodeType="clickPar">
                      <p:stCondLst>
                        <p:cond delay="indefinite"/>
                      </p:stCondLst>
                      <p:childTnLst>
                        <p:par>
                          <p:cTn id="4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0" dur="500" fill="hold"/>
                                        <p:tgtEl>
                                          <p:spTgt spid="669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1" dur="500" fill="hold"/>
                                        <p:tgtEl>
                                          <p:spTgt spid="669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2" fill="hold" nodeType="clickPar">
                      <p:stCondLst>
                        <p:cond delay="indefinite"/>
                      </p:stCondLst>
                      <p:childTnLst>
                        <p:par>
                          <p:cTn id="4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6" dur="500" fill="hold"/>
                                        <p:tgtEl>
                                          <p:spTgt spid="669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7" dur="500" fill="hold"/>
                                        <p:tgtEl>
                                          <p:spTgt spid="669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8" fill="hold" nodeType="clickPar">
                      <p:stCondLst>
                        <p:cond delay="indefinite"/>
                      </p:stCondLst>
                      <p:childTnLst>
                        <p:par>
                          <p:cTn id="4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2" dur="500" fill="hold"/>
                                        <p:tgtEl>
                                          <p:spTgt spid="669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3" dur="500" fill="hold"/>
                                        <p:tgtEl>
                                          <p:spTgt spid="669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4" fill="hold" nodeType="clickPar">
                      <p:stCondLst>
                        <p:cond delay="indefinite"/>
                      </p:stCondLst>
                      <p:childTnLst>
                        <p:par>
                          <p:cTn id="4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8" dur="500"/>
                                        <p:tgtEl>
                                          <p:spTgt spid="669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8755" grpId="0" animBg="1"/>
      <p:bldP spid="668777" grpId="0"/>
      <p:bldP spid="668784" grpId="0"/>
      <p:bldP spid="668807" grpId="0" animBg="1"/>
      <p:bldP spid="669035" grpId="0" animBg="1"/>
      <p:bldP spid="669058" grpId="0" animBg="1"/>
      <p:bldP spid="669081" grpId="0" animBg="1"/>
      <p:bldP spid="669104" grpId="0" animBg="1"/>
      <p:bldP spid="669127" grpId="0" animBg="1"/>
      <p:bldP spid="669150" grpId="0" animBg="1"/>
      <p:bldP spid="669173" grpId="0" animBg="1"/>
      <p:bldP spid="669196" grpId="0" animBg="1"/>
      <p:bldP spid="669219" grpId="0" animBg="1"/>
      <p:bldP spid="669242" grpId="0" animBg="1"/>
      <p:bldP spid="669265" grpId="0" animBg="1"/>
      <p:bldP spid="669288" grpId="0" animBg="1"/>
      <p:bldP spid="669311" grpId="0" animBg="1"/>
      <p:bldP spid="669334" grpId="0" animBg="1"/>
      <p:bldP spid="669357" grpId="0" animBg="1"/>
      <p:bldP spid="669385" grpId="0"/>
      <p:bldP spid="669386" grpId="0"/>
      <p:bldP spid="669387" grpId="0"/>
      <p:bldP spid="669389" grpId="0"/>
      <p:bldP spid="669390" grpId="0"/>
      <p:bldP spid="669391" grpId="0"/>
      <p:bldP spid="669393" grpId="0"/>
      <p:bldP spid="669395" grpId="0"/>
      <p:bldP spid="669396" grpId="0"/>
      <p:bldP spid="669397" grpId="0"/>
      <p:bldP spid="669399" grpId="0"/>
      <p:bldP spid="66940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6988"/>
            <a:ext cx="7772400" cy="792163"/>
          </a:xfrm>
        </p:spPr>
        <p:txBody>
          <a:bodyPr/>
          <a:lstStyle/>
          <a:p>
            <a:pPr eaLnBrk="1" hangingPunct="1"/>
            <a:r>
              <a:rPr lang="en-US" altLang="zh-TW" sz="4000" smtClean="0">
                <a:solidFill>
                  <a:srgbClr val="99FFCC"/>
                </a:solidFill>
              </a:rPr>
              <a:t>Example of Verification using C</a:t>
            </a:r>
            <a:endParaRPr lang="en-US" altLang="zh-TW" sz="2800" smtClean="0">
              <a:solidFill>
                <a:schemeClr val="bg1"/>
              </a:solidFill>
            </a:endParaRPr>
          </a:p>
        </p:txBody>
      </p:sp>
      <p:sp>
        <p:nvSpPr>
          <p:cNvPr id="655385" name="Text Box 25"/>
          <p:cNvSpPr txBox="1">
            <a:spLocks noChangeArrowheads="1"/>
          </p:cNvSpPr>
          <p:nvPr/>
        </p:nvSpPr>
        <p:spPr bwMode="auto">
          <a:xfrm>
            <a:off x="395288" y="1052513"/>
            <a:ext cx="8489950" cy="5197475"/>
          </a:xfrm>
          <a:prstGeom prst="rect">
            <a:avLst/>
          </a:prstGeom>
          <a:solidFill>
            <a:schemeClr val="tx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rgbClr val="FFFF66"/>
                </a:solidFill>
                <a:latin typeface="Courier New" panose="02070309020205020404" pitchFamily="49" charset="0"/>
              </a:rPr>
              <a:t>#include &lt;stdio.h&gt;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rgbClr val="FFFF66"/>
                </a:solidFill>
                <a:latin typeface="Courier New" panose="02070309020205020404" pitchFamily="49" charset="0"/>
              </a:rPr>
              <a:t>main()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rgbClr val="FFFF66"/>
                </a:solidFill>
                <a:latin typeface="Courier New" panose="02070309020205020404" pitchFamily="49" charset="0"/>
              </a:rPr>
              <a:t>{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rgbClr val="FFFF66"/>
                </a:solidFill>
                <a:latin typeface="Courier New" panose="02070309020205020404" pitchFamily="49" charset="0"/>
              </a:rPr>
              <a:t>  unsigned char X, Y, C, A, B, N, Verified;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rgbClr val="FFFF66"/>
                </a:solidFill>
                <a:latin typeface="Courier New" panose="02070309020205020404" pitchFamily="49" charset="0"/>
              </a:rPr>
              <a:t>  int      i, P, Q, Acc, S;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zh-TW" sz="1400">
              <a:solidFill>
                <a:srgbClr val="FFFF66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rgbClr val="FFFF66"/>
                </a:solidFill>
                <a:latin typeface="Courier New" panose="02070309020205020404" pitchFamily="49" charset="0"/>
              </a:rPr>
              <a:t>  Verified = 1;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rgbClr val="FFFF66"/>
                </a:solidFill>
                <a:latin typeface="Courier New" panose="02070309020205020404" pitchFamily="49" charset="0"/>
              </a:rPr>
              <a:t>  for(i=0;i&lt;(1&lt;&lt;16);i++){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rgbClr val="FFFF66"/>
                </a:solidFill>
                <a:latin typeface="Courier New" panose="02070309020205020404" pitchFamily="49" charset="0"/>
              </a:rPr>
              <a:t>    X=i/(1&lt;&lt;8);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rgbClr val="FFFF66"/>
                </a:solidFill>
                <a:latin typeface="Courier New" panose="02070309020205020404" pitchFamily="49" charset="0"/>
              </a:rPr>
              <a:t>    Y=i%(1&lt;&lt;8);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rgbClr val="FFFF66"/>
                </a:solidFill>
                <a:latin typeface="Courier New" panose="02070309020205020404" pitchFamily="49" charset="0"/>
              </a:rPr>
              <a:t>    P=X*Y;	// Golden Circuit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rgbClr val="FFFF66"/>
                </a:solidFill>
                <a:latin typeface="Courier New" panose="02070309020205020404" pitchFamily="49" charset="0"/>
              </a:rPr>
              <a:t>	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rgbClr val="FFFF66"/>
                </a:solidFill>
                <a:latin typeface="Courier New" panose="02070309020205020404" pitchFamily="49" charset="0"/>
              </a:rPr>
              <a:t>    // Algorithm Started Here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rgbClr val="FFFF66"/>
                </a:solidFill>
                <a:latin typeface="Courier New" panose="02070309020205020404" pitchFamily="49" charset="0"/>
              </a:rPr>
              <a:t>    N=0; A=0; B=Y; C=0; // Initialization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rgbClr val="FFFF66"/>
                </a:solidFill>
                <a:latin typeface="Courier New" panose="02070309020205020404" pitchFamily="49" charset="0"/>
              </a:rPr>
              <a:t>    do {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rgbClr val="FFFF66"/>
                </a:solidFill>
                <a:latin typeface="Courier New" panose="02070309020205020404" pitchFamily="49" charset="0"/>
              </a:rPr>
              <a:t>      </a:t>
            </a:r>
            <a:r>
              <a:rPr lang="en-US" altLang="zh-TW" sz="1400">
                <a:solidFill>
                  <a:schemeClr val="accent1"/>
                </a:solidFill>
                <a:latin typeface="Courier New" panose="02070309020205020404" pitchFamily="49" charset="0"/>
              </a:rPr>
              <a:t>// Accumulate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rgbClr val="FFFF66"/>
                </a:solidFill>
                <a:latin typeface="Courier New" panose="02070309020205020404" pitchFamily="49" charset="0"/>
              </a:rPr>
              <a:t>      if(B%2) {Acc = A + C*256 + X; A=Acc%256; C=(Acc&gt;&gt;8)%2;}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rgbClr val="FFFF66"/>
                </a:solidFill>
                <a:latin typeface="Courier New" panose="02070309020205020404" pitchFamily="49" charset="0"/>
              </a:rPr>
              <a:t>      </a:t>
            </a:r>
            <a:r>
              <a:rPr lang="en-US" altLang="zh-TW" sz="1400">
                <a:solidFill>
                  <a:schemeClr val="accent1"/>
                </a:solidFill>
                <a:latin typeface="Courier New" panose="02070309020205020404" pitchFamily="49" charset="0"/>
              </a:rPr>
              <a:t>// Shift CAB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rgbClr val="FFFF66"/>
                </a:solidFill>
                <a:latin typeface="Courier New" panose="02070309020205020404" pitchFamily="49" charset="0"/>
              </a:rPr>
              <a:t>      S = C*65536 + A*256 + B; S = S &gt;&gt; 1; B=S%256; A=(S&gt;&gt;8)%256; C=(S&gt;&gt;16)%2;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rgbClr val="FFFF66"/>
                </a:solidFill>
                <a:latin typeface="Courier New" panose="02070309020205020404" pitchFamily="49" charset="0"/>
              </a:rPr>
              <a:t>      N++;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rgbClr val="FFFF66"/>
                </a:solidFill>
                <a:latin typeface="Courier New" panose="02070309020205020404" pitchFamily="49" charset="0"/>
              </a:rPr>
              <a:t>    } while(N!=8);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rgbClr val="FFFF66"/>
                </a:solidFill>
                <a:latin typeface="Courier New" panose="02070309020205020404" pitchFamily="49" charset="0"/>
              </a:rPr>
              <a:t>    Q=(A&lt;&lt;8)+B;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rgbClr val="FFFF66"/>
                </a:solidFill>
                <a:latin typeface="Courier New" panose="02070309020205020404" pitchFamily="49" charset="0"/>
              </a:rPr>
              <a:t>    if(Q!=P) {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rgbClr val="FFFF66"/>
                </a:solidFill>
                <a:latin typeface="Courier New" panose="02070309020205020404" pitchFamily="49" charset="0"/>
              </a:rPr>
              <a:t>      Verified=0;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rgbClr val="FFFF66"/>
                </a:solidFill>
                <a:latin typeface="Courier New" panose="02070309020205020404" pitchFamily="49" charset="0"/>
              </a:rPr>
              <a:t>      printf("Error when X=%d, Y=%d, Q=%d\n", X, Y, Q);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rgbClr val="FFFF66"/>
                </a:solidFill>
                <a:latin typeface="Courier New" panose="02070309020205020404" pitchFamily="49" charset="0"/>
              </a:rPr>
              <a:t>      break;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rgbClr val="FFFF66"/>
                </a:solidFill>
                <a:latin typeface="Courier New" panose="02070309020205020404" pitchFamily="49" charset="0"/>
              </a:rPr>
              <a:t>    }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rgbClr val="FFFF66"/>
                </a:solidFill>
                <a:latin typeface="Courier New" panose="02070309020205020404" pitchFamily="49" charset="0"/>
              </a:rPr>
              <a:t>  }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rgbClr val="FFFF66"/>
                </a:solidFill>
                <a:latin typeface="Courier New" panose="02070309020205020404" pitchFamily="49" charset="0"/>
              </a:rPr>
              <a:t>  if(Verified) printf("The circuit is exhaustively functionally verified.\n");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rgbClr val="FFFF66"/>
                </a:solidFill>
                <a:latin typeface="Courier New" panose="02070309020205020404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792163"/>
          </a:xfrm>
        </p:spPr>
        <p:txBody>
          <a:bodyPr/>
          <a:lstStyle/>
          <a:p>
            <a:pPr eaLnBrk="1" hangingPunct="1"/>
            <a:r>
              <a:rPr lang="en-US" altLang="zh-TW" sz="3200" smtClean="0">
                <a:solidFill>
                  <a:schemeClr val="bg1"/>
                </a:solidFill>
              </a:rPr>
              <a:t>Example: Verified using Assembly Language</a:t>
            </a:r>
          </a:p>
        </p:txBody>
      </p:sp>
      <p:sp>
        <p:nvSpPr>
          <p:cNvPr id="656387" name="Text Box 3"/>
          <p:cNvSpPr txBox="1">
            <a:spLocks noChangeArrowheads="1"/>
          </p:cNvSpPr>
          <p:nvPr/>
        </p:nvSpPr>
        <p:spPr bwMode="auto">
          <a:xfrm>
            <a:off x="2268538" y="1773238"/>
            <a:ext cx="4679950" cy="2546350"/>
          </a:xfrm>
          <a:prstGeom prst="rect">
            <a:avLst/>
          </a:prstGeom>
          <a:solidFill>
            <a:schemeClr val="tx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2000">
                <a:solidFill>
                  <a:srgbClr val="FFFF66"/>
                </a:solidFill>
                <a:latin typeface="Courier New" panose="02070309020205020404" pitchFamily="49" charset="0"/>
              </a:rPr>
              <a:t>BEGIN:	MOV	N, #States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2000">
                <a:solidFill>
                  <a:srgbClr val="FFFF66"/>
                </a:solidFill>
                <a:latin typeface="Courier New" panose="02070309020205020404" pitchFamily="49" charset="0"/>
              </a:rPr>
              <a:t>		CLR	A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2000">
                <a:solidFill>
                  <a:srgbClr val="FFFF66"/>
                </a:solidFill>
                <a:latin typeface="Courier New" panose="02070309020205020404" pitchFamily="49" charset="0"/>
              </a:rPr>
              <a:t>		CLR	C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2000">
                <a:solidFill>
                  <a:srgbClr val="FFFF66"/>
                </a:solidFill>
                <a:latin typeface="Courier New" panose="02070309020205020404" pitchFamily="49" charset="0"/>
              </a:rPr>
              <a:t>		MOV	B, X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2000">
                <a:solidFill>
                  <a:srgbClr val="FFFF66"/>
                </a:solidFill>
                <a:latin typeface="Courier New" panose="02070309020205020404" pitchFamily="49" charset="0"/>
              </a:rPr>
              <a:t>LOOP:		JE	SHIFT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2000">
                <a:solidFill>
                  <a:srgbClr val="FFFF66"/>
                </a:solidFill>
                <a:latin typeface="Courier New" panose="02070309020205020404" pitchFamily="49" charset="0"/>
              </a:rPr>
              <a:t>		ADC	Y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2000">
                <a:solidFill>
                  <a:srgbClr val="FFFF66"/>
                </a:solidFill>
                <a:latin typeface="Courier New" panose="02070309020205020404" pitchFamily="49" charset="0"/>
              </a:rPr>
              <a:t>SHIFT:	SHR	CAB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2000">
                <a:solidFill>
                  <a:srgbClr val="FFFF66"/>
                </a:solidFill>
                <a:latin typeface="Courier New" panose="02070309020205020404" pitchFamily="49" charset="0"/>
              </a:rPr>
              <a:t>		DEC	N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2000">
                <a:solidFill>
                  <a:srgbClr val="FFFF66"/>
                </a:solidFill>
                <a:latin typeface="Courier New" panose="02070309020205020404" pitchFamily="49" charset="0"/>
              </a:rPr>
              <a:t>		JNZ	LOOP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2000">
                <a:solidFill>
                  <a:srgbClr val="FFFF66"/>
                </a:solidFill>
                <a:latin typeface="Courier New" panose="02070309020205020404" pitchFamily="49" charset="0"/>
              </a:rPr>
              <a:t>		END	</a:t>
            </a:r>
          </a:p>
        </p:txBody>
      </p:sp>
      <p:sp>
        <p:nvSpPr>
          <p:cNvPr id="656388" name="Text Box 4"/>
          <p:cNvSpPr txBox="1">
            <a:spLocks noChangeArrowheads="1"/>
          </p:cNvSpPr>
          <p:nvPr/>
        </p:nvSpPr>
        <p:spPr bwMode="auto">
          <a:xfrm>
            <a:off x="611188" y="4941888"/>
            <a:ext cx="7589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2400">
                <a:solidFill>
                  <a:srgbClr val="FFFF66"/>
                </a:solidFill>
              </a:rPr>
              <a:t>C and Assembly codes can be the fast logic simulator.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387" grpId="0" animBg="1"/>
      <p:bldP spid="65638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6988"/>
            <a:ext cx="7772400" cy="792163"/>
          </a:xfrm>
        </p:spPr>
        <p:txBody>
          <a:bodyPr/>
          <a:lstStyle/>
          <a:p>
            <a:pPr eaLnBrk="1" hangingPunct="1"/>
            <a:r>
              <a:rPr lang="en-US" altLang="zh-TW" smtClean="0">
                <a:solidFill>
                  <a:srgbClr val="99FFCC"/>
                </a:solidFill>
              </a:rPr>
              <a:t>Example: </a:t>
            </a:r>
            <a:r>
              <a:rPr lang="en-US" altLang="zh-TW" sz="3200" smtClean="0">
                <a:solidFill>
                  <a:schemeClr val="bg1"/>
                </a:solidFill>
              </a:rPr>
              <a:t>8-bit Multiplier</a:t>
            </a: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684213" y="1268413"/>
            <a:ext cx="3052762" cy="4897437"/>
            <a:chOff x="431" y="799"/>
            <a:chExt cx="1923" cy="3085"/>
          </a:xfrm>
        </p:grpSpPr>
        <p:sp>
          <p:nvSpPr>
            <p:cNvPr id="58408" name="Freeform 49"/>
            <p:cNvSpPr>
              <a:spLocks/>
            </p:cNvSpPr>
            <p:nvPr/>
          </p:nvSpPr>
          <p:spPr bwMode="auto">
            <a:xfrm>
              <a:off x="431" y="1434"/>
              <a:ext cx="1043" cy="1951"/>
            </a:xfrm>
            <a:custGeom>
              <a:avLst/>
              <a:gdLst>
                <a:gd name="T0" fmla="*/ 499 w 1043"/>
                <a:gd name="T1" fmla="*/ 991 h 2041"/>
                <a:gd name="T2" fmla="*/ 0 w 1043"/>
                <a:gd name="T3" fmla="*/ 991 h 2041"/>
                <a:gd name="T4" fmla="*/ 0 w 1043"/>
                <a:gd name="T5" fmla="*/ 0 h 2041"/>
                <a:gd name="T6" fmla="*/ 1043 w 1043"/>
                <a:gd name="T7" fmla="*/ 0 h 20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3"/>
                <a:gd name="T13" fmla="*/ 0 h 2041"/>
                <a:gd name="T14" fmla="*/ 1043 w 1043"/>
                <a:gd name="T15" fmla="*/ 2041 h 20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3" h="2041">
                  <a:moveTo>
                    <a:pt x="499" y="2041"/>
                  </a:moveTo>
                  <a:lnTo>
                    <a:pt x="0" y="2041"/>
                  </a:lnTo>
                  <a:lnTo>
                    <a:pt x="0" y="0"/>
                  </a:lnTo>
                  <a:lnTo>
                    <a:pt x="1043" y="0"/>
                  </a:lnTo>
                </a:path>
              </a:pathLst>
            </a:custGeom>
            <a:noFill/>
            <a:ln w="28575" cap="flat" cmpd="sng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8409" name="Line 50"/>
            <p:cNvSpPr>
              <a:spLocks noChangeShapeType="1"/>
            </p:cNvSpPr>
            <p:nvPr/>
          </p:nvSpPr>
          <p:spPr bwMode="auto">
            <a:xfrm>
              <a:off x="1471" y="2714"/>
              <a:ext cx="0" cy="172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8410" name="Rectangle 51"/>
            <p:cNvSpPr>
              <a:spLocks noChangeArrowheads="1"/>
            </p:cNvSpPr>
            <p:nvPr/>
          </p:nvSpPr>
          <p:spPr bwMode="auto">
            <a:xfrm>
              <a:off x="993" y="2886"/>
              <a:ext cx="953" cy="18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zh-TW" sz="1800">
                  <a:solidFill>
                    <a:schemeClr val="accent2"/>
                  </a:solidFill>
                </a:rPr>
                <a:t>N ← N + 1</a:t>
              </a:r>
            </a:p>
          </p:txBody>
        </p:sp>
        <p:sp>
          <p:nvSpPr>
            <p:cNvPr id="58411" name="Line 20"/>
            <p:cNvSpPr>
              <a:spLocks noChangeShapeType="1"/>
            </p:cNvSpPr>
            <p:nvPr/>
          </p:nvSpPr>
          <p:spPr bwMode="auto">
            <a:xfrm>
              <a:off x="1474" y="980"/>
              <a:ext cx="0" cy="182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8412" name="AutoShape 21"/>
            <p:cNvSpPr>
              <a:spLocks noChangeArrowheads="1"/>
            </p:cNvSpPr>
            <p:nvPr/>
          </p:nvSpPr>
          <p:spPr bwMode="auto">
            <a:xfrm>
              <a:off x="1200" y="799"/>
              <a:ext cx="576" cy="192"/>
            </a:xfrm>
            <a:prstGeom prst="flowChartTerminator">
              <a:avLst/>
            </a:prstGeom>
            <a:solidFill>
              <a:schemeClr val="bg1"/>
            </a:solidFill>
            <a:ln w="2857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zh-TW" sz="2000">
                  <a:solidFill>
                    <a:schemeClr val="accent2"/>
                  </a:solidFill>
                </a:rPr>
                <a:t>begin</a:t>
              </a:r>
            </a:p>
          </p:txBody>
        </p:sp>
        <p:grpSp>
          <p:nvGrpSpPr>
            <p:cNvPr id="58413" name="Group 22"/>
            <p:cNvGrpSpPr>
              <a:grpSpLocks/>
            </p:cNvGrpSpPr>
            <p:nvPr/>
          </p:nvGrpSpPr>
          <p:grpSpPr bwMode="auto">
            <a:xfrm>
              <a:off x="1188" y="3510"/>
              <a:ext cx="576" cy="374"/>
              <a:chOff x="3107" y="1933"/>
              <a:chExt cx="576" cy="374"/>
            </a:xfrm>
          </p:grpSpPr>
          <p:sp>
            <p:nvSpPr>
              <p:cNvPr id="58428" name="AutoShape 23"/>
              <p:cNvSpPr>
                <a:spLocks noChangeArrowheads="1"/>
              </p:cNvSpPr>
              <p:nvPr/>
            </p:nvSpPr>
            <p:spPr bwMode="auto">
              <a:xfrm>
                <a:off x="3107" y="2115"/>
                <a:ext cx="576" cy="192"/>
              </a:xfrm>
              <a:prstGeom prst="flowChartTerminator">
                <a:avLst/>
              </a:prstGeom>
              <a:solidFill>
                <a:schemeClr val="bg1"/>
              </a:solidFill>
              <a:ln w="28575">
                <a:solidFill>
                  <a:srgbClr val="FFFF66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2000">
                    <a:solidFill>
                      <a:schemeClr val="accent2"/>
                    </a:solidFill>
                  </a:rPr>
                  <a:t>end</a:t>
                </a:r>
              </a:p>
            </p:txBody>
          </p:sp>
          <p:sp>
            <p:nvSpPr>
              <p:cNvPr id="58429" name="Line 24"/>
              <p:cNvSpPr>
                <a:spLocks noChangeShapeType="1"/>
              </p:cNvSpPr>
              <p:nvPr/>
            </p:nvSpPr>
            <p:spPr bwMode="auto">
              <a:xfrm>
                <a:off x="3379" y="1933"/>
                <a:ext cx="0" cy="182"/>
              </a:xfrm>
              <a:prstGeom prst="line">
                <a:avLst/>
              </a:prstGeom>
              <a:noFill/>
              <a:ln w="28575">
                <a:solidFill>
                  <a:srgbClr val="FFFF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58414" name="Rectangle 26"/>
            <p:cNvSpPr>
              <a:spLocks noChangeArrowheads="1"/>
            </p:cNvSpPr>
            <p:nvPr/>
          </p:nvSpPr>
          <p:spPr bwMode="auto">
            <a:xfrm>
              <a:off x="567" y="1162"/>
              <a:ext cx="1769" cy="18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zh-TW" sz="1800">
                  <a:solidFill>
                    <a:schemeClr val="accent2"/>
                  </a:solidFill>
                </a:rPr>
                <a:t>N←0; A←0; B←Y; C←0 </a:t>
              </a:r>
            </a:p>
          </p:txBody>
        </p:sp>
        <p:sp>
          <p:nvSpPr>
            <p:cNvPr id="58415" name="AutoShape 30"/>
            <p:cNvSpPr>
              <a:spLocks noChangeArrowheads="1"/>
            </p:cNvSpPr>
            <p:nvPr/>
          </p:nvSpPr>
          <p:spPr bwMode="auto">
            <a:xfrm>
              <a:off x="948" y="1577"/>
              <a:ext cx="1044" cy="272"/>
            </a:xfrm>
            <a:prstGeom prst="diamond">
              <a:avLst/>
            </a:prstGeom>
            <a:solidFill>
              <a:schemeClr val="bg1"/>
            </a:solidFill>
            <a:ln w="2857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zh-TW" sz="1800">
                  <a:solidFill>
                    <a:schemeClr val="accent2"/>
                  </a:solidFill>
                </a:rPr>
                <a:t>B[0]</a:t>
              </a:r>
            </a:p>
          </p:txBody>
        </p:sp>
        <p:sp>
          <p:nvSpPr>
            <p:cNvPr id="58416" name="Line 32"/>
            <p:cNvSpPr>
              <a:spLocks noChangeShapeType="1"/>
            </p:cNvSpPr>
            <p:nvPr/>
          </p:nvSpPr>
          <p:spPr bwMode="auto">
            <a:xfrm>
              <a:off x="1471" y="1852"/>
              <a:ext cx="0" cy="172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8417" name="Text Box 34"/>
            <p:cNvSpPr txBox="1">
              <a:spLocks noChangeArrowheads="1"/>
            </p:cNvSpPr>
            <p:nvPr/>
          </p:nvSpPr>
          <p:spPr bwMode="auto">
            <a:xfrm>
              <a:off x="1958" y="1480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1800">
                  <a:solidFill>
                    <a:srgbClr val="FFFF66"/>
                  </a:solidFill>
                </a:rPr>
                <a:t>No</a:t>
              </a:r>
            </a:p>
          </p:txBody>
        </p:sp>
        <p:sp>
          <p:nvSpPr>
            <p:cNvPr id="58418" name="Text Box 35"/>
            <p:cNvSpPr txBox="1">
              <a:spLocks noChangeArrowheads="1"/>
            </p:cNvSpPr>
            <p:nvPr/>
          </p:nvSpPr>
          <p:spPr bwMode="auto">
            <a:xfrm>
              <a:off x="1471" y="1819"/>
              <a:ext cx="3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1800">
                  <a:solidFill>
                    <a:srgbClr val="FFFF66"/>
                  </a:solidFill>
                </a:rPr>
                <a:t>Yes</a:t>
              </a:r>
            </a:p>
          </p:txBody>
        </p:sp>
        <p:sp>
          <p:nvSpPr>
            <p:cNvPr id="58419" name="Rectangle 37"/>
            <p:cNvSpPr>
              <a:spLocks noChangeArrowheads="1"/>
            </p:cNvSpPr>
            <p:nvPr/>
          </p:nvSpPr>
          <p:spPr bwMode="auto">
            <a:xfrm>
              <a:off x="993" y="2024"/>
              <a:ext cx="953" cy="18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zh-TW" sz="1800">
                  <a:solidFill>
                    <a:schemeClr val="accent2"/>
                  </a:solidFill>
                </a:rPr>
                <a:t>{C,A}←A + X</a:t>
              </a:r>
            </a:p>
          </p:txBody>
        </p:sp>
        <p:sp>
          <p:nvSpPr>
            <p:cNvPr id="58420" name="Line 39"/>
            <p:cNvSpPr>
              <a:spLocks noChangeShapeType="1"/>
            </p:cNvSpPr>
            <p:nvPr/>
          </p:nvSpPr>
          <p:spPr bwMode="auto">
            <a:xfrm>
              <a:off x="1471" y="2206"/>
              <a:ext cx="0" cy="317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8421" name="Line 41"/>
            <p:cNvSpPr>
              <a:spLocks noChangeShapeType="1"/>
            </p:cNvSpPr>
            <p:nvPr/>
          </p:nvSpPr>
          <p:spPr bwMode="auto">
            <a:xfrm>
              <a:off x="1474" y="1343"/>
              <a:ext cx="0" cy="227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8422" name="AutoShape 43"/>
            <p:cNvSpPr>
              <a:spLocks noChangeArrowheads="1"/>
            </p:cNvSpPr>
            <p:nvPr/>
          </p:nvSpPr>
          <p:spPr bwMode="auto">
            <a:xfrm>
              <a:off x="875" y="3249"/>
              <a:ext cx="1180" cy="272"/>
            </a:xfrm>
            <a:prstGeom prst="diamond">
              <a:avLst/>
            </a:prstGeom>
            <a:solidFill>
              <a:schemeClr val="bg1"/>
            </a:solidFill>
            <a:ln w="2857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zh-TW" sz="1800">
                  <a:solidFill>
                    <a:schemeClr val="accent2"/>
                  </a:solidFill>
                </a:rPr>
                <a:t>N=0</a:t>
              </a:r>
            </a:p>
          </p:txBody>
        </p:sp>
        <p:sp>
          <p:nvSpPr>
            <p:cNvPr id="58423" name="Line 44"/>
            <p:cNvSpPr>
              <a:spLocks noChangeShapeType="1"/>
            </p:cNvSpPr>
            <p:nvPr/>
          </p:nvSpPr>
          <p:spPr bwMode="auto">
            <a:xfrm>
              <a:off x="1471" y="3067"/>
              <a:ext cx="0" cy="175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8424" name="Text Box 47"/>
            <p:cNvSpPr txBox="1">
              <a:spLocks noChangeArrowheads="1"/>
            </p:cNvSpPr>
            <p:nvPr/>
          </p:nvSpPr>
          <p:spPr bwMode="auto">
            <a:xfrm>
              <a:off x="721" y="3158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1800">
                  <a:solidFill>
                    <a:srgbClr val="FFFF66"/>
                  </a:solidFill>
                </a:rPr>
                <a:t>No</a:t>
              </a:r>
            </a:p>
          </p:txBody>
        </p:sp>
        <p:sp>
          <p:nvSpPr>
            <p:cNvPr id="58425" name="Text Box 48"/>
            <p:cNvSpPr txBox="1">
              <a:spLocks noChangeArrowheads="1"/>
            </p:cNvSpPr>
            <p:nvPr/>
          </p:nvSpPr>
          <p:spPr bwMode="auto">
            <a:xfrm>
              <a:off x="1471" y="3480"/>
              <a:ext cx="3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1800">
                  <a:solidFill>
                    <a:srgbClr val="FFFF66"/>
                  </a:solidFill>
                </a:rPr>
                <a:t>Yes</a:t>
              </a:r>
            </a:p>
          </p:txBody>
        </p:sp>
        <p:sp>
          <p:nvSpPr>
            <p:cNvPr id="58426" name="Rectangle 38"/>
            <p:cNvSpPr>
              <a:spLocks noChangeArrowheads="1"/>
            </p:cNvSpPr>
            <p:nvPr/>
          </p:nvSpPr>
          <p:spPr bwMode="auto">
            <a:xfrm>
              <a:off x="739" y="2529"/>
              <a:ext cx="1452" cy="18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zh-TW" sz="1800">
                  <a:solidFill>
                    <a:schemeClr val="accent2"/>
                  </a:solidFill>
                </a:rPr>
                <a:t>{C,A,B}←{C,A,B}&gt;&gt;1</a:t>
              </a:r>
            </a:p>
          </p:txBody>
        </p:sp>
        <p:sp>
          <p:nvSpPr>
            <p:cNvPr id="58427" name="Freeform 52"/>
            <p:cNvSpPr>
              <a:spLocks/>
            </p:cNvSpPr>
            <p:nvPr/>
          </p:nvSpPr>
          <p:spPr bwMode="auto">
            <a:xfrm>
              <a:off x="1492" y="1706"/>
              <a:ext cx="862" cy="635"/>
            </a:xfrm>
            <a:custGeom>
              <a:avLst/>
              <a:gdLst>
                <a:gd name="T0" fmla="*/ 499 w 862"/>
                <a:gd name="T1" fmla="*/ 0 h 635"/>
                <a:gd name="T2" fmla="*/ 862 w 862"/>
                <a:gd name="T3" fmla="*/ 0 h 635"/>
                <a:gd name="T4" fmla="*/ 862 w 862"/>
                <a:gd name="T5" fmla="*/ 635 h 635"/>
                <a:gd name="T6" fmla="*/ 0 w 862"/>
                <a:gd name="T7" fmla="*/ 635 h 6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2"/>
                <a:gd name="T13" fmla="*/ 0 h 635"/>
                <a:gd name="T14" fmla="*/ 862 w 862"/>
                <a:gd name="T15" fmla="*/ 635 h 6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2" h="635">
                  <a:moveTo>
                    <a:pt x="499" y="0"/>
                  </a:moveTo>
                  <a:lnTo>
                    <a:pt x="862" y="0"/>
                  </a:lnTo>
                  <a:lnTo>
                    <a:pt x="862" y="635"/>
                  </a:lnTo>
                  <a:lnTo>
                    <a:pt x="0" y="635"/>
                  </a:lnTo>
                </a:path>
              </a:pathLst>
            </a:custGeom>
            <a:noFill/>
            <a:ln w="28575" cap="flat" cmpd="sng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654415" name="AutoShape 79"/>
          <p:cNvSpPr>
            <a:spLocks noChangeArrowheads="1"/>
          </p:cNvSpPr>
          <p:nvPr/>
        </p:nvSpPr>
        <p:spPr bwMode="auto">
          <a:xfrm>
            <a:off x="3995738" y="3573463"/>
            <a:ext cx="576262" cy="360362"/>
          </a:xfrm>
          <a:prstGeom prst="rightArrow">
            <a:avLst>
              <a:gd name="adj1" fmla="val 38324"/>
              <a:gd name="adj2" fmla="val 69606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endParaRPr lang="zh-TW" altLang="en-US" sz="2400">
              <a:solidFill>
                <a:srgbClr val="FFFF66"/>
              </a:solidFill>
            </a:endParaRPr>
          </a:p>
        </p:txBody>
      </p:sp>
      <p:grpSp>
        <p:nvGrpSpPr>
          <p:cNvPr id="4" name="Group 100"/>
          <p:cNvGrpSpPr>
            <a:grpSpLocks/>
          </p:cNvGrpSpPr>
          <p:nvPr/>
        </p:nvGrpSpPr>
        <p:grpSpPr bwMode="auto">
          <a:xfrm>
            <a:off x="5219700" y="692150"/>
            <a:ext cx="2836863" cy="5473700"/>
            <a:chOff x="3288" y="436"/>
            <a:chExt cx="1787" cy="3448"/>
          </a:xfrm>
        </p:grpSpPr>
        <p:sp>
          <p:nvSpPr>
            <p:cNvPr id="58379" name="Freeform 57"/>
            <p:cNvSpPr>
              <a:spLocks/>
            </p:cNvSpPr>
            <p:nvPr/>
          </p:nvSpPr>
          <p:spPr bwMode="auto">
            <a:xfrm>
              <a:off x="3294" y="1462"/>
              <a:ext cx="901" cy="1905"/>
            </a:xfrm>
            <a:custGeom>
              <a:avLst/>
              <a:gdLst>
                <a:gd name="T0" fmla="*/ 48 w 1043"/>
                <a:gd name="T1" fmla="*/ 677 h 2041"/>
                <a:gd name="T2" fmla="*/ 0 w 1043"/>
                <a:gd name="T3" fmla="*/ 677 h 2041"/>
                <a:gd name="T4" fmla="*/ 0 w 1043"/>
                <a:gd name="T5" fmla="*/ 0 h 2041"/>
                <a:gd name="T6" fmla="*/ 101 w 1043"/>
                <a:gd name="T7" fmla="*/ 0 h 20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3"/>
                <a:gd name="T13" fmla="*/ 0 h 2041"/>
                <a:gd name="T14" fmla="*/ 1043 w 1043"/>
                <a:gd name="T15" fmla="*/ 2041 h 20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3" h="2041">
                  <a:moveTo>
                    <a:pt x="499" y="2041"/>
                  </a:moveTo>
                  <a:lnTo>
                    <a:pt x="0" y="2041"/>
                  </a:lnTo>
                  <a:lnTo>
                    <a:pt x="0" y="0"/>
                  </a:lnTo>
                  <a:lnTo>
                    <a:pt x="1043" y="0"/>
                  </a:lnTo>
                </a:path>
              </a:pathLst>
            </a:custGeom>
            <a:noFill/>
            <a:ln w="28575" cap="flat" cmpd="sng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8380" name="Line 58"/>
            <p:cNvSpPr>
              <a:spLocks noChangeShapeType="1"/>
            </p:cNvSpPr>
            <p:nvPr/>
          </p:nvSpPr>
          <p:spPr bwMode="auto">
            <a:xfrm>
              <a:off x="4192" y="2714"/>
              <a:ext cx="0" cy="172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8381" name="Rectangle 59"/>
            <p:cNvSpPr>
              <a:spLocks noChangeArrowheads="1"/>
            </p:cNvSpPr>
            <p:nvPr/>
          </p:nvSpPr>
          <p:spPr bwMode="auto">
            <a:xfrm>
              <a:off x="3714" y="2886"/>
              <a:ext cx="953" cy="18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zh-TW" sz="1800">
                  <a:solidFill>
                    <a:schemeClr val="folHlink"/>
                  </a:solidFill>
                </a:rPr>
                <a:t>Dummy</a:t>
              </a:r>
            </a:p>
          </p:txBody>
        </p:sp>
        <p:sp>
          <p:nvSpPr>
            <p:cNvPr id="58382" name="Line 60"/>
            <p:cNvSpPr>
              <a:spLocks noChangeShapeType="1"/>
            </p:cNvSpPr>
            <p:nvPr/>
          </p:nvSpPr>
          <p:spPr bwMode="auto">
            <a:xfrm>
              <a:off x="4195" y="618"/>
              <a:ext cx="0" cy="182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8383" name="AutoShape 61"/>
            <p:cNvSpPr>
              <a:spLocks noChangeArrowheads="1"/>
            </p:cNvSpPr>
            <p:nvPr/>
          </p:nvSpPr>
          <p:spPr bwMode="auto">
            <a:xfrm>
              <a:off x="3921" y="436"/>
              <a:ext cx="576" cy="192"/>
            </a:xfrm>
            <a:prstGeom prst="flowChartTerminator">
              <a:avLst/>
            </a:prstGeom>
            <a:solidFill>
              <a:schemeClr val="bg1"/>
            </a:solidFill>
            <a:ln w="2857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zh-TW" sz="2000">
                  <a:solidFill>
                    <a:schemeClr val="accent2"/>
                  </a:solidFill>
                </a:rPr>
                <a:t>begin</a:t>
              </a:r>
            </a:p>
          </p:txBody>
        </p:sp>
        <p:sp>
          <p:nvSpPr>
            <p:cNvPr id="58384" name="AutoShape 63"/>
            <p:cNvSpPr>
              <a:spLocks noChangeArrowheads="1"/>
            </p:cNvSpPr>
            <p:nvPr/>
          </p:nvSpPr>
          <p:spPr bwMode="auto">
            <a:xfrm>
              <a:off x="3892" y="3692"/>
              <a:ext cx="576" cy="192"/>
            </a:xfrm>
            <a:prstGeom prst="flowChartTerminator">
              <a:avLst/>
            </a:prstGeom>
            <a:solidFill>
              <a:schemeClr val="bg1"/>
            </a:solidFill>
            <a:ln w="2857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zh-TW" sz="2000">
                  <a:solidFill>
                    <a:schemeClr val="accent2"/>
                  </a:solidFill>
                </a:rPr>
                <a:t>end</a:t>
              </a:r>
            </a:p>
          </p:txBody>
        </p:sp>
        <p:sp>
          <p:nvSpPr>
            <p:cNvPr id="58385" name="Rectangle 65"/>
            <p:cNvSpPr>
              <a:spLocks noChangeArrowheads="1"/>
            </p:cNvSpPr>
            <p:nvPr/>
          </p:nvSpPr>
          <p:spPr bwMode="auto">
            <a:xfrm>
              <a:off x="3288" y="800"/>
              <a:ext cx="1769" cy="18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zh-TW" sz="1800">
                  <a:solidFill>
                    <a:schemeClr val="accent2"/>
                  </a:solidFill>
                </a:rPr>
                <a:t>N←0; A←0; B←Y; C←0 </a:t>
              </a:r>
            </a:p>
          </p:txBody>
        </p:sp>
        <p:sp>
          <p:nvSpPr>
            <p:cNvPr id="58386" name="AutoShape 66"/>
            <p:cNvSpPr>
              <a:spLocks noChangeArrowheads="1"/>
            </p:cNvSpPr>
            <p:nvPr/>
          </p:nvSpPr>
          <p:spPr bwMode="auto">
            <a:xfrm>
              <a:off x="3669" y="1577"/>
              <a:ext cx="1044" cy="272"/>
            </a:xfrm>
            <a:prstGeom prst="diamond">
              <a:avLst/>
            </a:prstGeom>
            <a:solidFill>
              <a:schemeClr val="bg1"/>
            </a:solidFill>
            <a:ln w="2857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zh-TW" sz="1800">
                  <a:solidFill>
                    <a:schemeClr val="accent2"/>
                  </a:solidFill>
                </a:rPr>
                <a:t>B[0]</a:t>
              </a:r>
            </a:p>
          </p:txBody>
        </p:sp>
        <p:sp>
          <p:nvSpPr>
            <p:cNvPr id="58387" name="Line 67"/>
            <p:cNvSpPr>
              <a:spLocks noChangeShapeType="1"/>
            </p:cNvSpPr>
            <p:nvPr/>
          </p:nvSpPr>
          <p:spPr bwMode="auto">
            <a:xfrm>
              <a:off x="4192" y="1852"/>
              <a:ext cx="0" cy="172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8388" name="Text Box 68"/>
            <p:cNvSpPr txBox="1">
              <a:spLocks noChangeArrowheads="1"/>
            </p:cNvSpPr>
            <p:nvPr/>
          </p:nvSpPr>
          <p:spPr bwMode="auto">
            <a:xfrm>
              <a:off x="4679" y="14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1800">
                  <a:solidFill>
                    <a:srgbClr val="FFFF66"/>
                  </a:solidFill>
                </a:rPr>
                <a:t>0</a:t>
              </a:r>
            </a:p>
          </p:txBody>
        </p:sp>
        <p:sp>
          <p:nvSpPr>
            <p:cNvPr id="58389" name="Text Box 69"/>
            <p:cNvSpPr txBox="1">
              <a:spLocks noChangeArrowheads="1"/>
            </p:cNvSpPr>
            <p:nvPr/>
          </p:nvSpPr>
          <p:spPr bwMode="auto">
            <a:xfrm>
              <a:off x="4192" y="181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1800">
                  <a:solidFill>
                    <a:srgbClr val="FFFF66"/>
                  </a:solidFill>
                </a:rPr>
                <a:t>1</a:t>
              </a:r>
            </a:p>
          </p:txBody>
        </p:sp>
        <p:sp>
          <p:nvSpPr>
            <p:cNvPr id="58390" name="Rectangle 70"/>
            <p:cNvSpPr>
              <a:spLocks noChangeArrowheads="1"/>
            </p:cNvSpPr>
            <p:nvPr/>
          </p:nvSpPr>
          <p:spPr bwMode="auto">
            <a:xfrm>
              <a:off x="3714" y="2024"/>
              <a:ext cx="953" cy="18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zh-TW" sz="1800">
                  <a:solidFill>
                    <a:schemeClr val="accent2"/>
                  </a:solidFill>
                </a:rPr>
                <a:t>{C,A}←A + X</a:t>
              </a:r>
            </a:p>
          </p:txBody>
        </p:sp>
        <p:sp>
          <p:nvSpPr>
            <p:cNvPr id="58391" name="Line 71"/>
            <p:cNvSpPr>
              <a:spLocks noChangeShapeType="1"/>
            </p:cNvSpPr>
            <p:nvPr/>
          </p:nvSpPr>
          <p:spPr bwMode="auto">
            <a:xfrm>
              <a:off x="4192" y="2206"/>
              <a:ext cx="0" cy="317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8392" name="Line 72"/>
            <p:cNvSpPr>
              <a:spLocks noChangeShapeType="1"/>
            </p:cNvSpPr>
            <p:nvPr/>
          </p:nvSpPr>
          <p:spPr bwMode="auto">
            <a:xfrm>
              <a:off x="4195" y="1343"/>
              <a:ext cx="0" cy="227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8393" name="Rectangle 77"/>
            <p:cNvSpPr>
              <a:spLocks noChangeArrowheads="1"/>
            </p:cNvSpPr>
            <p:nvPr/>
          </p:nvSpPr>
          <p:spPr bwMode="auto">
            <a:xfrm>
              <a:off x="3460" y="2529"/>
              <a:ext cx="1452" cy="18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zh-TW" sz="1400">
                  <a:solidFill>
                    <a:schemeClr val="accent2"/>
                  </a:solidFill>
                </a:rPr>
                <a:t>{C,A,B}←{C,A,B}&gt;&gt;1; N←N+1</a:t>
              </a:r>
            </a:p>
          </p:txBody>
        </p:sp>
        <p:sp>
          <p:nvSpPr>
            <p:cNvPr id="58394" name="Freeform 78"/>
            <p:cNvSpPr>
              <a:spLocks/>
            </p:cNvSpPr>
            <p:nvPr/>
          </p:nvSpPr>
          <p:spPr bwMode="auto">
            <a:xfrm>
              <a:off x="4213" y="1706"/>
              <a:ext cx="862" cy="635"/>
            </a:xfrm>
            <a:custGeom>
              <a:avLst/>
              <a:gdLst>
                <a:gd name="T0" fmla="*/ 499 w 862"/>
                <a:gd name="T1" fmla="*/ 0 h 635"/>
                <a:gd name="T2" fmla="*/ 862 w 862"/>
                <a:gd name="T3" fmla="*/ 0 h 635"/>
                <a:gd name="T4" fmla="*/ 862 w 862"/>
                <a:gd name="T5" fmla="*/ 635 h 635"/>
                <a:gd name="T6" fmla="*/ 0 w 862"/>
                <a:gd name="T7" fmla="*/ 635 h 6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2"/>
                <a:gd name="T13" fmla="*/ 0 h 635"/>
                <a:gd name="T14" fmla="*/ 862 w 862"/>
                <a:gd name="T15" fmla="*/ 635 h 6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2" h="635">
                  <a:moveTo>
                    <a:pt x="499" y="0"/>
                  </a:moveTo>
                  <a:lnTo>
                    <a:pt x="862" y="0"/>
                  </a:lnTo>
                  <a:lnTo>
                    <a:pt x="862" y="635"/>
                  </a:lnTo>
                  <a:lnTo>
                    <a:pt x="0" y="635"/>
                  </a:lnTo>
                </a:path>
              </a:pathLst>
            </a:custGeom>
            <a:noFill/>
            <a:ln w="28575" cap="flat" cmpd="sng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8395" name="Line 80"/>
            <p:cNvSpPr>
              <a:spLocks noChangeShapeType="1"/>
            </p:cNvSpPr>
            <p:nvPr/>
          </p:nvSpPr>
          <p:spPr bwMode="auto">
            <a:xfrm>
              <a:off x="4195" y="980"/>
              <a:ext cx="0" cy="182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8396" name="Rectangle 81"/>
            <p:cNvSpPr>
              <a:spLocks noChangeArrowheads="1"/>
            </p:cNvSpPr>
            <p:nvPr/>
          </p:nvSpPr>
          <p:spPr bwMode="auto">
            <a:xfrm>
              <a:off x="3696" y="1162"/>
              <a:ext cx="998" cy="18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zh-TW" sz="1800">
                  <a:solidFill>
                    <a:schemeClr val="folHlink"/>
                  </a:solidFill>
                </a:rPr>
                <a:t>dummy</a:t>
              </a:r>
              <a:r>
                <a:rPr kumimoji="0" lang="en-US" altLang="zh-TW" sz="1800">
                  <a:solidFill>
                    <a:schemeClr val="accent2"/>
                  </a:solidFill>
                </a:rPr>
                <a:t> </a:t>
              </a:r>
            </a:p>
          </p:txBody>
        </p:sp>
        <p:grpSp>
          <p:nvGrpSpPr>
            <p:cNvPr id="58397" name="Group 93"/>
            <p:cNvGrpSpPr>
              <a:grpSpLocks/>
            </p:cNvGrpSpPr>
            <p:nvPr/>
          </p:nvGrpSpPr>
          <p:grpSpPr bwMode="auto">
            <a:xfrm flipH="1">
              <a:off x="3593" y="3073"/>
              <a:ext cx="1089" cy="590"/>
              <a:chOff x="2018" y="3294"/>
              <a:chExt cx="1089" cy="590"/>
            </a:xfrm>
          </p:grpSpPr>
          <p:sp>
            <p:nvSpPr>
              <p:cNvPr id="58398" name="Line 83"/>
              <p:cNvSpPr>
                <a:spLocks noChangeShapeType="1"/>
              </p:cNvSpPr>
              <p:nvPr/>
            </p:nvSpPr>
            <p:spPr bwMode="auto">
              <a:xfrm flipH="1">
                <a:off x="2506" y="3294"/>
                <a:ext cx="1" cy="19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8399" name="Line 84"/>
              <p:cNvSpPr>
                <a:spLocks noChangeShapeType="1"/>
              </p:cNvSpPr>
              <p:nvPr/>
            </p:nvSpPr>
            <p:spPr bwMode="auto">
              <a:xfrm>
                <a:off x="2507" y="3687"/>
                <a:ext cx="0" cy="197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8400" name="Line 85"/>
              <p:cNvSpPr>
                <a:spLocks noChangeShapeType="1"/>
              </p:cNvSpPr>
              <p:nvPr/>
            </p:nvSpPr>
            <p:spPr bwMode="auto">
              <a:xfrm rot="-5400000">
                <a:off x="3032" y="3514"/>
                <a:ext cx="0" cy="15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8401" name="Text Box 86"/>
              <p:cNvSpPr txBox="1">
                <a:spLocks noChangeArrowheads="1"/>
              </p:cNvSpPr>
              <p:nvPr/>
            </p:nvSpPr>
            <p:spPr bwMode="auto">
              <a:xfrm>
                <a:off x="2506" y="3672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zh-TW" sz="1600">
                    <a:solidFill>
                      <a:srgbClr val="FFFF66"/>
                    </a:solidFill>
                  </a:rPr>
                  <a:t>1</a:t>
                </a:r>
              </a:p>
            </p:txBody>
          </p:sp>
          <p:sp>
            <p:nvSpPr>
              <p:cNvPr id="58402" name="Text Box 87"/>
              <p:cNvSpPr txBox="1">
                <a:spLocks noChangeArrowheads="1"/>
              </p:cNvSpPr>
              <p:nvPr/>
            </p:nvSpPr>
            <p:spPr bwMode="auto">
              <a:xfrm>
                <a:off x="2880" y="3400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zh-TW" sz="1600">
                    <a:solidFill>
                      <a:srgbClr val="FFFF66"/>
                    </a:solidFill>
                  </a:rPr>
                  <a:t>0</a:t>
                </a:r>
              </a:p>
            </p:txBody>
          </p:sp>
          <p:grpSp>
            <p:nvGrpSpPr>
              <p:cNvPr id="58403" name="Group 88"/>
              <p:cNvGrpSpPr>
                <a:grpSpLocks/>
              </p:cNvGrpSpPr>
              <p:nvPr/>
            </p:nvGrpSpPr>
            <p:grpSpPr bwMode="auto">
              <a:xfrm>
                <a:off x="2018" y="3490"/>
                <a:ext cx="976" cy="197"/>
                <a:chOff x="1306" y="3468"/>
                <a:chExt cx="1728" cy="583"/>
              </a:xfrm>
            </p:grpSpPr>
            <p:sp>
              <p:nvSpPr>
                <p:cNvPr id="58405" name="AutoShape 89"/>
                <p:cNvSpPr>
                  <a:spLocks noChangeArrowheads="1"/>
                </p:cNvSpPr>
                <p:nvPr/>
              </p:nvSpPr>
              <p:spPr bwMode="auto">
                <a:xfrm rot="-5400000">
                  <a:off x="1306" y="3475"/>
                  <a:ext cx="576" cy="57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58406" name="Rectangle 90"/>
                <p:cNvSpPr>
                  <a:spLocks noChangeArrowheads="1"/>
                </p:cNvSpPr>
                <p:nvPr/>
              </p:nvSpPr>
              <p:spPr bwMode="auto">
                <a:xfrm>
                  <a:off x="1882" y="3475"/>
                  <a:ext cx="576" cy="57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58407" name="AutoShape 91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2458" y="3468"/>
                  <a:ext cx="576" cy="57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</p:grpSp>
          <p:sp>
            <p:nvSpPr>
              <p:cNvPr id="58404" name="Text Box 92"/>
              <p:cNvSpPr txBox="1">
                <a:spLocks noChangeArrowheads="1"/>
              </p:cNvSpPr>
              <p:nvPr/>
            </p:nvSpPr>
            <p:spPr bwMode="auto">
              <a:xfrm>
                <a:off x="2320" y="3475"/>
                <a:ext cx="38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zh-TW" sz="1800">
                    <a:solidFill>
                      <a:schemeClr val="accent2"/>
                    </a:solidFill>
                  </a:rPr>
                  <a:t>N=0</a:t>
                </a:r>
              </a:p>
            </p:txBody>
          </p:sp>
        </p:grpSp>
      </p:grpSp>
      <p:sp>
        <p:nvSpPr>
          <p:cNvPr id="654431" name="Text Box 95"/>
          <p:cNvSpPr txBox="1">
            <a:spLocks noChangeArrowheads="1"/>
          </p:cNvSpPr>
          <p:nvPr/>
        </p:nvSpPr>
        <p:spPr bwMode="auto">
          <a:xfrm>
            <a:off x="4356100" y="1125538"/>
            <a:ext cx="885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2000" i="1">
                <a:solidFill>
                  <a:srgbClr val="FF00FF"/>
                </a:solidFill>
                <a:latin typeface="Times New Roman" panose="02020603050405020304" pitchFamily="18" charset="0"/>
              </a:rPr>
              <a:t>Initial:</a:t>
            </a:r>
          </a:p>
        </p:txBody>
      </p:sp>
      <p:sp>
        <p:nvSpPr>
          <p:cNvPr id="654432" name="Text Box 96"/>
          <p:cNvSpPr txBox="1">
            <a:spLocks noChangeArrowheads="1"/>
          </p:cNvSpPr>
          <p:nvPr/>
        </p:nvSpPr>
        <p:spPr bwMode="auto">
          <a:xfrm>
            <a:off x="4473575" y="3141663"/>
            <a:ext cx="1466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2000" i="1">
                <a:solidFill>
                  <a:srgbClr val="FF00FF"/>
                </a:solidFill>
                <a:latin typeface="Times New Roman" panose="02020603050405020304" pitchFamily="18" charset="0"/>
              </a:rPr>
              <a:t>Accumulate:</a:t>
            </a:r>
          </a:p>
        </p:txBody>
      </p:sp>
      <p:sp>
        <p:nvSpPr>
          <p:cNvPr id="654433" name="Text Box 97"/>
          <p:cNvSpPr txBox="1">
            <a:spLocks noChangeArrowheads="1"/>
          </p:cNvSpPr>
          <p:nvPr/>
        </p:nvSpPr>
        <p:spPr bwMode="auto">
          <a:xfrm>
            <a:off x="4848225" y="3933825"/>
            <a:ext cx="731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2000" i="1">
                <a:solidFill>
                  <a:srgbClr val="FF00FF"/>
                </a:solidFill>
                <a:latin typeface="Times New Roman" panose="02020603050405020304" pitchFamily="18" charset="0"/>
              </a:rPr>
              <a:t>Shift:</a:t>
            </a:r>
          </a:p>
        </p:txBody>
      </p:sp>
      <p:sp>
        <p:nvSpPr>
          <p:cNvPr id="654434" name="Text Box 98"/>
          <p:cNvSpPr txBox="1">
            <a:spLocks noChangeArrowheads="1"/>
          </p:cNvSpPr>
          <p:nvPr/>
        </p:nvSpPr>
        <p:spPr bwMode="auto">
          <a:xfrm>
            <a:off x="4979988" y="4508500"/>
            <a:ext cx="1187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2000" i="1">
                <a:solidFill>
                  <a:schemeClr val="folHlink"/>
                </a:solidFill>
                <a:latin typeface="Times New Roman" panose="02020603050405020304" pitchFamily="18" charset="0"/>
              </a:rPr>
              <a:t>Dummy2</a:t>
            </a:r>
            <a:r>
              <a:rPr lang="en-US" altLang="zh-TW" sz="2000" i="1">
                <a:solidFill>
                  <a:srgbClr val="FF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654435" name="Text Box 99"/>
          <p:cNvSpPr txBox="1">
            <a:spLocks noChangeArrowheads="1"/>
          </p:cNvSpPr>
          <p:nvPr/>
        </p:nvSpPr>
        <p:spPr bwMode="auto">
          <a:xfrm>
            <a:off x="6034088" y="6234113"/>
            <a:ext cx="1425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2000">
                <a:solidFill>
                  <a:schemeClr val="bg1"/>
                </a:solidFill>
              </a:rPr>
              <a:t>ASM Chart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4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4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54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54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54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54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4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54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4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54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54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4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4415" grpId="0" animBg="1"/>
      <p:bldP spid="654431" grpId="0"/>
      <p:bldP spid="654432" grpId="0"/>
      <p:bldP spid="654433" grpId="0"/>
      <p:bldP spid="654434" grpId="0"/>
      <p:bldP spid="65443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27088"/>
          </a:xfrm>
        </p:spPr>
        <p:txBody>
          <a:bodyPr/>
          <a:lstStyle/>
          <a:p>
            <a:pPr eaLnBrk="1" hangingPunct="1"/>
            <a:r>
              <a:rPr lang="en-US" altLang="zh-TW" sz="3600" smtClean="0">
                <a:solidFill>
                  <a:schemeClr val="bg1"/>
                </a:solidFill>
              </a:rPr>
              <a:t>Map ASM Elements to Sequencer</a:t>
            </a:r>
          </a:p>
        </p:txBody>
      </p:sp>
      <p:grpSp>
        <p:nvGrpSpPr>
          <p:cNvPr id="2" name="Group 173"/>
          <p:cNvGrpSpPr>
            <a:grpSpLocks/>
          </p:cNvGrpSpPr>
          <p:nvPr/>
        </p:nvGrpSpPr>
        <p:grpSpPr bwMode="auto">
          <a:xfrm>
            <a:off x="4643438" y="908050"/>
            <a:ext cx="4465637" cy="1584325"/>
            <a:chOff x="2925" y="572"/>
            <a:chExt cx="2813" cy="998"/>
          </a:xfrm>
        </p:grpSpPr>
        <p:sp>
          <p:nvSpPr>
            <p:cNvPr id="59479" name="Rectangle 34"/>
            <p:cNvSpPr>
              <a:spLocks noChangeArrowheads="1"/>
            </p:cNvSpPr>
            <p:nvPr/>
          </p:nvSpPr>
          <p:spPr bwMode="auto">
            <a:xfrm>
              <a:off x="2925" y="935"/>
              <a:ext cx="997" cy="18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zh-TW" sz="1800">
                  <a:solidFill>
                    <a:schemeClr val="accent2"/>
                  </a:solidFill>
                </a:rPr>
                <a:t>State </a:t>
              </a:r>
            </a:p>
          </p:txBody>
        </p:sp>
        <p:sp>
          <p:nvSpPr>
            <p:cNvPr id="59480" name="AutoShape 137"/>
            <p:cNvSpPr>
              <a:spLocks noChangeArrowheads="1"/>
            </p:cNvSpPr>
            <p:nvPr/>
          </p:nvSpPr>
          <p:spPr bwMode="auto">
            <a:xfrm>
              <a:off x="4014" y="935"/>
              <a:ext cx="363" cy="227"/>
            </a:xfrm>
            <a:prstGeom prst="rightArrow">
              <a:avLst>
                <a:gd name="adj1" fmla="val 38324"/>
                <a:gd name="adj2" fmla="val 69606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zh-TW" altLang="en-US" sz="2400">
                <a:solidFill>
                  <a:srgbClr val="FFFF66"/>
                </a:solidFill>
              </a:endParaRPr>
            </a:p>
          </p:txBody>
        </p:sp>
        <p:grpSp>
          <p:nvGrpSpPr>
            <p:cNvPr id="59481" name="Group 155"/>
            <p:cNvGrpSpPr>
              <a:grpSpLocks/>
            </p:cNvGrpSpPr>
            <p:nvPr/>
          </p:nvGrpSpPr>
          <p:grpSpPr bwMode="auto">
            <a:xfrm>
              <a:off x="4490" y="572"/>
              <a:ext cx="1248" cy="998"/>
              <a:chOff x="4286" y="618"/>
              <a:chExt cx="1248" cy="998"/>
            </a:xfrm>
          </p:grpSpPr>
          <p:grpSp>
            <p:nvGrpSpPr>
              <p:cNvPr id="59482" name="Group 139"/>
              <p:cNvGrpSpPr>
                <a:grpSpLocks/>
              </p:cNvGrpSpPr>
              <p:nvPr/>
            </p:nvGrpSpPr>
            <p:grpSpPr bwMode="auto">
              <a:xfrm>
                <a:off x="4286" y="709"/>
                <a:ext cx="666" cy="621"/>
                <a:chOff x="3561" y="1993"/>
                <a:chExt cx="666" cy="621"/>
              </a:xfrm>
            </p:grpSpPr>
            <p:sp>
              <p:nvSpPr>
                <p:cNvPr id="59488" name="Rectangle 140"/>
                <p:cNvSpPr>
                  <a:spLocks noChangeArrowheads="1"/>
                </p:cNvSpPr>
                <p:nvPr/>
              </p:nvSpPr>
              <p:spPr bwMode="auto">
                <a:xfrm>
                  <a:off x="3651" y="2024"/>
                  <a:ext cx="576" cy="576"/>
                </a:xfrm>
                <a:prstGeom prst="rect">
                  <a:avLst/>
                </a:prstGeom>
                <a:noFill/>
                <a:ln w="38100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59489" name="Text Box 141"/>
                <p:cNvSpPr txBox="1">
                  <a:spLocks noChangeArrowheads="1"/>
                </p:cNvSpPr>
                <p:nvPr/>
              </p:nvSpPr>
              <p:spPr bwMode="auto">
                <a:xfrm>
                  <a:off x="3833" y="1993"/>
                  <a:ext cx="20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r>
                    <a:rPr lang="en-US" altLang="zh-TW" sz="1600">
                      <a:solidFill>
                        <a:schemeClr val="bg1"/>
                      </a:solidFill>
                    </a:rPr>
                    <a:t>D</a:t>
                  </a:r>
                </a:p>
              </p:txBody>
            </p:sp>
            <p:sp>
              <p:nvSpPr>
                <p:cNvPr id="59490" name="Text Box 142"/>
                <p:cNvSpPr txBox="1">
                  <a:spLocks noChangeArrowheads="1"/>
                </p:cNvSpPr>
                <p:nvPr/>
              </p:nvSpPr>
              <p:spPr bwMode="auto">
                <a:xfrm>
                  <a:off x="3833" y="2402"/>
                  <a:ext cx="21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r>
                    <a:rPr lang="en-US" altLang="zh-TW" sz="1600">
                      <a:solidFill>
                        <a:schemeClr val="bg1"/>
                      </a:solidFill>
                    </a:rPr>
                    <a:t>Q</a:t>
                  </a:r>
                </a:p>
              </p:txBody>
            </p:sp>
            <p:sp>
              <p:nvSpPr>
                <p:cNvPr id="59491" name="AutoShape 143"/>
                <p:cNvSpPr>
                  <a:spLocks noChangeArrowheads="1"/>
                </p:cNvSpPr>
                <p:nvPr/>
              </p:nvSpPr>
              <p:spPr bwMode="auto">
                <a:xfrm rot="5400000">
                  <a:off x="3652" y="2341"/>
                  <a:ext cx="136" cy="137"/>
                </a:xfrm>
                <a:prstGeom prst="triangle">
                  <a:avLst>
                    <a:gd name="adj" fmla="val 50000"/>
                  </a:avLst>
                </a:prstGeom>
                <a:noFill/>
                <a:ln w="38100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59492" name="Oval 144"/>
                <p:cNvSpPr>
                  <a:spLocks noChangeArrowheads="1"/>
                </p:cNvSpPr>
                <p:nvPr/>
              </p:nvSpPr>
              <p:spPr bwMode="auto">
                <a:xfrm>
                  <a:off x="3561" y="2160"/>
                  <a:ext cx="90" cy="91"/>
                </a:xfrm>
                <a:prstGeom prst="ellips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59493" name="Text Box 145"/>
                <p:cNvSpPr txBox="1">
                  <a:spLocks noChangeArrowheads="1"/>
                </p:cNvSpPr>
                <p:nvPr/>
              </p:nvSpPr>
              <p:spPr bwMode="auto">
                <a:xfrm>
                  <a:off x="3660" y="2168"/>
                  <a:ext cx="307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r>
                    <a:rPr lang="en-US" altLang="zh-TW" sz="1200">
                      <a:solidFill>
                        <a:schemeClr val="bg1"/>
                      </a:solidFill>
                    </a:rPr>
                    <a:t>CLR</a:t>
                  </a:r>
                </a:p>
              </p:txBody>
            </p:sp>
          </p:grpSp>
          <p:sp>
            <p:nvSpPr>
              <p:cNvPr id="59483" name="Line 146"/>
              <p:cNvSpPr>
                <a:spLocks noChangeShapeType="1"/>
              </p:cNvSpPr>
              <p:nvPr/>
            </p:nvSpPr>
            <p:spPr bwMode="auto">
              <a:xfrm>
                <a:off x="4649" y="618"/>
                <a:ext cx="1" cy="11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9484" name="Line 150"/>
              <p:cNvSpPr>
                <a:spLocks noChangeShapeType="1"/>
              </p:cNvSpPr>
              <p:nvPr/>
            </p:nvSpPr>
            <p:spPr bwMode="auto">
              <a:xfrm flipH="1">
                <a:off x="4647" y="1320"/>
                <a:ext cx="3" cy="29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9485" name="Line 152"/>
              <p:cNvSpPr>
                <a:spLocks noChangeShapeType="1"/>
              </p:cNvSpPr>
              <p:nvPr/>
            </p:nvSpPr>
            <p:spPr bwMode="auto">
              <a:xfrm rot="16200000" flipH="1">
                <a:off x="4840" y="1243"/>
                <a:ext cx="3" cy="386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9486" name="Oval 153"/>
              <p:cNvSpPr>
                <a:spLocks noChangeArrowheads="1"/>
              </p:cNvSpPr>
              <p:nvPr/>
            </p:nvSpPr>
            <p:spPr bwMode="auto">
              <a:xfrm>
                <a:off x="4604" y="1389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endParaRPr lang="zh-TW" altLang="en-US" sz="2400">
                  <a:solidFill>
                    <a:srgbClr val="FFFF66"/>
                  </a:solidFill>
                </a:endParaRPr>
              </a:p>
            </p:txBody>
          </p:sp>
          <p:sp>
            <p:nvSpPr>
              <p:cNvPr id="59487" name="Text Box 154"/>
              <p:cNvSpPr txBox="1">
                <a:spLocks noChangeArrowheads="1"/>
              </p:cNvSpPr>
              <p:nvPr/>
            </p:nvSpPr>
            <p:spPr bwMode="auto">
              <a:xfrm>
                <a:off x="5045" y="1295"/>
                <a:ext cx="48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zh-TW" sz="2000">
                    <a:solidFill>
                      <a:srgbClr val="FFFF66"/>
                    </a:solidFill>
                  </a:rPr>
                  <a:t>State</a:t>
                </a:r>
              </a:p>
            </p:txBody>
          </p:sp>
        </p:grpSp>
      </p:grpSp>
      <p:grpSp>
        <p:nvGrpSpPr>
          <p:cNvPr id="5" name="Group 172"/>
          <p:cNvGrpSpPr>
            <a:grpSpLocks/>
          </p:cNvGrpSpPr>
          <p:nvPr/>
        </p:nvGrpSpPr>
        <p:grpSpPr bwMode="auto">
          <a:xfrm>
            <a:off x="4953000" y="4740275"/>
            <a:ext cx="3506788" cy="1928813"/>
            <a:chOff x="3120" y="2986"/>
            <a:chExt cx="2209" cy="1215"/>
          </a:xfrm>
        </p:grpSpPr>
        <p:sp>
          <p:nvSpPr>
            <p:cNvPr id="59465" name="AutoShape 33"/>
            <p:cNvSpPr>
              <a:spLocks noChangeArrowheads="1"/>
            </p:cNvSpPr>
            <p:nvPr/>
          </p:nvSpPr>
          <p:spPr bwMode="auto">
            <a:xfrm>
              <a:off x="3120" y="3566"/>
              <a:ext cx="576" cy="192"/>
            </a:xfrm>
            <a:prstGeom prst="flowChartTerminator">
              <a:avLst/>
            </a:prstGeom>
            <a:solidFill>
              <a:schemeClr val="bg1"/>
            </a:solidFill>
            <a:ln w="2857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zh-TW" sz="2000">
                  <a:solidFill>
                    <a:schemeClr val="accent2"/>
                  </a:solidFill>
                </a:rPr>
                <a:t>end</a:t>
              </a:r>
            </a:p>
          </p:txBody>
        </p:sp>
        <p:grpSp>
          <p:nvGrpSpPr>
            <p:cNvPr id="59466" name="Group 131"/>
            <p:cNvGrpSpPr>
              <a:grpSpLocks/>
            </p:cNvGrpSpPr>
            <p:nvPr/>
          </p:nvGrpSpPr>
          <p:grpSpPr bwMode="auto">
            <a:xfrm>
              <a:off x="4558" y="2986"/>
              <a:ext cx="771" cy="1215"/>
              <a:chOff x="249" y="1456"/>
              <a:chExt cx="771" cy="1215"/>
            </a:xfrm>
          </p:grpSpPr>
          <p:grpSp>
            <p:nvGrpSpPr>
              <p:cNvPr id="59468" name="Group 105"/>
              <p:cNvGrpSpPr>
                <a:grpSpLocks/>
              </p:cNvGrpSpPr>
              <p:nvPr/>
            </p:nvGrpSpPr>
            <p:grpSpPr bwMode="auto">
              <a:xfrm>
                <a:off x="249" y="1933"/>
                <a:ext cx="666" cy="621"/>
                <a:chOff x="3561" y="1993"/>
                <a:chExt cx="666" cy="621"/>
              </a:xfrm>
            </p:grpSpPr>
            <p:sp>
              <p:nvSpPr>
                <p:cNvPr id="59473" name="Rectangle 106"/>
                <p:cNvSpPr>
                  <a:spLocks noChangeArrowheads="1"/>
                </p:cNvSpPr>
                <p:nvPr/>
              </p:nvSpPr>
              <p:spPr bwMode="auto">
                <a:xfrm>
                  <a:off x="3651" y="2024"/>
                  <a:ext cx="576" cy="576"/>
                </a:xfrm>
                <a:prstGeom prst="rect">
                  <a:avLst/>
                </a:prstGeom>
                <a:noFill/>
                <a:ln w="38100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59474" name="Text Box 107"/>
                <p:cNvSpPr txBox="1">
                  <a:spLocks noChangeArrowheads="1"/>
                </p:cNvSpPr>
                <p:nvPr/>
              </p:nvSpPr>
              <p:spPr bwMode="auto">
                <a:xfrm>
                  <a:off x="3833" y="1993"/>
                  <a:ext cx="20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r>
                    <a:rPr lang="en-US" altLang="zh-TW" sz="1600">
                      <a:solidFill>
                        <a:schemeClr val="bg1"/>
                      </a:solidFill>
                    </a:rPr>
                    <a:t>D</a:t>
                  </a:r>
                </a:p>
              </p:txBody>
            </p:sp>
            <p:sp>
              <p:nvSpPr>
                <p:cNvPr id="59475" name="Text Box 108"/>
                <p:cNvSpPr txBox="1">
                  <a:spLocks noChangeArrowheads="1"/>
                </p:cNvSpPr>
                <p:nvPr/>
              </p:nvSpPr>
              <p:spPr bwMode="auto">
                <a:xfrm>
                  <a:off x="3833" y="2402"/>
                  <a:ext cx="21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r>
                    <a:rPr lang="en-US" altLang="zh-TW" sz="1600">
                      <a:solidFill>
                        <a:schemeClr val="bg1"/>
                      </a:solidFill>
                    </a:rPr>
                    <a:t>Q</a:t>
                  </a:r>
                </a:p>
              </p:txBody>
            </p:sp>
            <p:sp>
              <p:nvSpPr>
                <p:cNvPr id="59476" name="AutoShape 109"/>
                <p:cNvSpPr>
                  <a:spLocks noChangeArrowheads="1"/>
                </p:cNvSpPr>
                <p:nvPr/>
              </p:nvSpPr>
              <p:spPr bwMode="auto">
                <a:xfrm rot="5400000">
                  <a:off x="3652" y="2341"/>
                  <a:ext cx="136" cy="137"/>
                </a:xfrm>
                <a:prstGeom prst="triangle">
                  <a:avLst>
                    <a:gd name="adj" fmla="val 50000"/>
                  </a:avLst>
                </a:prstGeom>
                <a:noFill/>
                <a:ln w="38100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59477" name="Oval 110"/>
                <p:cNvSpPr>
                  <a:spLocks noChangeArrowheads="1"/>
                </p:cNvSpPr>
                <p:nvPr/>
              </p:nvSpPr>
              <p:spPr bwMode="auto">
                <a:xfrm>
                  <a:off x="3561" y="2160"/>
                  <a:ext cx="90" cy="91"/>
                </a:xfrm>
                <a:prstGeom prst="ellips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59478" name="Text Box 111"/>
                <p:cNvSpPr txBox="1">
                  <a:spLocks noChangeArrowheads="1"/>
                </p:cNvSpPr>
                <p:nvPr/>
              </p:nvSpPr>
              <p:spPr bwMode="auto">
                <a:xfrm>
                  <a:off x="3660" y="2168"/>
                  <a:ext cx="307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r>
                    <a:rPr lang="en-US" altLang="zh-TW" sz="1200">
                      <a:solidFill>
                        <a:schemeClr val="bg1"/>
                      </a:solidFill>
                    </a:rPr>
                    <a:t>CLR</a:t>
                  </a:r>
                </a:p>
              </p:txBody>
            </p:sp>
          </p:grpSp>
          <p:sp>
            <p:nvSpPr>
              <p:cNvPr id="59469" name="Line 115"/>
              <p:cNvSpPr>
                <a:spLocks noChangeShapeType="1"/>
              </p:cNvSpPr>
              <p:nvPr/>
            </p:nvSpPr>
            <p:spPr bwMode="auto">
              <a:xfrm>
                <a:off x="613" y="1888"/>
                <a:ext cx="0" cy="6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aphicFrame>
            <p:nvGraphicFramePr>
              <p:cNvPr id="59470" name="Object 128"/>
              <p:cNvGraphicFramePr>
                <a:graphicFrameLocks noChangeAspect="1"/>
              </p:cNvGraphicFramePr>
              <p:nvPr/>
            </p:nvGraphicFramePr>
            <p:xfrm>
              <a:off x="466" y="1606"/>
              <a:ext cx="297" cy="3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9512" name="Visio" r:id="rId3" imgW="352349" imgH="375839" progId="Visio.Drawing.6">
                      <p:embed/>
                    </p:oleObj>
                  </mc:Choice>
                  <mc:Fallback>
                    <p:oleObj name="Visio" r:id="rId3" imgW="352349" imgH="375839" progId="Visio.Drawing.6">
                      <p:embed/>
                      <p:pic>
                        <p:nvPicPr>
                          <p:cNvPr id="0" name="Object 12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6" y="1606"/>
                            <a:ext cx="297" cy="31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9471" name="Freeform 129"/>
              <p:cNvSpPr>
                <a:spLocks/>
              </p:cNvSpPr>
              <p:nvPr/>
            </p:nvSpPr>
            <p:spPr bwMode="auto">
              <a:xfrm>
                <a:off x="612" y="1537"/>
                <a:ext cx="408" cy="1134"/>
              </a:xfrm>
              <a:custGeom>
                <a:avLst/>
                <a:gdLst>
                  <a:gd name="T0" fmla="*/ 0 w 408"/>
                  <a:gd name="T1" fmla="*/ 998 h 1134"/>
                  <a:gd name="T2" fmla="*/ 0 w 408"/>
                  <a:gd name="T3" fmla="*/ 1134 h 1134"/>
                  <a:gd name="T4" fmla="*/ 408 w 408"/>
                  <a:gd name="T5" fmla="*/ 1134 h 1134"/>
                  <a:gd name="T6" fmla="*/ 408 w 408"/>
                  <a:gd name="T7" fmla="*/ 0 h 1134"/>
                  <a:gd name="T8" fmla="*/ 91 w 408"/>
                  <a:gd name="T9" fmla="*/ 0 h 1134"/>
                  <a:gd name="T10" fmla="*/ 91 w 408"/>
                  <a:gd name="T11" fmla="*/ 91 h 11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8"/>
                  <a:gd name="T19" fmla="*/ 0 h 1134"/>
                  <a:gd name="T20" fmla="*/ 408 w 408"/>
                  <a:gd name="T21" fmla="*/ 1134 h 11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8" h="1134">
                    <a:moveTo>
                      <a:pt x="0" y="998"/>
                    </a:moveTo>
                    <a:lnTo>
                      <a:pt x="0" y="1134"/>
                    </a:lnTo>
                    <a:lnTo>
                      <a:pt x="408" y="1134"/>
                    </a:lnTo>
                    <a:lnTo>
                      <a:pt x="408" y="0"/>
                    </a:lnTo>
                    <a:lnTo>
                      <a:pt x="91" y="0"/>
                    </a:lnTo>
                    <a:lnTo>
                      <a:pt x="91" y="91"/>
                    </a:lnTo>
                  </a:path>
                </a:pathLst>
              </a:custGeom>
              <a:noFill/>
              <a:ln w="3810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9472" name="Line 130"/>
              <p:cNvSpPr>
                <a:spLocks noChangeShapeType="1"/>
              </p:cNvSpPr>
              <p:nvPr/>
            </p:nvSpPr>
            <p:spPr bwMode="auto">
              <a:xfrm flipV="1">
                <a:off x="521" y="1456"/>
                <a:ext cx="0" cy="18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59467" name="AutoShape 156"/>
            <p:cNvSpPr>
              <a:spLocks noChangeArrowheads="1"/>
            </p:cNvSpPr>
            <p:nvPr/>
          </p:nvSpPr>
          <p:spPr bwMode="auto">
            <a:xfrm>
              <a:off x="4014" y="3566"/>
              <a:ext cx="363" cy="227"/>
            </a:xfrm>
            <a:prstGeom prst="rightArrow">
              <a:avLst>
                <a:gd name="adj1" fmla="val 38324"/>
                <a:gd name="adj2" fmla="val 69606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zh-TW" altLang="en-US" sz="2400">
                <a:solidFill>
                  <a:srgbClr val="FFFF66"/>
                </a:solidFill>
              </a:endParaRPr>
            </a:p>
          </p:txBody>
        </p:sp>
      </p:grpSp>
      <p:grpSp>
        <p:nvGrpSpPr>
          <p:cNvPr id="8" name="Group 168"/>
          <p:cNvGrpSpPr>
            <a:grpSpLocks/>
          </p:cNvGrpSpPr>
          <p:nvPr/>
        </p:nvGrpSpPr>
        <p:grpSpPr bwMode="auto">
          <a:xfrm>
            <a:off x="585788" y="836613"/>
            <a:ext cx="3822700" cy="1501775"/>
            <a:chOff x="369" y="527"/>
            <a:chExt cx="2408" cy="946"/>
          </a:xfrm>
        </p:grpSpPr>
        <p:sp>
          <p:nvSpPr>
            <p:cNvPr id="59452" name="AutoShape 32"/>
            <p:cNvSpPr>
              <a:spLocks noChangeArrowheads="1"/>
            </p:cNvSpPr>
            <p:nvPr/>
          </p:nvSpPr>
          <p:spPr bwMode="auto">
            <a:xfrm>
              <a:off x="369" y="904"/>
              <a:ext cx="576" cy="192"/>
            </a:xfrm>
            <a:prstGeom prst="flowChartTerminator">
              <a:avLst/>
            </a:prstGeom>
            <a:solidFill>
              <a:schemeClr val="bg1"/>
            </a:solidFill>
            <a:ln w="2857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zh-TW" sz="2000">
                  <a:solidFill>
                    <a:schemeClr val="accent2"/>
                  </a:solidFill>
                </a:rPr>
                <a:t>begin</a:t>
              </a:r>
            </a:p>
          </p:txBody>
        </p:sp>
        <p:grpSp>
          <p:nvGrpSpPr>
            <p:cNvPr id="59453" name="Group 122"/>
            <p:cNvGrpSpPr>
              <a:grpSpLocks/>
            </p:cNvGrpSpPr>
            <p:nvPr/>
          </p:nvGrpSpPr>
          <p:grpSpPr bwMode="auto">
            <a:xfrm>
              <a:off x="1937" y="527"/>
              <a:ext cx="840" cy="946"/>
              <a:chOff x="3379" y="760"/>
              <a:chExt cx="840" cy="946"/>
            </a:xfrm>
          </p:grpSpPr>
          <p:grpSp>
            <p:nvGrpSpPr>
              <p:cNvPr id="59455" name="Group 75"/>
              <p:cNvGrpSpPr>
                <a:grpSpLocks/>
              </p:cNvGrpSpPr>
              <p:nvPr/>
            </p:nvGrpSpPr>
            <p:grpSpPr bwMode="auto">
              <a:xfrm>
                <a:off x="3379" y="920"/>
                <a:ext cx="666" cy="621"/>
                <a:chOff x="3561" y="1993"/>
                <a:chExt cx="666" cy="621"/>
              </a:xfrm>
            </p:grpSpPr>
            <p:sp>
              <p:nvSpPr>
                <p:cNvPr id="59459" name="Rectangle 65"/>
                <p:cNvSpPr>
                  <a:spLocks noChangeArrowheads="1"/>
                </p:cNvSpPr>
                <p:nvPr/>
              </p:nvSpPr>
              <p:spPr bwMode="auto">
                <a:xfrm>
                  <a:off x="3651" y="2024"/>
                  <a:ext cx="576" cy="576"/>
                </a:xfrm>
                <a:prstGeom prst="rect">
                  <a:avLst/>
                </a:prstGeom>
                <a:noFill/>
                <a:ln w="38100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59460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3833" y="1993"/>
                  <a:ext cx="20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r>
                    <a:rPr lang="en-US" altLang="zh-TW" sz="1600">
                      <a:solidFill>
                        <a:schemeClr val="bg1"/>
                      </a:solidFill>
                    </a:rPr>
                    <a:t>D</a:t>
                  </a:r>
                </a:p>
              </p:txBody>
            </p:sp>
            <p:sp>
              <p:nvSpPr>
                <p:cNvPr id="59461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3833" y="2402"/>
                  <a:ext cx="21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r>
                    <a:rPr lang="en-US" altLang="zh-TW" sz="1600">
                      <a:solidFill>
                        <a:schemeClr val="bg1"/>
                      </a:solidFill>
                    </a:rPr>
                    <a:t>Q</a:t>
                  </a:r>
                </a:p>
              </p:txBody>
            </p:sp>
            <p:sp>
              <p:nvSpPr>
                <p:cNvPr id="59462" name="AutoShape 68"/>
                <p:cNvSpPr>
                  <a:spLocks noChangeArrowheads="1"/>
                </p:cNvSpPr>
                <p:nvPr/>
              </p:nvSpPr>
              <p:spPr bwMode="auto">
                <a:xfrm rot="5400000">
                  <a:off x="3652" y="2341"/>
                  <a:ext cx="136" cy="137"/>
                </a:xfrm>
                <a:prstGeom prst="triangle">
                  <a:avLst>
                    <a:gd name="adj" fmla="val 50000"/>
                  </a:avLst>
                </a:prstGeom>
                <a:noFill/>
                <a:ln w="38100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59463" name="Oval 70"/>
                <p:cNvSpPr>
                  <a:spLocks noChangeArrowheads="1"/>
                </p:cNvSpPr>
                <p:nvPr/>
              </p:nvSpPr>
              <p:spPr bwMode="auto">
                <a:xfrm>
                  <a:off x="3561" y="2160"/>
                  <a:ext cx="90" cy="91"/>
                </a:xfrm>
                <a:prstGeom prst="ellips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59464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3656" y="2168"/>
                  <a:ext cx="313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r>
                    <a:rPr lang="en-US" altLang="zh-TW" sz="1200">
                      <a:solidFill>
                        <a:schemeClr val="bg1"/>
                      </a:solidFill>
                    </a:rPr>
                    <a:t>PRE</a:t>
                  </a:r>
                </a:p>
              </p:txBody>
            </p:sp>
          </p:grpSp>
          <p:sp>
            <p:nvSpPr>
              <p:cNvPr id="59456" name="Line 117"/>
              <p:cNvSpPr>
                <a:spLocks noChangeShapeType="1"/>
              </p:cNvSpPr>
              <p:nvPr/>
            </p:nvSpPr>
            <p:spPr bwMode="auto">
              <a:xfrm>
                <a:off x="3742" y="1525"/>
                <a:ext cx="1" cy="18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9457" name="Freeform 119"/>
              <p:cNvSpPr>
                <a:spLocks/>
              </p:cNvSpPr>
              <p:nvPr/>
            </p:nvSpPr>
            <p:spPr bwMode="auto">
              <a:xfrm>
                <a:off x="3742" y="760"/>
                <a:ext cx="408" cy="181"/>
              </a:xfrm>
              <a:custGeom>
                <a:avLst/>
                <a:gdLst>
                  <a:gd name="T0" fmla="*/ 0 w 408"/>
                  <a:gd name="T1" fmla="*/ 181 h 181"/>
                  <a:gd name="T2" fmla="*/ 0 w 408"/>
                  <a:gd name="T3" fmla="*/ 0 h 181"/>
                  <a:gd name="T4" fmla="*/ 408 w 408"/>
                  <a:gd name="T5" fmla="*/ 0 h 181"/>
                  <a:gd name="T6" fmla="*/ 408 w 408"/>
                  <a:gd name="T7" fmla="*/ 91 h 1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8"/>
                  <a:gd name="T13" fmla="*/ 0 h 181"/>
                  <a:gd name="T14" fmla="*/ 408 w 408"/>
                  <a:gd name="T15" fmla="*/ 181 h 1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8" h="181">
                    <a:moveTo>
                      <a:pt x="0" y="181"/>
                    </a:moveTo>
                    <a:lnTo>
                      <a:pt x="0" y="0"/>
                    </a:lnTo>
                    <a:lnTo>
                      <a:pt x="408" y="0"/>
                    </a:lnTo>
                    <a:lnTo>
                      <a:pt x="408" y="91"/>
                    </a:lnTo>
                  </a:path>
                </a:pathLst>
              </a:custGeom>
              <a:noFill/>
              <a:ln w="3810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9458" name="AutoShape 120"/>
              <p:cNvSpPr>
                <a:spLocks noChangeArrowheads="1"/>
              </p:cNvSpPr>
              <p:nvPr/>
            </p:nvSpPr>
            <p:spPr bwMode="auto">
              <a:xfrm rot="10800000">
                <a:off x="4083" y="845"/>
                <a:ext cx="136" cy="91"/>
              </a:xfrm>
              <a:prstGeom prst="triangle">
                <a:avLst>
                  <a:gd name="adj" fmla="val 50000"/>
                </a:avLst>
              </a:prstGeom>
              <a:noFill/>
              <a:ln w="2857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endParaRPr lang="zh-TW" altLang="en-US" sz="2400">
                  <a:solidFill>
                    <a:srgbClr val="FFFF66"/>
                  </a:solidFill>
                </a:endParaRPr>
              </a:p>
            </p:txBody>
          </p:sp>
        </p:grpSp>
        <p:sp>
          <p:nvSpPr>
            <p:cNvPr id="59454" name="AutoShape 132"/>
            <p:cNvSpPr>
              <a:spLocks noChangeArrowheads="1"/>
            </p:cNvSpPr>
            <p:nvPr/>
          </p:nvSpPr>
          <p:spPr bwMode="auto">
            <a:xfrm>
              <a:off x="1293" y="886"/>
              <a:ext cx="363" cy="227"/>
            </a:xfrm>
            <a:prstGeom prst="rightArrow">
              <a:avLst>
                <a:gd name="adj1" fmla="val 38324"/>
                <a:gd name="adj2" fmla="val 69606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zh-TW" altLang="en-US" sz="2400">
                <a:solidFill>
                  <a:srgbClr val="FFFF66"/>
                </a:solidFill>
              </a:endParaRPr>
            </a:p>
          </p:txBody>
        </p:sp>
      </p:grpSp>
      <p:grpSp>
        <p:nvGrpSpPr>
          <p:cNvPr id="11" name="Group 169"/>
          <p:cNvGrpSpPr>
            <a:grpSpLocks/>
          </p:cNvGrpSpPr>
          <p:nvPr/>
        </p:nvGrpSpPr>
        <p:grpSpPr bwMode="auto">
          <a:xfrm>
            <a:off x="71438" y="2311400"/>
            <a:ext cx="4678362" cy="1066800"/>
            <a:chOff x="45" y="1456"/>
            <a:chExt cx="2947" cy="672"/>
          </a:xfrm>
        </p:grpSpPr>
        <p:grpSp>
          <p:nvGrpSpPr>
            <p:cNvPr id="59436" name="Group 94"/>
            <p:cNvGrpSpPr>
              <a:grpSpLocks/>
            </p:cNvGrpSpPr>
            <p:nvPr/>
          </p:nvGrpSpPr>
          <p:grpSpPr bwMode="auto">
            <a:xfrm>
              <a:off x="1723" y="1456"/>
              <a:ext cx="1269" cy="635"/>
              <a:chOff x="3289" y="2659"/>
              <a:chExt cx="1269" cy="635"/>
            </a:xfrm>
          </p:grpSpPr>
          <p:sp>
            <p:nvSpPr>
              <p:cNvPr id="59446" name="AutoShape 84"/>
              <p:cNvSpPr>
                <a:spLocks noChangeArrowheads="1"/>
              </p:cNvSpPr>
              <p:nvPr/>
            </p:nvSpPr>
            <p:spPr bwMode="auto">
              <a:xfrm flipV="1">
                <a:off x="3379" y="2840"/>
                <a:ext cx="1179" cy="2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7 w 21600"/>
                  <a:gd name="T13" fmla="*/ 4526 h 21600"/>
                  <a:gd name="T14" fmla="*/ 17093 w 21600"/>
                  <a:gd name="T15" fmla="*/ 1707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  <a:spcBef>
                    <a:spcPct val="0"/>
                  </a:spcBef>
                  <a:buFontTx/>
                  <a:buNone/>
                </a:pPr>
                <a:endParaRPr lang="en-US" altLang="zh-TW" sz="1600">
                  <a:solidFill>
                    <a:schemeClr val="bg1"/>
                  </a:solidFill>
                </a:endParaRPr>
              </a:p>
              <a:p>
                <a:pPr algn="ctr" eaLnBrk="1" hangingPunct="1">
                  <a:lnSpc>
                    <a:spcPct val="8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TW" sz="1600">
                    <a:solidFill>
                      <a:schemeClr val="bg1"/>
                    </a:solidFill>
                  </a:rPr>
                  <a:t>0             1</a:t>
                </a:r>
              </a:p>
            </p:txBody>
          </p:sp>
          <p:sp>
            <p:nvSpPr>
              <p:cNvPr id="59447" name="Line 85"/>
              <p:cNvSpPr>
                <a:spLocks noChangeShapeType="1"/>
              </p:cNvSpPr>
              <p:nvPr/>
            </p:nvSpPr>
            <p:spPr bwMode="auto">
              <a:xfrm>
                <a:off x="3996" y="2659"/>
                <a:ext cx="0" cy="18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9448" name="Line 86"/>
              <p:cNvSpPr>
                <a:spLocks noChangeShapeType="1"/>
              </p:cNvSpPr>
              <p:nvPr/>
            </p:nvSpPr>
            <p:spPr bwMode="auto">
              <a:xfrm>
                <a:off x="3696" y="3113"/>
                <a:ext cx="0" cy="18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9449" name="Line 87"/>
              <p:cNvSpPr>
                <a:spLocks noChangeShapeType="1"/>
              </p:cNvSpPr>
              <p:nvPr/>
            </p:nvSpPr>
            <p:spPr bwMode="auto">
              <a:xfrm rot="-5400000">
                <a:off x="3402" y="2863"/>
                <a:ext cx="0" cy="22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9450" name="Text Box 88"/>
              <p:cNvSpPr txBox="1">
                <a:spLocks noChangeArrowheads="1"/>
              </p:cNvSpPr>
              <p:nvPr/>
            </p:nvSpPr>
            <p:spPr bwMode="auto">
              <a:xfrm>
                <a:off x="3379" y="2750"/>
                <a:ext cx="20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zh-TW" sz="1600">
                    <a:solidFill>
                      <a:schemeClr val="bg1"/>
                    </a:solidFill>
                  </a:rPr>
                  <a:t>C</a:t>
                </a:r>
              </a:p>
            </p:txBody>
          </p:sp>
          <p:sp>
            <p:nvSpPr>
              <p:cNvPr id="59451" name="Line 89"/>
              <p:cNvSpPr>
                <a:spLocks noChangeShapeType="1"/>
              </p:cNvSpPr>
              <p:nvPr/>
            </p:nvSpPr>
            <p:spPr bwMode="auto">
              <a:xfrm>
                <a:off x="4241" y="3113"/>
                <a:ext cx="0" cy="18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59437" name="Group 134"/>
            <p:cNvGrpSpPr>
              <a:grpSpLocks/>
            </p:cNvGrpSpPr>
            <p:nvPr/>
          </p:nvGrpSpPr>
          <p:grpSpPr bwMode="auto">
            <a:xfrm>
              <a:off x="45" y="1467"/>
              <a:ext cx="1223" cy="661"/>
              <a:chOff x="295" y="1525"/>
              <a:chExt cx="1223" cy="661"/>
            </a:xfrm>
          </p:grpSpPr>
          <p:grpSp>
            <p:nvGrpSpPr>
              <p:cNvPr id="59439" name="Group 64"/>
              <p:cNvGrpSpPr>
                <a:grpSpLocks/>
              </p:cNvGrpSpPr>
              <p:nvPr/>
            </p:nvGrpSpPr>
            <p:grpSpPr bwMode="auto">
              <a:xfrm>
                <a:off x="295" y="1616"/>
                <a:ext cx="1223" cy="570"/>
                <a:chOff x="1447" y="1480"/>
                <a:chExt cx="1223" cy="570"/>
              </a:xfrm>
            </p:grpSpPr>
            <p:sp>
              <p:nvSpPr>
                <p:cNvPr id="59441" name="AutoShape 35"/>
                <p:cNvSpPr>
                  <a:spLocks noChangeArrowheads="1"/>
                </p:cNvSpPr>
                <p:nvPr/>
              </p:nvSpPr>
              <p:spPr bwMode="auto">
                <a:xfrm>
                  <a:off x="1447" y="1577"/>
                  <a:ext cx="1044" cy="272"/>
                </a:xfrm>
                <a:prstGeom prst="diamond">
                  <a:avLst/>
                </a:prstGeom>
                <a:solidFill>
                  <a:schemeClr val="bg1"/>
                </a:solidFill>
                <a:ln w="28575">
                  <a:solidFill>
                    <a:srgbClr val="FFFF6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kumimoji="0" lang="en-US" altLang="zh-TW" sz="1800">
                      <a:solidFill>
                        <a:schemeClr val="accent2"/>
                      </a:solidFill>
                    </a:rPr>
                    <a:t>C</a:t>
                  </a:r>
                </a:p>
              </p:txBody>
            </p:sp>
            <p:sp>
              <p:nvSpPr>
                <p:cNvPr id="59442" name="Line 36"/>
                <p:cNvSpPr>
                  <a:spLocks noChangeShapeType="1"/>
                </p:cNvSpPr>
                <p:nvPr/>
              </p:nvSpPr>
              <p:spPr bwMode="auto">
                <a:xfrm>
                  <a:off x="1970" y="1852"/>
                  <a:ext cx="0" cy="172"/>
                </a:xfrm>
                <a:prstGeom prst="line">
                  <a:avLst/>
                </a:prstGeom>
                <a:noFill/>
                <a:ln w="28575">
                  <a:solidFill>
                    <a:srgbClr val="FFFF66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9443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2457" y="1480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kumimoji="0" lang="en-US" altLang="zh-TW" sz="1800">
                      <a:solidFill>
                        <a:srgbClr val="FFFF66"/>
                      </a:solidFill>
                    </a:rPr>
                    <a:t>1</a:t>
                  </a:r>
                </a:p>
              </p:txBody>
            </p:sp>
            <p:sp>
              <p:nvSpPr>
                <p:cNvPr id="59444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1970" y="1819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kumimoji="0" lang="en-US" altLang="zh-TW" sz="1800">
                      <a:solidFill>
                        <a:srgbClr val="FFFF66"/>
                      </a:solidFill>
                    </a:rPr>
                    <a:t>0</a:t>
                  </a:r>
                </a:p>
              </p:txBody>
            </p:sp>
            <p:sp>
              <p:nvSpPr>
                <p:cNvPr id="59445" name="Line 61"/>
                <p:cNvSpPr>
                  <a:spLocks noChangeShapeType="1"/>
                </p:cNvSpPr>
                <p:nvPr/>
              </p:nvSpPr>
              <p:spPr bwMode="auto">
                <a:xfrm rot="-5400000">
                  <a:off x="2584" y="1626"/>
                  <a:ext cx="0" cy="172"/>
                </a:xfrm>
                <a:prstGeom prst="line">
                  <a:avLst/>
                </a:prstGeom>
                <a:noFill/>
                <a:ln w="28575">
                  <a:solidFill>
                    <a:srgbClr val="FFFF66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59440" name="Line 133"/>
              <p:cNvSpPr>
                <a:spLocks noChangeShapeType="1"/>
              </p:cNvSpPr>
              <p:nvPr/>
            </p:nvSpPr>
            <p:spPr bwMode="auto">
              <a:xfrm>
                <a:off x="827" y="1525"/>
                <a:ext cx="0" cy="181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59438" name="AutoShape 135"/>
            <p:cNvSpPr>
              <a:spLocks noChangeArrowheads="1"/>
            </p:cNvSpPr>
            <p:nvPr/>
          </p:nvSpPr>
          <p:spPr bwMode="auto">
            <a:xfrm>
              <a:off x="1293" y="1660"/>
              <a:ext cx="363" cy="227"/>
            </a:xfrm>
            <a:prstGeom prst="rightArrow">
              <a:avLst>
                <a:gd name="adj1" fmla="val 38324"/>
                <a:gd name="adj2" fmla="val 69606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zh-TW" altLang="en-US" sz="2400">
                <a:solidFill>
                  <a:srgbClr val="FFFF66"/>
                </a:solidFill>
              </a:endParaRPr>
            </a:p>
          </p:txBody>
        </p:sp>
      </p:grpSp>
      <p:grpSp>
        <p:nvGrpSpPr>
          <p:cNvPr id="15" name="Group 170"/>
          <p:cNvGrpSpPr>
            <a:grpSpLocks/>
          </p:cNvGrpSpPr>
          <p:nvPr/>
        </p:nvGrpSpPr>
        <p:grpSpPr bwMode="auto">
          <a:xfrm>
            <a:off x="177800" y="3716338"/>
            <a:ext cx="4751388" cy="1296987"/>
            <a:chOff x="112" y="2341"/>
            <a:chExt cx="2993" cy="817"/>
          </a:xfrm>
        </p:grpSpPr>
        <p:grpSp>
          <p:nvGrpSpPr>
            <p:cNvPr id="59410" name="Group 46"/>
            <p:cNvGrpSpPr>
              <a:grpSpLocks/>
            </p:cNvGrpSpPr>
            <p:nvPr/>
          </p:nvGrpSpPr>
          <p:grpSpPr bwMode="auto">
            <a:xfrm>
              <a:off x="112" y="2500"/>
              <a:ext cx="1089" cy="590"/>
              <a:chOff x="2018" y="3294"/>
              <a:chExt cx="1089" cy="590"/>
            </a:xfrm>
          </p:grpSpPr>
          <p:sp>
            <p:nvSpPr>
              <p:cNvPr id="59426" name="Line 47"/>
              <p:cNvSpPr>
                <a:spLocks noChangeShapeType="1"/>
              </p:cNvSpPr>
              <p:nvPr/>
            </p:nvSpPr>
            <p:spPr bwMode="auto">
              <a:xfrm flipH="1">
                <a:off x="2506" y="3294"/>
                <a:ext cx="1" cy="19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9427" name="Line 48"/>
              <p:cNvSpPr>
                <a:spLocks noChangeShapeType="1"/>
              </p:cNvSpPr>
              <p:nvPr/>
            </p:nvSpPr>
            <p:spPr bwMode="auto">
              <a:xfrm>
                <a:off x="2507" y="3687"/>
                <a:ext cx="0" cy="197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9428" name="Line 49"/>
              <p:cNvSpPr>
                <a:spLocks noChangeShapeType="1"/>
              </p:cNvSpPr>
              <p:nvPr/>
            </p:nvSpPr>
            <p:spPr bwMode="auto">
              <a:xfrm rot="-5400000">
                <a:off x="3032" y="3514"/>
                <a:ext cx="0" cy="15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9429" name="Text Box 50"/>
              <p:cNvSpPr txBox="1">
                <a:spLocks noChangeArrowheads="1"/>
              </p:cNvSpPr>
              <p:nvPr/>
            </p:nvSpPr>
            <p:spPr bwMode="auto">
              <a:xfrm>
                <a:off x="2506" y="3672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zh-TW" sz="1600">
                    <a:solidFill>
                      <a:srgbClr val="FFFF66"/>
                    </a:solidFill>
                  </a:rPr>
                  <a:t>0</a:t>
                </a:r>
              </a:p>
            </p:txBody>
          </p:sp>
          <p:sp>
            <p:nvSpPr>
              <p:cNvPr id="59430" name="Text Box 51"/>
              <p:cNvSpPr txBox="1">
                <a:spLocks noChangeArrowheads="1"/>
              </p:cNvSpPr>
              <p:nvPr/>
            </p:nvSpPr>
            <p:spPr bwMode="auto">
              <a:xfrm>
                <a:off x="2880" y="3400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zh-TW" sz="1600">
                    <a:solidFill>
                      <a:srgbClr val="FFFF66"/>
                    </a:solidFill>
                  </a:rPr>
                  <a:t>1</a:t>
                </a:r>
              </a:p>
            </p:txBody>
          </p:sp>
          <p:grpSp>
            <p:nvGrpSpPr>
              <p:cNvPr id="59431" name="Group 52"/>
              <p:cNvGrpSpPr>
                <a:grpSpLocks/>
              </p:cNvGrpSpPr>
              <p:nvPr/>
            </p:nvGrpSpPr>
            <p:grpSpPr bwMode="auto">
              <a:xfrm>
                <a:off x="2018" y="3490"/>
                <a:ext cx="976" cy="197"/>
                <a:chOff x="1306" y="3468"/>
                <a:chExt cx="1728" cy="583"/>
              </a:xfrm>
            </p:grpSpPr>
            <p:sp>
              <p:nvSpPr>
                <p:cNvPr id="59433" name="AutoShape 53"/>
                <p:cNvSpPr>
                  <a:spLocks noChangeArrowheads="1"/>
                </p:cNvSpPr>
                <p:nvPr/>
              </p:nvSpPr>
              <p:spPr bwMode="auto">
                <a:xfrm rot="-5400000">
                  <a:off x="1306" y="3475"/>
                  <a:ext cx="576" cy="57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59434" name="Rectangle 54"/>
                <p:cNvSpPr>
                  <a:spLocks noChangeArrowheads="1"/>
                </p:cNvSpPr>
                <p:nvPr/>
              </p:nvSpPr>
              <p:spPr bwMode="auto">
                <a:xfrm>
                  <a:off x="1882" y="3475"/>
                  <a:ext cx="576" cy="57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59435" name="AutoShape 55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2458" y="3468"/>
                  <a:ext cx="576" cy="57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</p:grpSp>
          <p:sp>
            <p:nvSpPr>
              <p:cNvPr id="59432" name="Text Box 56"/>
              <p:cNvSpPr txBox="1">
                <a:spLocks noChangeArrowheads="1"/>
              </p:cNvSpPr>
              <p:nvPr/>
            </p:nvSpPr>
            <p:spPr bwMode="auto">
              <a:xfrm>
                <a:off x="2366" y="3475"/>
                <a:ext cx="29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zh-TW" sz="1800" i="1">
                    <a:solidFill>
                      <a:schemeClr val="accent2"/>
                    </a:solidFill>
                    <a:latin typeface="Times New Roman" panose="02020603050405020304" pitchFamily="18" charset="0"/>
                  </a:rPr>
                  <a:t>f</a:t>
                </a:r>
                <a:r>
                  <a:rPr lang="en-US" altLang="zh-TW" sz="1800">
                    <a:solidFill>
                      <a:schemeClr val="accent2"/>
                    </a:solidFill>
                  </a:rPr>
                  <a:t>( )</a:t>
                </a:r>
              </a:p>
            </p:txBody>
          </p:sp>
        </p:grpSp>
        <p:grpSp>
          <p:nvGrpSpPr>
            <p:cNvPr id="59411" name="Group 104"/>
            <p:cNvGrpSpPr>
              <a:grpSpLocks/>
            </p:cNvGrpSpPr>
            <p:nvPr/>
          </p:nvGrpSpPr>
          <p:grpSpPr bwMode="auto">
            <a:xfrm>
              <a:off x="1610" y="2341"/>
              <a:ext cx="1495" cy="817"/>
              <a:chOff x="1973" y="2432"/>
              <a:chExt cx="2040" cy="1089"/>
            </a:xfrm>
          </p:grpSpPr>
          <p:grpSp>
            <p:nvGrpSpPr>
              <p:cNvPr id="59413" name="Group 96"/>
              <p:cNvGrpSpPr>
                <a:grpSpLocks/>
              </p:cNvGrpSpPr>
              <p:nvPr/>
            </p:nvGrpSpPr>
            <p:grpSpPr bwMode="auto">
              <a:xfrm>
                <a:off x="1973" y="2432"/>
                <a:ext cx="815" cy="1089"/>
                <a:chOff x="1565" y="2432"/>
                <a:chExt cx="815" cy="1089"/>
              </a:xfrm>
            </p:grpSpPr>
            <p:sp>
              <p:nvSpPr>
                <p:cNvPr id="59421" name="Freeform 90"/>
                <p:cNvSpPr>
                  <a:spLocks/>
                </p:cNvSpPr>
                <p:nvPr/>
              </p:nvSpPr>
              <p:spPr bwMode="auto">
                <a:xfrm rot="-5400000">
                  <a:off x="1429" y="2795"/>
                  <a:ext cx="1089" cy="363"/>
                </a:xfrm>
                <a:custGeom>
                  <a:avLst/>
                  <a:gdLst>
                    <a:gd name="T0" fmla="*/ 0 w 1089"/>
                    <a:gd name="T1" fmla="*/ 0 h 363"/>
                    <a:gd name="T2" fmla="*/ 363 w 1089"/>
                    <a:gd name="T3" fmla="*/ 363 h 363"/>
                    <a:gd name="T4" fmla="*/ 726 w 1089"/>
                    <a:gd name="T5" fmla="*/ 363 h 363"/>
                    <a:gd name="T6" fmla="*/ 1089 w 1089"/>
                    <a:gd name="T7" fmla="*/ 0 h 363"/>
                    <a:gd name="T8" fmla="*/ 590 w 1089"/>
                    <a:gd name="T9" fmla="*/ 0 h 363"/>
                    <a:gd name="T10" fmla="*/ 545 w 1089"/>
                    <a:gd name="T11" fmla="*/ 91 h 363"/>
                    <a:gd name="T12" fmla="*/ 499 w 1089"/>
                    <a:gd name="T13" fmla="*/ 0 h 363"/>
                    <a:gd name="T14" fmla="*/ 0 w 1089"/>
                    <a:gd name="T15" fmla="*/ 0 h 36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89"/>
                    <a:gd name="T25" fmla="*/ 0 h 363"/>
                    <a:gd name="T26" fmla="*/ 1089 w 1089"/>
                    <a:gd name="T27" fmla="*/ 363 h 36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89" h="363">
                      <a:moveTo>
                        <a:pt x="0" y="0"/>
                      </a:moveTo>
                      <a:lnTo>
                        <a:pt x="363" y="363"/>
                      </a:lnTo>
                      <a:lnTo>
                        <a:pt x="726" y="363"/>
                      </a:lnTo>
                      <a:lnTo>
                        <a:pt x="1089" y="0"/>
                      </a:lnTo>
                      <a:lnTo>
                        <a:pt x="590" y="0"/>
                      </a:lnTo>
                      <a:lnTo>
                        <a:pt x="545" y="91"/>
                      </a:lnTo>
                      <a:lnTo>
                        <a:pt x="49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9422" name="Line 91"/>
                <p:cNvSpPr>
                  <a:spLocks noChangeShapeType="1"/>
                </p:cNvSpPr>
                <p:nvPr/>
              </p:nvSpPr>
              <p:spPr bwMode="auto">
                <a:xfrm rot="-5400000">
                  <a:off x="1678" y="2637"/>
                  <a:ext cx="0" cy="226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9423" name="Line 92"/>
                <p:cNvSpPr>
                  <a:spLocks noChangeShapeType="1"/>
                </p:cNvSpPr>
                <p:nvPr/>
              </p:nvSpPr>
              <p:spPr bwMode="auto">
                <a:xfrm rot="-5400000">
                  <a:off x="1678" y="3136"/>
                  <a:ext cx="0" cy="226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9424" name="Text Box 93"/>
                <p:cNvSpPr txBox="1">
                  <a:spLocks noChangeArrowheads="1"/>
                </p:cNvSpPr>
                <p:nvPr/>
              </p:nvSpPr>
              <p:spPr bwMode="auto">
                <a:xfrm>
                  <a:off x="1841" y="2897"/>
                  <a:ext cx="344" cy="2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r>
                    <a:rPr lang="en-US" altLang="zh-TW" sz="1400" i="1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f</a:t>
                  </a:r>
                  <a:r>
                    <a:rPr lang="en-US" altLang="zh-TW" sz="1400">
                      <a:solidFill>
                        <a:schemeClr val="bg1"/>
                      </a:solidFill>
                    </a:rPr>
                    <a:t>( )</a:t>
                  </a:r>
                </a:p>
              </p:txBody>
            </p:sp>
            <p:sp>
              <p:nvSpPr>
                <p:cNvPr id="59425" name="Line 95"/>
                <p:cNvSpPr>
                  <a:spLocks noChangeShapeType="1"/>
                </p:cNvSpPr>
                <p:nvPr/>
              </p:nvSpPr>
              <p:spPr bwMode="auto">
                <a:xfrm rot="-5400000">
                  <a:off x="2267" y="2863"/>
                  <a:ext cx="0" cy="226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59414" name="Group 97"/>
              <p:cNvGrpSpPr>
                <a:grpSpLocks/>
              </p:cNvGrpSpPr>
              <p:nvPr/>
            </p:nvGrpSpPr>
            <p:grpSpPr bwMode="auto">
              <a:xfrm>
                <a:off x="2744" y="2659"/>
                <a:ext cx="1269" cy="635"/>
                <a:chOff x="3289" y="2659"/>
                <a:chExt cx="1269" cy="635"/>
              </a:xfrm>
            </p:grpSpPr>
            <p:sp>
              <p:nvSpPr>
                <p:cNvPr id="59415" name="AutoShape 98"/>
                <p:cNvSpPr>
                  <a:spLocks noChangeArrowheads="1"/>
                </p:cNvSpPr>
                <p:nvPr/>
              </p:nvSpPr>
              <p:spPr bwMode="auto">
                <a:xfrm flipV="1">
                  <a:off x="3379" y="2840"/>
                  <a:ext cx="1179" cy="2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7 w 21600"/>
                    <a:gd name="T13" fmla="*/ 4526 h 21600"/>
                    <a:gd name="T14" fmla="*/ 17093 w 21600"/>
                    <a:gd name="T15" fmla="*/ 1707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0"/>
                    </a:spcBef>
                    <a:buFontTx/>
                    <a:buNone/>
                  </a:pPr>
                  <a:endParaRPr lang="en-US" altLang="zh-TW" sz="1400">
                    <a:solidFill>
                      <a:schemeClr val="bg1"/>
                    </a:solidFill>
                  </a:endParaRPr>
                </a:p>
                <a:p>
                  <a:pPr algn="ctr" eaLnBrk="1" hangingPunct="1">
                    <a:lnSpc>
                      <a:spcPct val="8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1400">
                      <a:solidFill>
                        <a:schemeClr val="bg1"/>
                      </a:solidFill>
                    </a:rPr>
                    <a:t>0             1</a:t>
                  </a:r>
                </a:p>
              </p:txBody>
            </p:sp>
            <p:sp>
              <p:nvSpPr>
                <p:cNvPr id="59416" name="Line 99"/>
                <p:cNvSpPr>
                  <a:spLocks noChangeShapeType="1"/>
                </p:cNvSpPr>
                <p:nvPr/>
              </p:nvSpPr>
              <p:spPr bwMode="auto">
                <a:xfrm>
                  <a:off x="3996" y="2659"/>
                  <a:ext cx="0" cy="181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9417" name="Line 100"/>
                <p:cNvSpPr>
                  <a:spLocks noChangeShapeType="1"/>
                </p:cNvSpPr>
                <p:nvPr/>
              </p:nvSpPr>
              <p:spPr bwMode="auto">
                <a:xfrm>
                  <a:off x="3696" y="3113"/>
                  <a:ext cx="0" cy="181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9418" name="Line 101"/>
                <p:cNvSpPr>
                  <a:spLocks noChangeShapeType="1"/>
                </p:cNvSpPr>
                <p:nvPr/>
              </p:nvSpPr>
              <p:spPr bwMode="auto">
                <a:xfrm rot="-5400000">
                  <a:off x="3402" y="2863"/>
                  <a:ext cx="0" cy="226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9419" name="Text Box 102"/>
                <p:cNvSpPr txBox="1">
                  <a:spLocks noChangeArrowheads="1"/>
                </p:cNvSpPr>
                <p:nvPr/>
              </p:nvSpPr>
              <p:spPr bwMode="auto">
                <a:xfrm>
                  <a:off x="3348" y="2772"/>
                  <a:ext cx="268" cy="2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r>
                    <a:rPr lang="en-US" altLang="zh-TW" sz="1400">
                      <a:solidFill>
                        <a:schemeClr val="bg1"/>
                      </a:solidFill>
                    </a:rPr>
                    <a:t>C</a:t>
                  </a:r>
                </a:p>
              </p:txBody>
            </p:sp>
            <p:sp>
              <p:nvSpPr>
                <p:cNvPr id="59420" name="Line 103"/>
                <p:cNvSpPr>
                  <a:spLocks noChangeShapeType="1"/>
                </p:cNvSpPr>
                <p:nvPr/>
              </p:nvSpPr>
              <p:spPr bwMode="auto">
                <a:xfrm>
                  <a:off x="4241" y="3113"/>
                  <a:ext cx="0" cy="181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sp>
          <p:nvSpPr>
            <p:cNvPr id="59412" name="AutoShape 136"/>
            <p:cNvSpPr>
              <a:spLocks noChangeArrowheads="1"/>
            </p:cNvSpPr>
            <p:nvPr/>
          </p:nvSpPr>
          <p:spPr bwMode="auto">
            <a:xfrm>
              <a:off x="1293" y="2636"/>
              <a:ext cx="363" cy="227"/>
            </a:xfrm>
            <a:prstGeom prst="rightArrow">
              <a:avLst>
                <a:gd name="adj1" fmla="val 38324"/>
                <a:gd name="adj2" fmla="val 69606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zh-TW" altLang="en-US" sz="2400">
                <a:solidFill>
                  <a:srgbClr val="FFFF66"/>
                </a:solidFill>
              </a:endParaRPr>
            </a:p>
          </p:txBody>
        </p:sp>
      </p:grpSp>
      <p:grpSp>
        <p:nvGrpSpPr>
          <p:cNvPr id="21" name="Group 171"/>
          <p:cNvGrpSpPr>
            <a:grpSpLocks/>
          </p:cNvGrpSpPr>
          <p:nvPr/>
        </p:nvGrpSpPr>
        <p:grpSpPr bwMode="auto">
          <a:xfrm>
            <a:off x="871538" y="5229225"/>
            <a:ext cx="3178175" cy="1181100"/>
            <a:chOff x="549" y="3294"/>
            <a:chExt cx="2002" cy="744"/>
          </a:xfrm>
        </p:grpSpPr>
        <p:grpSp>
          <p:nvGrpSpPr>
            <p:cNvPr id="59401" name="Group 159"/>
            <p:cNvGrpSpPr>
              <a:grpSpLocks/>
            </p:cNvGrpSpPr>
            <p:nvPr/>
          </p:nvGrpSpPr>
          <p:grpSpPr bwMode="auto">
            <a:xfrm>
              <a:off x="549" y="3462"/>
              <a:ext cx="215" cy="408"/>
              <a:chOff x="80" y="3521"/>
              <a:chExt cx="215" cy="408"/>
            </a:xfrm>
          </p:grpSpPr>
          <p:sp>
            <p:nvSpPr>
              <p:cNvPr id="59408" name="Line 157"/>
              <p:cNvSpPr>
                <a:spLocks noChangeShapeType="1"/>
              </p:cNvSpPr>
              <p:nvPr/>
            </p:nvSpPr>
            <p:spPr bwMode="auto">
              <a:xfrm>
                <a:off x="295" y="3521"/>
                <a:ext cx="0" cy="408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9409" name="Line 158"/>
              <p:cNvSpPr>
                <a:spLocks noChangeShapeType="1"/>
              </p:cNvSpPr>
              <p:nvPr/>
            </p:nvSpPr>
            <p:spPr bwMode="auto">
              <a:xfrm rot="-5400000">
                <a:off x="182" y="3600"/>
                <a:ext cx="0" cy="204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59402" name="Group 164"/>
            <p:cNvGrpSpPr>
              <a:grpSpLocks/>
            </p:cNvGrpSpPr>
            <p:nvPr/>
          </p:nvGrpSpPr>
          <p:grpSpPr bwMode="auto">
            <a:xfrm>
              <a:off x="2163" y="3294"/>
              <a:ext cx="388" cy="744"/>
              <a:chOff x="1383" y="3430"/>
              <a:chExt cx="388" cy="744"/>
            </a:xfrm>
          </p:grpSpPr>
          <p:sp>
            <p:nvSpPr>
              <p:cNvPr id="59404" name="Freeform 163"/>
              <p:cNvSpPr>
                <a:spLocks/>
              </p:cNvSpPr>
              <p:nvPr/>
            </p:nvSpPr>
            <p:spPr bwMode="auto">
              <a:xfrm>
                <a:off x="1383" y="3612"/>
                <a:ext cx="182" cy="136"/>
              </a:xfrm>
              <a:custGeom>
                <a:avLst/>
                <a:gdLst>
                  <a:gd name="T0" fmla="*/ 182 w 182"/>
                  <a:gd name="T1" fmla="*/ 136 h 136"/>
                  <a:gd name="T2" fmla="*/ 182 w 182"/>
                  <a:gd name="T3" fmla="*/ 0 h 136"/>
                  <a:gd name="T4" fmla="*/ 0 w 182"/>
                  <a:gd name="T5" fmla="*/ 0 h 136"/>
                  <a:gd name="T6" fmla="*/ 0 60000 65536"/>
                  <a:gd name="T7" fmla="*/ 0 60000 65536"/>
                  <a:gd name="T8" fmla="*/ 0 60000 65536"/>
                  <a:gd name="T9" fmla="*/ 0 w 182"/>
                  <a:gd name="T10" fmla="*/ 0 h 136"/>
                  <a:gd name="T11" fmla="*/ 182 w 182"/>
                  <a:gd name="T12" fmla="*/ 136 h 1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2" h="136">
                    <a:moveTo>
                      <a:pt x="182" y="136"/>
                    </a:moveTo>
                    <a:lnTo>
                      <a:pt x="182" y="0"/>
                    </a:lnTo>
                    <a:lnTo>
                      <a:pt x="0" y="0"/>
                    </a:lnTo>
                  </a:path>
                </a:pathLst>
              </a:custGeom>
              <a:noFill/>
              <a:ln w="28575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aphicFrame>
            <p:nvGraphicFramePr>
              <p:cNvPr id="59405" name="Object 126"/>
              <p:cNvGraphicFramePr>
                <a:graphicFrameLocks noChangeAspect="1"/>
              </p:cNvGraphicFramePr>
              <p:nvPr/>
            </p:nvGraphicFramePr>
            <p:xfrm>
              <a:off x="1474" y="3703"/>
              <a:ext cx="297" cy="3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9513" name="Visio" r:id="rId5" imgW="352349" imgH="375839" progId="Visio.Drawing.6">
                      <p:embed/>
                    </p:oleObj>
                  </mc:Choice>
                  <mc:Fallback>
                    <p:oleObj name="Visio" r:id="rId5" imgW="352349" imgH="375839" progId="Visio.Drawing.6">
                      <p:embed/>
                      <p:pic>
                        <p:nvPicPr>
                          <p:cNvPr id="0" name="Object 12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74" y="3703"/>
                            <a:ext cx="297" cy="31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9406" name="Line 161"/>
              <p:cNvSpPr>
                <a:spLocks noChangeShapeType="1"/>
              </p:cNvSpPr>
              <p:nvPr/>
            </p:nvSpPr>
            <p:spPr bwMode="auto">
              <a:xfrm flipV="1">
                <a:off x="1701" y="3430"/>
                <a:ext cx="0" cy="306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9407" name="Line 162"/>
              <p:cNvSpPr>
                <a:spLocks noChangeShapeType="1"/>
              </p:cNvSpPr>
              <p:nvPr/>
            </p:nvSpPr>
            <p:spPr bwMode="auto">
              <a:xfrm flipV="1">
                <a:off x="1622" y="3992"/>
                <a:ext cx="0" cy="18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59403" name="AutoShape 165"/>
            <p:cNvSpPr>
              <a:spLocks noChangeArrowheads="1"/>
            </p:cNvSpPr>
            <p:nvPr/>
          </p:nvSpPr>
          <p:spPr bwMode="auto">
            <a:xfrm>
              <a:off x="1292" y="3553"/>
              <a:ext cx="363" cy="227"/>
            </a:xfrm>
            <a:prstGeom prst="rightArrow">
              <a:avLst>
                <a:gd name="adj1" fmla="val 38324"/>
                <a:gd name="adj2" fmla="val 69606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zh-TW" altLang="en-US" sz="2400">
                <a:solidFill>
                  <a:srgbClr val="FFFF66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-26988"/>
            <a:ext cx="8423275" cy="647701"/>
          </a:xfrm>
        </p:spPr>
        <p:txBody>
          <a:bodyPr/>
          <a:lstStyle/>
          <a:p>
            <a:pPr algn="l" eaLnBrk="1" hangingPunct="1"/>
            <a:r>
              <a:rPr lang="en-US" altLang="zh-TW" sz="3600" smtClean="0">
                <a:solidFill>
                  <a:srgbClr val="99FFCC"/>
                </a:solidFill>
              </a:rPr>
              <a:t>Map to State Sequencer</a:t>
            </a:r>
            <a:endParaRPr lang="en-US" altLang="zh-TW" sz="3600" smtClean="0">
              <a:solidFill>
                <a:schemeClr val="bg1"/>
              </a:solidFill>
            </a:endParaRPr>
          </a:p>
        </p:txBody>
      </p:sp>
      <p:sp>
        <p:nvSpPr>
          <p:cNvPr id="660506" name="AutoShape 26"/>
          <p:cNvSpPr>
            <a:spLocks noChangeArrowheads="1"/>
          </p:cNvSpPr>
          <p:nvPr/>
        </p:nvSpPr>
        <p:spPr bwMode="auto">
          <a:xfrm>
            <a:off x="4500563" y="3573463"/>
            <a:ext cx="576262" cy="360362"/>
          </a:xfrm>
          <a:prstGeom prst="rightArrow">
            <a:avLst>
              <a:gd name="adj1" fmla="val 38324"/>
              <a:gd name="adj2" fmla="val 69606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endParaRPr lang="zh-TW" altLang="en-US" sz="2400">
              <a:solidFill>
                <a:srgbClr val="FFFF66"/>
              </a:solidFill>
            </a:endParaRPr>
          </a:p>
        </p:txBody>
      </p:sp>
      <p:grpSp>
        <p:nvGrpSpPr>
          <p:cNvPr id="2" name="Group 186"/>
          <p:cNvGrpSpPr>
            <a:grpSpLocks/>
          </p:cNvGrpSpPr>
          <p:nvPr/>
        </p:nvGrpSpPr>
        <p:grpSpPr bwMode="auto">
          <a:xfrm>
            <a:off x="798513" y="620713"/>
            <a:ext cx="2836862" cy="5473700"/>
            <a:chOff x="3288" y="436"/>
            <a:chExt cx="1787" cy="3448"/>
          </a:xfrm>
        </p:grpSpPr>
        <p:sp>
          <p:nvSpPr>
            <p:cNvPr id="60511" name="Freeform 187"/>
            <p:cNvSpPr>
              <a:spLocks/>
            </p:cNvSpPr>
            <p:nvPr/>
          </p:nvSpPr>
          <p:spPr bwMode="auto">
            <a:xfrm>
              <a:off x="3294" y="1462"/>
              <a:ext cx="901" cy="1905"/>
            </a:xfrm>
            <a:custGeom>
              <a:avLst/>
              <a:gdLst>
                <a:gd name="T0" fmla="*/ 48 w 1043"/>
                <a:gd name="T1" fmla="*/ 677 h 2041"/>
                <a:gd name="T2" fmla="*/ 0 w 1043"/>
                <a:gd name="T3" fmla="*/ 677 h 2041"/>
                <a:gd name="T4" fmla="*/ 0 w 1043"/>
                <a:gd name="T5" fmla="*/ 0 h 2041"/>
                <a:gd name="T6" fmla="*/ 101 w 1043"/>
                <a:gd name="T7" fmla="*/ 0 h 20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3"/>
                <a:gd name="T13" fmla="*/ 0 h 2041"/>
                <a:gd name="T14" fmla="*/ 1043 w 1043"/>
                <a:gd name="T15" fmla="*/ 2041 h 20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3" h="2041">
                  <a:moveTo>
                    <a:pt x="499" y="2041"/>
                  </a:moveTo>
                  <a:lnTo>
                    <a:pt x="0" y="2041"/>
                  </a:lnTo>
                  <a:lnTo>
                    <a:pt x="0" y="0"/>
                  </a:lnTo>
                  <a:lnTo>
                    <a:pt x="1043" y="0"/>
                  </a:lnTo>
                </a:path>
              </a:pathLst>
            </a:custGeom>
            <a:noFill/>
            <a:ln w="28575" cap="flat" cmpd="sng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0512" name="Line 188"/>
            <p:cNvSpPr>
              <a:spLocks noChangeShapeType="1"/>
            </p:cNvSpPr>
            <p:nvPr/>
          </p:nvSpPr>
          <p:spPr bwMode="auto">
            <a:xfrm>
              <a:off x="4192" y="2714"/>
              <a:ext cx="0" cy="172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0513" name="Rectangle 189"/>
            <p:cNvSpPr>
              <a:spLocks noChangeArrowheads="1"/>
            </p:cNvSpPr>
            <p:nvPr/>
          </p:nvSpPr>
          <p:spPr bwMode="auto">
            <a:xfrm>
              <a:off x="3714" y="2886"/>
              <a:ext cx="953" cy="18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zh-TW" sz="1800">
                  <a:solidFill>
                    <a:schemeClr val="folHlink"/>
                  </a:solidFill>
                </a:rPr>
                <a:t>dummy</a:t>
              </a:r>
            </a:p>
          </p:txBody>
        </p:sp>
        <p:sp>
          <p:nvSpPr>
            <p:cNvPr id="60514" name="Line 190"/>
            <p:cNvSpPr>
              <a:spLocks noChangeShapeType="1"/>
            </p:cNvSpPr>
            <p:nvPr/>
          </p:nvSpPr>
          <p:spPr bwMode="auto">
            <a:xfrm>
              <a:off x="4195" y="618"/>
              <a:ext cx="0" cy="182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0515" name="AutoShape 191"/>
            <p:cNvSpPr>
              <a:spLocks noChangeArrowheads="1"/>
            </p:cNvSpPr>
            <p:nvPr/>
          </p:nvSpPr>
          <p:spPr bwMode="auto">
            <a:xfrm>
              <a:off x="3921" y="436"/>
              <a:ext cx="576" cy="192"/>
            </a:xfrm>
            <a:prstGeom prst="flowChartTerminator">
              <a:avLst/>
            </a:prstGeom>
            <a:solidFill>
              <a:schemeClr val="bg1"/>
            </a:solidFill>
            <a:ln w="2857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zh-TW" sz="2000">
                  <a:solidFill>
                    <a:schemeClr val="accent2"/>
                  </a:solidFill>
                </a:rPr>
                <a:t>begin</a:t>
              </a:r>
            </a:p>
          </p:txBody>
        </p:sp>
        <p:sp>
          <p:nvSpPr>
            <p:cNvPr id="60516" name="AutoShape 192"/>
            <p:cNvSpPr>
              <a:spLocks noChangeArrowheads="1"/>
            </p:cNvSpPr>
            <p:nvPr/>
          </p:nvSpPr>
          <p:spPr bwMode="auto">
            <a:xfrm>
              <a:off x="3892" y="3692"/>
              <a:ext cx="576" cy="192"/>
            </a:xfrm>
            <a:prstGeom prst="flowChartTerminator">
              <a:avLst/>
            </a:prstGeom>
            <a:solidFill>
              <a:schemeClr val="bg1"/>
            </a:solidFill>
            <a:ln w="2857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zh-TW" sz="2000">
                  <a:solidFill>
                    <a:schemeClr val="accent2"/>
                  </a:solidFill>
                </a:rPr>
                <a:t>end</a:t>
              </a:r>
            </a:p>
          </p:txBody>
        </p:sp>
        <p:sp>
          <p:nvSpPr>
            <p:cNvPr id="60517" name="Rectangle 193"/>
            <p:cNvSpPr>
              <a:spLocks noChangeArrowheads="1"/>
            </p:cNvSpPr>
            <p:nvPr/>
          </p:nvSpPr>
          <p:spPr bwMode="auto">
            <a:xfrm>
              <a:off x="3288" y="800"/>
              <a:ext cx="1769" cy="18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zh-TW" sz="1800">
                  <a:solidFill>
                    <a:schemeClr val="accent2"/>
                  </a:solidFill>
                </a:rPr>
                <a:t>N←0; A←0; B←Y; C←0 </a:t>
              </a:r>
            </a:p>
          </p:txBody>
        </p:sp>
        <p:sp>
          <p:nvSpPr>
            <p:cNvPr id="60518" name="AutoShape 194"/>
            <p:cNvSpPr>
              <a:spLocks noChangeArrowheads="1"/>
            </p:cNvSpPr>
            <p:nvPr/>
          </p:nvSpPr>
          <p:spPr bwMode="auto">
            <a:xfrm>
              <a:off x="3669" y="1577"/>
              <a:ext cx="1044" cy="272"/>
            </a:xfrm>
            <a:prstGeom prst="diamond">
              <a:avLst/>
            </a:prstGeom>
            <a:solidFill>
              <a:schemeClr val="bg1"/>
            </a:solidFill>
            <a:ln w="2857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zh-TW" sz="1800">
                  <a:solidFill>
                    <a:schemeClr val="accent2"/>
                  </a:solidFill>
                </a:rPr>
                <a:t>B[0]</a:t>
              </a:r>
            </a:p>
          </p:txBody>
        </p:sp>
        <p:sp>
          <p:nvSpPr>
            <p:cNvPr id="60519" name="Line 195"/>
            <p:cNvSpPr>
              <a:spLocks noChangeShapeType="1"/>
            </p:cNvSpPr>
            <p:nvPr/>
          </p:nvSpPr>
          <p:spPr bwMode="auto">
            <a:xfrm>
              <a:off x="4192" y="1852"/>
              <a:ext cx="0" cy="172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0520" name="Text Box 196"/>
            <p:cNvSpPr txBox="1">
              <a:spLocks noChangeArrowheads="1"/>
            </p:cNvSpPr>
            <p:nvPr/>
          </p:nvSpPr>
          <p:spPr bwMode="auto">
            <a:xfrm>
              <a:off x="4679" y="14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1800">
                  <a:solidFill>
                    <a:srgbClr val="FFFF66"/>
                  </a:solidFill>
                </a:rPr>
                <a:t>0</a:t>
              </a:r>
            </a:p>
          </p:txBody>
        </p:sp>
        <p:sp>
          <p:nvSpPr>
            <p:cNvPr id="60521" name="Text Box 197"/>
            <p:cNvSpPr txBox="1">
              <a:spLocks noChangeArrowheads="1"/>
            </p:cNvSpPr>
            <p:nvPr/>
          </p:nvSpPr>
          <p:spPr bwMode="auto">
            <a:xfrm>
              <a:off x="4192" y="181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1800">
                  <a:solidFill>
                    <a:srgbClr val="FFFF66"/>
                  </a:solidFill>
                </a:rPr>
                <a:t>1</a:t>
              </a:r>
            </a:p>
          </p:txBody>
        </p:sp>
        <p:sp>
          <p:nvSpPr>
            <p:cNvPr id="60522" name="Rectangle 198"/>
            <p:cNvSpPr>
              <a:spLocks noChangeArrowheads="1"/>
            </p:cNvSpPr>
            <p:nvPr/>
          </p:nvSpPr>
          <p:spPr bwMode="auto">
            <a:xfrm>
              <a:off x="3714" y="2024"/>
              <a:ext cx="953" cy="18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zh-TW" sz="1800">
                  <a:solidFill>
                    <a:schemeClr val="accent2"/>
                  </a:solidFill>
                </a:rPr>
                <a:t>{C,A}←A + X</a:t>
              </a:r>
            </a:p>
          </p:txBody>
        </p:sp>
        <p:sp>
          <p:nvSpPr>
            <p:cNvPr id="60523" name="Line 199"/>
            <p:cNvSpPr>
              <a:spLocks noChangeShapeType="1"/>
            </p:cNvSpPr>
            <p:nvPr/>
          </p:nvSpPr>
          <p:spPr bwMode="auto">
            <a:xfrm>
              <a:off x="4192" y="2206"/>
              <a:ext cx="0" cy="317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0524" name="Line 200"/>
            <p:cNvSpPr>
              <a:spLocks noChangeShapeType="1"/>
            </p:cNvSpPr>
            <p:nvPr/>
          </p:nvSpPr>
          <p:spPr bwMode="auto">
            <a:xfrm>
              <a:off x="4195" y="1343"/>
              <a:ext cx="0" cy="227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0525" name="Rectangle 201"/>
            <p:cNvSpPr>
              <a:spLocks noChangeArrowheads="1"/>
            </p:cNvSpPr>
            <p:nvPr/>
          </p:nvSpPr>
          <p:spPr bwMode="auto">
            <a:xfrm>
              <a:off x="3460" y="2529"/>
              <a:ext cx="1452" cy="18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zh-TW" sz="1200">
                  <a:solidFill>
                    <a:schemeClr val="accent2"/>
                  </a:solidFill>
                </a:rPr>
                <a:t>{C,A,B}←{C,A,B}&gt;&gt;1; N ← N + 1</a:t>
              </a:r>
            </a:p>
          </p:txBody>
        </p:sp>
        <p:sp>
          <p:nvSpPr>
            <p:cNvPr id="60526" name="Freeform 202"/>
            <p:cNvSpPr>
              <a:spLocks/>
            </p:cNvSpPr>
            <p:nvPr/>
          </p:nvSpPr>
          <p:spPr bwMode="auto">
            <a:xfrm>
              <a:off x="4213" y="1706"/>
              <a:ext cx="862" cy="635"/>
            </a:xfrm>
            <a:custGeom>
              <a:avLst/>
              <a:gdLst>
                <a:gd name="T0" fmla="*/ 499 w 862"/>
                <a:gd name="T1" fmla="*/ 0 h 635"/>
                <a:gd name="T2" fmla="*/ 862 w 862"/>
                <a:gd name="T3" fmla="*/ 0 h 635"/>
                <a:gd name="T4" fmla="*/ 862 w 862"/>
                <a:gd name="T5" fmla="*/ 635 h 635"/>
                <a:gd name="T6" fmla="*/ 0 w 862"/>
                <a:gd name="T7" fmla="*/ 635 h 6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2"/>
                <a:gd name="T13" fmla="*/ 0 h 635"/>
                <a:gd name="T14" fmla="*/ 862 w 862"/>
                <a:gd name="T15" fmla="*/ 635 h 6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2" h="635">
                  <a:moveTo>
                    <a:pt x="499" y="0"/>
                  </a:moveTo>
                  <a:lnTo>
                    <a:pt x="862" y="0"/>
                  </a:lnTo>
                  <a:lnTo>
                    <a:pt x="862" y="635"/>
                  </a:lnTo>
                  <a:lnTo>
                    <a:pt x="0" y="635"/>
                  </a:lnTo>
                </a:path>
              </a:pathLst>
            </a:custGeom>
            <a:noFill/>
            <a:ln w="28575" cap="flat" cmpd="sng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0527" name="Line 203"/>
            <p:cNvSpPr>
              <a:spLocks noChangeShapeType="1"/>
            </p:cNvSpPr>
            <p:nvPr/>
          </p:nvSpPr>
          <p:spPr bwMode="auto">
            <a:xfrm>
              <a:off x="4195" y="980"/>
              <a:ext cx="0" cy="182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0528" name="Rectangle 204"/>
            <p:cNvSpPr>
              <a:spLocks noChangeArrowheads="1"/>
            </p:cNvSpPr>
            <p:nvPr/>
          </p:nvSpPr>
          <p:spPr bwMode="auto">
            <a:xfrm>
              <a:off x="3696" y="1162"/>
              <a:ext cx="998" cy="18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zh-TW" sz="1800">
                  <a:solidFill>
                    <a:schemeClr val="folHlink"/>
                  </a:solidFill>
                </a:rPr>
                <a:t>dummy</a:t>
              </a:r>
              <a:r>
                <a:rPr kumimoji="0" lang="en-US" altLang="zh-TW" sz="1800">
                  <a:solidFill>
                    <a:schemeClr val="accent2"/>
                  </a:solidFill>
                </a:rPr>
                <a:t> </a:t>
              </a:r>
            </a:p>
          </p:txBody>
        </p:sp>
        <p:grpSp>
          <p:nvGrpSpPr>
            <p:cNvPr id="60529" name="Group 205"/>
            <p:cNvGrpSpPr>
              <a:grpSpLocks/>
            </p:cNvGrpSpPr>
            <p:nvPr/>
          </p:nvGrpSpPr>
          <p:grpSpPr bwMode="auto">
            <a:xfrm flipH="1">
              <a:off x="3593" y="3073"/>
              <a:ext cx="1089" cy="590"/>
              <a:chOff x="2018" y="3294"/>
              <a:chExt cx="1089" cy="590"/>
            </a:xfrm>
          </p:grpSpPr>
          <p:sp>
            <p:nvSpPr>
              <p:cNvPr id="60530" name="Line 206"/>
              <p:cNvSpPr>
                <a:spLocks noChangeShapeType="1"/>
              </p:cNvSpPr>
              <p:nvPr/>
            </p:nvSpPr>
            <p:spPr bwMode="auto">
              <a:xfrm flipH="1">
                <a:off x="2506" y="3294"/>
                <a:ext cx="1" cy="19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0531" name="Line 207"/>
              <p:cNvSpPr>
                <a:spLocks noChangeShapeType="1"/>
              </p:cNvSpPr>
              <p:nvPr/>
            </p:nvSpPr>
            <p:spPr bwMode="auto">
              <a:xfrm>
                <a:off x="2507" y="3687"/>
                <a:ext cx="0" cy="197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0532" name="Line 208"/>
              <p:cNvSpPr>
                <a:spLocks noChangeShapeType="1"/>
              </p:cNvSpPr>
              <p:nvPr/>
            </p:nvSpPr>
            <p:spPr bwMode="auto">
              <a:xfrm rot="-5400000">
                <a:off x="3032" y="3514"/>
                <a:ext cx="0" cy="15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0533" name="Text Box 209"/>
              <p:cNvSpPr txBox="1">
                <a:spLocks noChangeArrowheads="1"/>
              </p:cNvSpPr>
              <p:nvPr/>
            </p:nvSpPr>
            <p:spPr bwMode="auto">
              <a:xfrm>
                <a:off x="2506" y="3672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zh-TW" sz="1600">
                    <a:solidFill>
                      <a:srgbClr val="FFFF66"/>
                    </a:solidFill>
                  </a:rPr>
                  <a:t>1</a:t>
                </a:r>
              </a:p>
            </p:txBody>
          </p:sp>
          <p:sp>
            <p:nvSpPr>
              <p:cNvPr id="60534" name="Text Box 210"/>
              <p:cNvSpPr txBox="1">
                <a:spLocks noChangeArrowheads="1"/>
              </p:cNvSpPr>
              <p:nvPr/>
            </p:nvSpPr>
            <p:spPr bwMode="auto">
              <a:xfrm>
                <a:off x="2880" y="3400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zh-TW" sz="1600">
                    <a:solidFill>
                      <a:srgbClr val="FFFF66"/>
                    </a:solidFill>
                  </a:rPr>
                  <a:t>0</a:t>
                </a:r>
              </a:p>
            </p:txBody>
          </p:sp>
          <p:grpSp>
            <p:nvGrpSpPr>
              <p:cNvPr id="60535" name="Group 211"/>
              <p:cNvGrpSpPr>
                <a:grpSpLocks/>
              </p:cNvGrpSpPr>
              <p:nvPr/>
            </p:nvGrpSpPr>
            <p:grpSpPr bwMode="auto">
              <a:xfrm>
                <a:off x="2018" y="3490"/>
                <a:ext cx="976" cy="197"/>
                <a:chOff x="1306" y="3468"/>
                <a:chExt cx="1728" cy="583"/>
              </a:xfrm>
            </p:grpSpPr>
            <p:sp>
              <p:nvSpPr>
                <p:cNvPr id="60537" name="AutoShape 212"/>
                <p:cNvSpPr>
                  <a:spLocks noChangeArrowheads="1"/>
                </p:cNvSpPr>
                <p:nvPr/>
              </p:nvSpPr>
              <p:spPr bwMode="auto">
                <a:xfrm rot="-5400000">
                  <a:off x="1306" y="3475"/>
                  <a:ext cx="576" cy="57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60538" name="Rectangle 213"/>
                <p:cNvSpPr>
                  <a:spLocks noChangeArrowheads="1"/>
                </p:cNvSpPr>
                <p:nvPr/>
              </p:nvSpPr>
              <p:spPr bwMode="auto">
                <a:xfrm>
                  <a:off x="1882" y="3475"/>
                  <a:ext cx="576" cy="57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60539" name="AutoShape 214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2458" y="3468"/>
                  <a:ext cx="576" cy="57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</p:grpSp>
          <p:sp>
            <p:nvSpPr>
              <p:cNvPr id="60536" name="Text Box 215"/>
              <p:cNvSpPr txBox="1">
                <a:spLocks noChangeArrowheads="1"/>
              </p:cNvSpPr>
              <p:nvPr/>
            </p:nvSpPr>
            <p:spPr bwMode="auto">
              <a:xfrm>
                <a:off x="2320" y="3475"/>
                <a:ext cx="38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zh-TW" sz="1800">
                    <a:solidFill>
                      <a:schemeClr val="accent2"/>
                    </a:solidFill>
                  </a:rPr>
                  <a:t>N=0</a:t>
                </a:r>
              </a:p>
            </p:txBody>
          </p:sp>
        </p:grpSp>
      </p:grpSp>
      <p:sp>
        <p:nvSpPr>
          <p:cNvPr id="660696" name="Text Box 216"/>
          <p:cNvSpPr txBox="1">
            <a:spLocks noChangeArrowheads="1"/>
          </p:cNvSpPr>
          <p:nvPr/>
        </p:nvSpPr>
        <p:spPr bwMode="auto">
          <a:xfrm>
            <a:off x="52388" y="3070225"/>
            <a:ext cx="1466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2000" i="1">
                <a:solidFill>
                  <a:srgbClr val="FF00FF"/>
                </a:solidFill>
                <a:latin typeface="Times New Roman" panose="02020603050405020304" pitchFamily="18" charset="0"/>
              </a:rPr>
              <a:t>Accumulate:</a:t>
            </a:r>
          </a:p>
        </p:txBody>
      </p:sp>
      <p:sp>
        <p:nvSpPr>
          <p:cNvPr id="660697" name="Text Box 217"/>
          <p:cNvSpPr txBox="1">
            <a:spLocks noChangeArrowheads="1"/>
          </p:cNvSpPr>
          <p:nvPr/>
        </p:nvSpPr>
        <p:spPr bwMode="auto">
          <a:xfrm>
            <a:off x="427038" y="3862388"/>
            <a:ext cx="731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2000" i="1">
                <a:solidFill>
                  <a:srgbClr val="FF00FF"/>
                </a:solidFill>
                <a:latin typeface="Times New Roman" panose="02020603050405020304" pitchFamily="18" charset="0"/>
              </a:rPr>
              <a:t>Shift:</a:t>
            </a:r>
          </a:p>
        </p:txBody>
      </p:sp>
      <p:sp>
        <p:nvSpPr>
          <p:cNvPr id="660699" name="Text Box 219"/>
          <p:cNvSpPr txBox="1">
            <a:spLocks noChangeArrowheads="1"/>
          </p:cNvSpPr>
          <p:nvPr/>
        </p:nvSpPr>
        <p:spPr bwMode="auto">
          <a:xfrm>
            <a:off x="1612900" y="6162675"/>
            <a:ext cx="1425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2000">
                <a:solidFill>
                  <a:schemeClr val="bg1"/>
                </a:solidFill>
              </a:rPr>
              <a:t>ASM Chart</a:t>
            </a:r>
          </a:p>
        </p:txBody>
      </p:sp>
      <p:grpSp>
        <p:nvGrpSpPr>
          <p:cNvPr id="5" name="Group 248"/>
          <p:cNvGrpSpPr>
            <a:grpSpLocks/>
          </p:cNvGrpSpPr>
          <p:nvPr/>
        </p:nvGrpSpPr>
        <p:grpSpPr bwMode="auto">
          <a:xfrm>
            <a:off x="6218238" y="44450"/>
            <a:ext cx="1716087" cy="6805613"/>
            <a:chOff x="3917" y="28"/>
            <a:chExt cx="1081" cy="4287"/>
          </a:xfrm>
        </p:grpSpPr>
        <p:grpSp>
          <p:nvGrpSpPr>
            <p:cNvPr id="60429" name="Group 232"/>
            <p:cNvGrpSpPr>
              <a:grpSpLocks/>
            </p:cNvGrpSpPr>
            <p:nvPr/>
          </p:nvGrpSpPr>
          <p:grpSpPr bwMode="auto">
            <a:xfrm>
              <a:off x="4089" y="28"/>
              <a:ext cx="613" cy="4287"/>
              <a:chOff x="4089" y="28"/>
              <a:chExt cx="613" cy="4287"/>
            </a:xfrm>
          </p:grpSpPr>
          <p:grpSp>
            <p:nvGrpSpPr>
              <p:cNvPr id="60435" name="Group 75"/>
              <p:cNvGrpSpPr>
                <a:grpSpLocks/>
              </p:cNvGrpSpPr>
              <p:nvPr/>
            </p:nvGrpSpPr>
            <p:grpSpPr bwMode="auto">
              <a:xfrm>
                <a:off x="4150" y="28"/>
                <a:ext cx="483" cy="544"/>
                <a:chOff x="3628" y="527"/>
                <a:chExt cx="483" cy="544"/>
              </a:xfrm>
            </p:grpSpPr>
            <p:sp>
              <p:nvSpPr>
                <p:cNvPr id="60502" name="Rectangle 65"/>
                <p:cNvSpPr>
                  <a:spLocks noChangeArrowheads="1"/>
                </p:cNvSpPr>
                <p:nvPr/>
              </p:nvSpPr>
              <p:spPr bwMode="auto">
                <a:xfrm>
                  <a:off x="3680" y="637"/>
                  <a:ext cx="331" cy="331"/>
                </a:xfrm>
                <a:prstGeom prst="rect">
                  <a:avLst/>
                </a:prstGeom>
                <a:noFill/>
                <a:ln w="19050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60503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3759" y="618"/>
                  <a:ext cx="168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r>
                    <a:rPr lang="en-US" altLang="zh-TW" sz="900">
                      <a:solidFill>
                        <a:schemeClr val="bg1"/>
                      </a:solidFill>
                    </a:rPr>
                    <a:t>D</a:t>
                  </a:r>
                </a:p>
              </p:txBody>
            </p:sp>
            <p:sp>
              <p:nvSpPr>
                <p:cNvPr id="60504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3742" y="845"/>
                  <a:ext cx="172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r>
                    <a:rPr lang="en-US" altLang="zh-TW" sz="900">
                      <a:solidFill>
                        <a:schemeClr val="bg1"/>
                      </a:solidFill>
                    </a:rPr>
                    <a:t>Q</a:t>
                  </a:r>
                </a:p>
              </p:txBody>
            </p:sp>
            <p:sp>
              <p:nvSpPr>
                <p:cNvPr id="60505" name="AutoShape 68"/>
                <p:cNvSpPr>
                  <a:spLocks noChangeArrowheads="1"/>
                </p:cNvSpPr>
                <p:nvPr/>
              </p:nvSpPr>
              <p:spPr bwMode="auto">
                <a:xfrm rot="5400000">
                  <a:off x="3681" y="819"/>
                  <a:ext cx="78" cy="79"/>
                </a:xfrm>
                <a:prstGeom prst="triangle">
                  <a:avLst>
                    <a:gd name="adj" fmla="val 50000"/>
                  </a:avLst>
                </a:prstGeom>
                <a:noFill/>
                <a:ln w="19050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60506" name="Oval 69"/>
                <p:cNvSpPr>
                  <a:spLocks noChangeArrowheads="1"/>
                </p:cNvSpPr>
                <p:nvPr/>
              </p:nvSpPr>
              <p:spPr bwMode="auto">
                <a:xfrm>
                  <a:off x="3628" y="715"/>
                  <a:ext cx="52" cy="53"/>
                </a:xfrm>
                <a:prstGeom prst="ellips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60507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3640" y="709"/>
                  <a:ext cx="264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r>
                    <a:rPr lang="en-US" altLang="zh-TW" sz="900">
                      <a:solidFill>
                        <a:schemeClr val="bg1"/>
                      </a:solidFill>
                    </a:rPr>
                    <a:t>PRE</a:t>
                  </a:r>
                </a:p>
              </p:txBody>
            </p:sp>
            <p:sp>
              <p:nvSpPr>
                <p:cNvPr id="60508" name="Line 71"/>
                <p:cNvSpPr>
                  <a:spLocks noChangeShapeType="1"/>
                </p:cNvSpPr>
                <p:nvPr/>
              </p:nvSpPr>
              <p:spPr bwMode="auto">
                <a:xfrm>
                  <a:off x="3837" y="967"/>
                  <a:ext cx="0" cy="104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0509" name="Freeform 72"/>
                <p:cNvSpPr>
                  <a:spLocks/>
                </p:cNvSpPr>
                <p:nvPr/>
              </p:nvSpPr>
              <p:spPr bwMode="auto">
                <a:xfrm>
                  <a:off x="3837" y="527"/>
                  <a:ext cx="234" cy="104"/>
                </a:xfrm>
                <a:custGeom>
                  <a:avLst/>
                  <a:gdLst>
                    <a:gd name="T0" fmla="*/ 0 w 408"/>
                    <a:gd name="T1" fmla="*/ 1 h 181"/>
                    <a:gd name="T2" fmla="*/ 0 w 408"/>
                    <a:gd name="T3" fmla="*/ 0 h 181"/>
                    <a:gd name="T4" fmla="*/ 1 w 408"/>
                    <a:gd name="T5" fmla="*/ 0 h 181"/>
                    <a:gd name="T6" fmla="*/ 1 w 408"/>
                    <a:gd name="T7" fmla="*/ 1 h 18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08"/>
                    <a:gd name="T13" fmla="*/ 0 h 181"/>
                    <a:gd name="T14" fmla="*/ 408 w 408"/>
                    <a:gd name="T15" fmla="*/ 181 h 18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08" h="181">
                      <a:moveTo>
                        <a:pt x="0" y="181"/>
                      </a:moveTo>
                      <a:lnTo>
                        <a:pt x="0" y="0"/>
                      </a:lnTo>
                      <a:lnTo>
                        <a:pt x="408" y="0"/>
                      </a:lnTo>
                      <a:lnTo>
                        <a:pt x="408" y="91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0510" name="AutoShape 73"/>
                <p:cNvSpPr>
                  <a:spLocks noChangeArrowheads="1"/>
                </p:cNvSpPr>
                <p:nvPr/>
              </p:nvSpPr>
              <p:spPr bwMode="auto">
                <a:xfrm rot="10800000">
                  <a:off x="4033" y="576"/>
                  <a:ext cx="78" cy="52"/>
                </a:xfrm>
                <a:prstGeom prst="triangle">
                  <a:avLst>
                    <a:gd name="adj" fmla="val 50000"/>
                  </a:avLst>
                </a:prstGeom>
                <a:noFill/>
                <a:ln w="19050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</p:grpSp>
          <p:grpSp>
            <p:nvGrpSpPr>
              <p:cNvPr id="60436" name="Group 83"/>
              <p:cNvGrpSpPr>
                <a:grpSpLocks/>
              </p:cNvGrpSpPr>
              <p:nvPr/>
            </p:nvGrpSpPr>
            <p:grpSpPr bwMode="auto">
              <a:xfrm flipH="1">
                <a:off x="4104" y="1626"/>
                <a:ext cx="454" cy="303"/>
                <a:chOff x="3107" y="1525"/>
                <a:chExt cx="680" cy="454"/>
              </a:xfrm>
            </p:grpSpPr>
            <p:sp>
              <p:nvSpPr>
                <p:cNvPr id="60497" name="AutoShape 77"/>
                <p:cNvSpPr>
                  <a:spLocks noChangeArrowheads="1"/>
                </p:cNvSpPr>
                <p:nvPr/>
              </p:nvSpPr>
              <p:spPr bwMode="auto">
                <a:xfrm flipV="1">
                  <a:off x="3155" y="1654"/>
                  <a:ext cx="632" cy="195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11 w 21600"/>
                    <a:gd name="T13" fmla="*/ 4542 h 21600"/>
                    <a:gd name="T14" fmla="*/ 17089 w 21600"/>
                    <a:gd name="T15" fmla="*/ 1705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0"/>
                    </a:spcBef>
                    <a:buFontTx/>
                    <a:buNone/>
                  </a:pPr>
                  <a:endParaRPr lang="en-US" altLang="zh-TW" sz="1000">
                    <a:solidFill>
                      <a:schemeClr val="bg1"/>
                    </a:solidFill>
                  </a:endParaRPr>
                </a:p>
                <a:p>
                  <a:pPr algn="ctr" eaLnBrk="1" hangingPunct="1">
                    <a:lnSpc>
                      <a:spcPct val="8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1000">
                      <a:solidFill>
                        <a:schemeClr val="bg1"/>
                      </a:solidFill>
                    </a:rPr>
                    <a:t>0       1</a:t>
                  </a:r>
                </a:p>
              </p:txBody>
            </p:sp>
            <p:sp>
              <p:nvSpPr>
                <p:cNvPr id="60498" name="Line 78"/>
                <p:cNvSpPr>
                  <a:spLocks noChangeShapeType="1"/>
                </p:cNvSpPr>
                <p:nvPr/>
              </p:nvSpPr>
              <p:spPr bwMode="auto">
                <a:xfrm>
                  <a:off x="3486" y="1525"/>
                  <a:ext cx="0" cy="129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0499" name="Line 79"/>
                <p:cNvSpPr>
                  <a:spLocks noChangeShapeType="1"/>
                </p:cNvSpPr>
                <p:nvPr/>
              </p:nvSpPr>
              <p:spPr bwMode="auto">
                <a:xfrm>
                  <a:off x="3325" y="1850"/>
                  <a:ext cx="0" cy="129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0500" name="Line 80"/>
                <p:cNvSpPr>
                  <a:spLocks noChangeShapeType="1"/>
                </p:cNvSpPr>
                <p:nvPr/>
              </p:nvSpPr>
              <p:spPr bwMode="auto">
                <a:xfrm rot="-5400000">
                  <a:off x="3168" y="1691"/>
                  <a:ext cx="0" cy="121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0501" name="Line 82"/>
                <p:cNvSpPr>
                  <a:spLocks noChangeShapeType="1"/>
                </p:cNvSpPr>
                <p:nvPr/>
              </p:nvSpPr>
              <p:spPr bwMode="auto">
                <a:xfrm>
                  <a:off x="3617" y="1850"/>
                  <a:ext cx="0" cy="129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60437" name="Group 126"/>
              <p:cNvGrpSpPr>
                <a:grpSpLocks/>
              </p:cNvGrpSpPr>
              <p:nvPr/>
            </p:nvGrpSpPr>
            <p:grpSpPr bwMode="auto">
              <a:xfrm>
                <a:off x="4150" y="481"/>
                <a:ext cx="383" cy="590"/>
                <a:chOff x="3628" y="1570"/>
                <a:chExt cx="383" cy="590"/>
              </a:xfrm>
            </p:grpSpPr>
            <p:sp>
              <p:nvSpPr>
                <p:cNvPr id="60489" name="Rectangle 105"/>
                <p:cNvSpPr>
                  <a:spLocks noChangeArrowheads="1"/>
                </p:cNvSpPr>
                <p:nvPr/>
              </p:nvSpPr>
              <p:spPr bwMode="auto">
                <a:xfrm>
                  <a:off x="3680" y="1680"/>
                  <a:ext cx="331" cy="331"/>
                </a:xfrm>
                <a:prstGeom prst="rect">
                  <a:avLst/>
                </a:prstGeom>
                <a:noFill/>
                <a:ln w="19050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60490" name="Text Box 106"/>
                <p:cNvSpPr txBox="1">
                  <a:spLocks noChangeArrowheads="1"/>
                </p:cNvSpPr>
                <p:nvPr/>
              </p:nvSpPr>
              <p:spPr bwMode="auto">
                <a:xfrm>
                  <a:off x="3759" y="1661"/>
                  <a:ext cx="168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r>
                    <a:rPr lang="en-US" altLang="zh-TW" sz="900">
                      <a:solidFill>
                        <a:schemeClr val="bg1"/>
                      </a:solidFill>
                    </a:rPr>
                    <a:t>D</a:t>
                  </a:r>
                </a:p>
              </p:txBody>
            </p:sp>
            <p:sp>
              <p:nvSpPr>
                <p:cNvPr id="60491" name="Text Box 107"/>
                <p:cNvSpPr txBox="1">
                  <a:spLocks noChangeArrowheads="1"/>
                </p:cNvSpPr>
                <p:nvPr/>
              </p:nvSpPr>
              <p:spPr bwMode="auto">
                <a:xfrm>
                  <a:off x="3742" y="1888"/>
                  <a:ext cx="172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r>
                    <a:rPr lang="en-US" altLang="zh-TW" sz="900">
                      <a:solidFill>
                        <a:schemeClr val="bg1"/>
                      </a:solidFill>
                    </a:rPr>
                    <a:t>Q</a:t>
                  </a:r>
                </a:p>
              </p:txBody>
            </p:sp>
            <p:sp>
              <p:nvSpPr>
                <p:cNvPr id="60492" name="AutoShape 108"/>
                <p:cNvSpPr>
                  <a:spLocks noChangeArrowheads="1"/>
                </p:cNvSpPr>
                <p:nvPr/>
              </p:nvSpPr>
              <p:spPr bwMode="auto">
                <a:xfrm rot="5400000">
                  <a:off x="3681" y="1862"/>
                  <a:ext cx="78" cy="79"/>
                </a:xfrm>
                <a:prstGeom prst="triangle">
                  <a:avLst>
                    <a:gd name="adj" fmla="val 50000"/>
                  </a:avLst>
                </a:prstGeom>
                <a:noFill/>
                <a:ln w="19050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60493" name="Oval 109"/>
                <p:cNvSpPr>
                  <a:spLocks noChangeArrowheads="1"/>
                </p:cNvSpPr>
                <p:nvPr/>
              </p:nvSpPr>
              <p:spPr bwMode="auto">
                <a:xfrm>
                  <a:off x="3628" y="1758"/>
                  <a:ext cx="52" cy="53"/>
                </a:xfrm>
                <a:prstGeom prst="ellips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60494" name="Text Box 110"/>
                <p:cNvSpPr txBox="1">
                  <a:spLocks noChangeArrowheads="1"/>
                </p:cNvSpPr>
                <p:nvPr/>
              </p:nvSpPr>
              <p:spPr bwMode="auto">
                <a:xfrm>
                  <a:off x="3642" y="1752"/>
                  <a:ext cx="260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r>
                    <a:rPr lang="en-US" altLang="zh-TW" sz="900">
                      <a:solidFill>
                        <a:schemeClr val="bg1"/>
                      </a:solidFill>
                    </a:rPr>
                    <a:t>CLR</a:t>
                  </a:r>
                </a:p>
              </p:txBody>
            </p:sp>
            <p:sp>
              <p:nvSpPr>
                <p:cNvPr id="60495" name="Line 111"/>
                <p:cNvSpPr>
                  <a:spLocks noChangeShapeType="1"/>
                </p:cNvSpPr>
                <p:nvPr/>
              </p:nvSpPr>
              <p:spPr bwMode="auto">
                <a:xfrm>
                  <a:off x="3837" y="2010"/>
                  <a:ext cx="0" cy="15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0496" name="Line 124"/>
                <p:cNvSpPr>
                  <a:spLocks noChangeShapeType="1"/>
                </p:cNvSpPr>
                <p:nvPr/>
              </p:nvSpPr>
              <p:spPr bwMode="auto">
                <a:xfrm>
                  <a:off x="3837" y="1570"/>
                  <a:ext cx="0" cy="104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aphicFrame>
            <p:nvGraphicFramePr>
              <p:cNvPr id="60438" name="Object 135"/>
              <p:cNvGraphicFramePr>
                <a:graphicFrameLocks noChangeAspect="1"/>
              </p:cNvGraphicFramePr>
              <p:nvPr/>
            </p:nvGraphicFramePr>
            <p:xfrm>
              <a:off x="4205" y="1505"/>
              <a:ext cx="199" cy="2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0567" name="Visio" r:id="rId3" imgW="352349" imgH="375839" progId="Visio.Drawing.6">
                      <p:embed/>
                    </p:oleObj>
                  </mc:Choice>
                  <mc:Fallback>
                    <p:oleObj name="Visio" r:id="rId3" imgW="352349" imgH="375839" progId="Visio.Drawing.6">
                      <p:embed/>
                      <p:pic>
                        <p:nvPicPr>
                          <p:cNvPr id="0" name="Object 13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05" y="1505"/>
                            <a:ext cx="199" cy="2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905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0439" name="Line 136"/>
              <p:cNvSpPr>
                <a:spLocks noChangeShapeType="1"/>
              </p:cNvSpPr>
              <p:nvPr/>
            </p:nvSpPr>
            <p:spPr bwMode="auto">
              <a:xfrm flipV="1">
                <a:off x="4357" y="141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0440" name="Rectangle 139"/>
              <p:cNvSpPr>
                <a:spLocks noChangeArrowheads="1"/>
              </p:cNvSpPr>
              <p:nvPr/>
            </p:nvSpPr>
            <p:spPr bwMode="auto">
              <a:xfrm>
                <a:off x="4202" y="1090"/>
                <a:ext cx="331" cy="331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endParaRPr lang="zh-TW" altLang="en-US" sz="2400">
                  <a:solidFill>
                    <a:srgbClr val="FFFF66"/>
                  </a:solidFill>
                </a:endParaRPr>
              </a:p>
            </p:txBody>
          </p:sp>
          <p:sp>
            <p:nvSpPr>
              <p:cNvPr id="60441" name="Text Box 140"/>
              <p:cNvSpPr txBox="1">
                <a:spLocks noChangeArrowheads="1"/>
              </p:cNvSpPr>
              <p:nvPr/>
            </p:nvSpPr>
            <p:spPr bwMode="auto">
              <a:xfrm>
                <a:off x="4281" y="1071"/>
                <a:ext cx="168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zh-TW" sz="900">
                    <a:solidFill>
                      <a:schemeClr val="bg1"/>
                    </a:solidFill>
                  </a:rPr>
                  <a:t>D</a:t>
                </a:r>
              </a:p>
            </p:txBody>
          </p:sp>
          <p:sp>
            <p:nvSpPr>
              <p:cNvPr id="60442" name="Text Box 141"/>
              <p:cNvSpPr txBox="1">
                <a:spLocks noChangeArrowheads="1"/>
              </p:cNvSpPr>
              <p:nvPr/>
            </p:nvSpPr>
            <p:spPr bwMode="auto">
              <a:xfrm>
                <a:off x="4264" y="1298"/>
                <a:ext cx="172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zh-TW" sz="900">
                    <a:solidFill>
                      <a:schemeClr val="bg1"/>
                    </a:solidFill>
                  </a:rPr>
                  <a:t>Q</a:t>
                </a:r>
              </a:p>
            </p:txBody>
          </p:sp>
          <p:sp>
            <p:nvSpPr>
              <p:cNvPr id="60443" name="AutoShape 142"/>
              <p:cNvSpPr>
                <a:spLocks noChangeArrowheads="1"/>
              </p:cNvSpPr>
              <p:nvPr/>
            </p:nvSpPr>
            <p:spPr bwMode="auto">
              <a:xfrm rot="5400000">
                <a:off x="4203" y="1272"/>
                <a:ext cx="78" cy="79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endParaRPr lang="zh-TW" altLang="en-US" sz="2400">
                  <a:solidFill>
                    <a:srgbClr val="FFFF66"/>
                  </a:solidFill>
                </a:endParaRPr>
              </a:p>
            </p:txBody>
          </p:sp>
          <p:sp>
            <p:nvSpPr>
              <p:cNvPr id="60444" name="Oval 143"/>
              <p:cNvSpPr>
                <a:spLocks noChangeArrowheads="1"/>
              </p:cNvSpPr>
              <p:nvPr/>
            </p:nvSpPr>
            <p:spPr bwMode="auto">
              <a:xfrm>
                <a:off x="4150" y="1168"/>
                <a:ext cx="52" cy="53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endParaRPr lang="zh-TW" altLang="en-US" sz="2400">
                  <a:solidFill>
                    <a:srgbClr val="FFFF66"/>
                  </a:solidFill>
                </a:endParaRPr>
              </a:p>
            </p:txBody>
          </p:sp>
          <p:sp>
            <p:nvSpPr>
              <p:cNvPr id="60445" name="Text Box 144"/>
              <p:cNvSpPr txBox="1">
                <a:spLocks noChangeArrowheads="1"/>
              </p:cNvSpPr>
              <p:nvPr/>
            </p:nvSpPr>
            <p:spPr bwMode="auto">
              <a:xfrm>
                <a:off x="4164" y="1162"/>
                <a:ext cx="2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zh-TW" sz="900">
                    <a:solidFill>
                      <a:schemeClr val="bg1"/>
                    </a:solidFill>
                  </a:rPr>
                  <a:t>CLR</a:t>
                </a:r>
              </a:p>
            </p:txBody>
          </p:sp>
          <p:sp>
            <p:nvSpPr>
              <p:cNvPr id="60446" name="Line 146"/>
              <p:cNvSpPr>
                <a:spLocks noChangeShapeType="1"/>
              </p:cNvSpPr>
              <p:nvPr/>
            </p:nvSpPr>
            <p:spPr bwMode="auto">
              <a:xfrm>
                <a:off x="4359" y="980"/>
                <a:ext cx="0" cy="104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0447" name="Rectangle 148"/>
              <p:cNvSpPr>
                <a:spLocks noChangeArrowheads="1"/>
              </p:cNvSpPr>
              <p:nvPr/>
            </p:nvSpPr>
            <p:spPr bwMode="auto">
              <a:xfrm>
                <a:off x="4255" y="1957"/>
                <a:ext cx="331" cy="331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endParaRPr lang="zh-TW" altLang="en-US" sz="2400">
                  <a:solidFill>
                    <a:srgbClr val="FFFF66"/>
                  </a:solidFill>
                </a:endParaRPr>
              </a:p>
            </p:txBody>
          </p:sp>
          <p:sp>
            <p:nvSpPr>
              <p:cNvPr id="60448" name="Text Box 149"/>
              <p:cNvSpPr txBox="1">
                <a:spLocks noChangeArrowheads="1"/>
              </p:cNvSpPr>
              <p:nvPr/>
            </p:nvSpPr>
            <p:spPr bwMode="auto">
              <a:xfrm>
                <a:off x="4334" y="1938"/>
                <a:ext cx="168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zh-TW" sz="900">
                    <a:solidFill>
                      <a:schemeClr val="bg1"/>
                    </a:solidFill>
                  </a:rPr>
                  <a:t>D</a:t>
                </a:r>
              </a:p>
            </p:txBody>
          </p:sp>
          <p:sp>
            <p:nvSpPr>
              <p:cNvPr id="60449" name="Text Box 150"/>
              <p:cNvSpPr txBox="1">
                <a:spLocks noChangeArrowheads="1"/>
              </p:cNvSpPr>
              <p:nvPr/>
            </p:nvSpPr>
            <p:spPr bwMode="auto">
              <a:xfrm>
                <a:off x="4317" y="2165"/>
                <a:ext cx="172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zh-TW" sz="900">
                    <a:solidFill>
                      <a:schemeClr val="bg1"/>
                    </a:solidFill>
                  </a:rPr>
                  <a:t>Q</a:t>
                </a:r>
              </a:p>
            </p:txBody>
          </p:sp>
          <p:sp>
            <p:nvSpPr>
              <p:cNvPr id="60450" name="AutoShape 151"/>
              <p:cNvSpPr>
                <a:spLocks noChangeArrowheads="1"/>
              </p:cNvSpPr>
              <p:nvPr/>
            </p:nvSpPr>
            <p:spPr bwMode="auto">
              <a:xfrm rot="5400000">
                <a:off x="4256" y="2139"/>
                <a:ext cx="78" cy="79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endParaRPr lang="zh-TW" altLang="en-US" sz="2400">
                  <a:solidFill>
                    <a:srgbClr val="FFFF66"/>
                  </a:solidFill>
                </a:endParaRPr>
              </a:p>
            </p:txBody>
          </p:sp>
          <p:sp>
            <p:nvSpPr>
              <p:cNvPr id="60451" name="Oval 152"/>
              <p:cNvSpPr>
                <a:spLocks noChangeArrowheads="1"/>
              </p:cNvSpPr>
              <p:nvPr/>
            </p:nvSpPr>
            <p:spPr bwMode="auto">
              <a:xfrm>
                <a:off x="4203" y="2035"/>
                <a:ext cx="52" cy="53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endParaRPr lang="zh-TW" altLang="en-US" sz="2400">
                  <a:solidFill>
                    <a:srgbClr val="FFFF66"/>
                  </a:solidFill>
                </a:endParaRPr>
              </a:p>
            </p:txBody>
          </p:sp>
          <p:sp>
            <p:nvSpPr>
              <p:cNvPr id="60452" name="Text Box 153"/>
              <p:cNvSpPr txBox="1">
                <a:spLocks noChangeArrowheads="1"/>
              </p:cNvSpPr>
              <p:nvPr/>
            </p:nvSpPr>
            <p:spPr bwMode="auto">
              <a:xfrm>
                <a:off x="4217" y="2029"/>
                <a:ext cx="2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zh-TW" sz="900">
                    <a:solidFill>
                      <a:schemeClr val="bg1"/>
                    </a:solidFill>
                  </a:rPr>
                  <a:t>CLR</a:t>
                </a:r>
              </a:p>
            </p:txBody>
          </p:sp>
          <p:sp>
            <p:nvSpPr>
              <p:cNvPr id="60453" name="Line 155"/>
              <p:cNvSpPr>
                <a:spLocks noChangeShapeType="1"/>
              </p:cNvSpPr>
              <p:nvPr/>
            </p:nvSpPr>
            <p:spPr bwMode="auto">
              <a:xfrm>
                <a:off x="4412" y="1847"/>
                <a:ext cx="0" cy="104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0454" name="Freeform 157"/>
              <p:cNvSpPr>
                <a:spLocks/>
              </p:cNvSpPr>
              <p:nvPr/>
            </p:nvSpPr>
            <p:spPr bwMode="auto">
              <a:xfrm>
                <a:off x="4201" y="2365"/>
                <a:ext cx="122" cy="46"/>
              </a:xfrm>
              <a:custGeom>
                <a:avLst/>
                <a:gdLst>
                  <a:gd name="T0" fmla="*/ 1 w 182"/>
                  <a:gd name="T1" fmla="*/ 0 h 136"/>
                  <a:gd name="T2" fmla="*/ 1 w 182"/>
                  <a:gd name="T3" fmla="*/ 0 h 136"/>
                  <a:gd name="T4" fmla="*/ 0 w 182"/>
                  <a:gd name="T5" fmla="*/ 0 h 136"/>
                  <a:gd name="T6" fmla="*/ 0 60000 65536"/>
                  <a:gd name="T7" fmla="*/ 0 60000 65536"/>
                  <a:gd name="T8" fmla="*/ 0 60000 65536"/>
                  <a:gd name="T9" fmla="*/ 0 w 182"/>
                  <a:gd name="T10" fmla="*/ 0 h 136"/>
                  <a:gd name="T11" fmla="*/ 182 w 182"/>
                  <a:gd name="T12" fmla="*/ 136 h 1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2" h="136">
                    <a:moveTo>
                      <a:pt x="182" y="136"/>
                    </a:moveTo>
                    <a:lnTo>
                      <a:pt x="182" y="0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aphicFrame>
            <p:nvGraphicFramePr>
              <p:cNvPr id="60455" name="Object 158"/>
              <p:cNvGraphicFramePr>
                <a:graphicFrameLocks noChangeAspect="1"/>
              </p:cNvGraphicFramePr>
              <p:nvPr/>
            </p:nvGraphicFramePr>
            <p:xfrm>
              <a:off x="4262" y="2381"/>
              <a:ext cx="199" cy="2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0568" name="Visio" r:id="rId5" imgW="352349" imgH="375839" progId="Visio.Drawing.6">
                      <p:embed/>
                    </p:oleObj>
                  </mc:Choice>
                  <mc:Fallback>
                    <p:oleObj name="Visio" r:id="rId5" imgW="352349" imgH="375839" progId="Visio.Drawing.6">
                      <p:embed/>
                      <p:pic>
                        <p:nvPicPr>
                          <p:cNvPr id="0" name="Object 15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62" y="2381"/>
                            <a:ext cx="199" cy="2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905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0456" name="Line 159"/>
              <p:cNvSpPr>
                <a:spLocks noChangeShapeType="1"/>
              </p:cNvSpPr>
              <p:nvPr/>
            </p:nvSpPr>
            <p:spPr bwMode="auto">
              <a:xfrm flipV="1">
                <a:off x="4414" y="2275"/>
                <a:ext cx="0" cy="12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0457" name="Freeform 161"/>
              <p:cNvSpPr>
                <a:spLocks/>
              </p:cNvSpPr>
              <p:nvPr/>
            </p:nvSpPr>
            <p:spPr bwMode="auto">
              <a:xfrm>
                <a:off x="4089" y="1931"/>
                <a:ext cx="136" cy="435"/>
              </a:xfrm>
              <a:custGeom>
                <a:avLst/>
                <a:gdLst>
                  <a:gd name="T0" fmla="*/ 136 w 136"/>
                  <a:gd name="T1" fmla="*/ 0 h 499"/>
                  <a:gd name="T2" fmla="*/ 0 w 136"/>
                  <a:gd name="T3" fmla="*/ 0 h 499"/>
                  <a:gd name="T4" fmla="*/ 0 w 136"/>
                  <a:gd name="T5" fmla="*/ 57 h 499"/>
                  <a:gd name="T6" fmla="*/ 136 w 136"/>
                  <a:gd name="T7" fmla="*/ 57 h 4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6"/>
                  <a:gd name="T13" fmla="*/ 0 h 499"/>
                  <a:gd name="T14" fmla="*/ 136 w 136"/>
                  <a:gd name="T15" fmla="*/ 499 h 4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6" h="499">
                    <a:moveTo>
                      <a:pt x="136" y="0"/>
                    </a:moveTo>
                    <a:lnTo>
                      <a:pt x="0" y="0"/>
                    </a:lnTo>
                    <a:lnTo>
                      <a:pt x="0" y="499"/>
                    </a:lnTo>
                    <a:lnTo>
                      <a:pt x="136" y="499"/>
                    </a:ln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0458" name="Rectangle 163"/>
              <p:cNvSpPr>
                <a:spLocks noChangeArrowheads="1"/>
              </p:cNvSpPr>
              <p:nvPr/>
            </p:nvSpPr>
            <p:spPr bwMode="auto">
              <a:xfrm>
                <a:off x="4208" y="2590"/>
                <a:ext cx="331" cy="331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endParaRPr lang="zh-TW" altLang="en-US" sz="2400">
                  <a:solidFill>
                    <a:srgbClr val="FFFF66"/>
                  </a:solidFill>
                </a:endParaRPr>
              </a:p>
            </p:txBody>
          </p:sp>
          <p:sp>
            <p:nvSpPr>
              <p:cNvPr id="60459" name="Text Box 164"/>
              <p:cNvSpPr txBox="1">
                <a:spLocks noChangeArrowheads="1"/>
              </p:cNvSpPr>
              <p:nvPr/>
            </p:nvSpPr>
            <p:spPr bwMode="auto">
              <a:xfrm>
                <a:off x="4287" y="2571"/>
                <a:ext cx="168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zh-TW" sz="900">
                    <a:solidFill>
                      <a:schemeClr val="bg1"/>
                    </a:solidFill>
                  </a:rPr>
                  <a:t>D</a:t>
                </a:r>
              </a:p>
            </p:txBody>
          </p:sp>
          <p:sp>
            <p:nvSpPr>
              <p:cNvPr id="60460" name="Text Box 165"/>
              <p:cNvSpPr txBox="1">
                <a:spLocks noChangeArrowheads="1"/>
              </p:cNvSpPr>
              <p:nvPr/>
            </p:nvSpPr>
            <p:spPr bwMode="auto">
              <a:xfrm>
                <a:off x="4270" y="2798"/>
                <a:ext cx="172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zh-TW" sz="900">
                    <a:solidFill>
                      <a:schemeClr val="bg1"/>
                    </a:solidFill>
                  </a:rPr>
                  <a:t>Q</a:t>
                </a:r>
              </a:p>
            </p:txBody>
          </p:sp>
          <p:sp>
            <p:nvSpPr>
              <p:cNvPr id="60461" name="AutoShape 166"/>
              <p:cNvSpPr>
                <a:spLocks noChangeArrowheads="1"/>
              </p:cNvSpPr>
              <p:nvPr/>
            </p:nvSpPr>
            <p:spPr bwMode="auto">
              <a:xfrm rot="5400000">
                <a:off x="4209" y="2772"/>
                <a:ext cx="78" cy="79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endParaRPr lang="zh-TW" altLang="en-US" sz="2400">
                  <a:solidFill>
                    <a:srgbClr val="FFFF66"/>
                  </a:solidFill>
                </a:endParaRPr>
              </a:p>
            </p:txBody>
          </p:sp>
          <p:sp>
            <p:nvSpPr>
              <p:cNvPr id="60462" name="Oval 167"/>
              <p:cNvSpPr>
                <a:spLocks noChangeArrowheads="1"/>
              </p:cNvSpPr>
              <p:nvPr/>
            </p:nvSpPr>
            <p:spPr bwMode="auto">
              <a:xfrm>
                <a:off x="4156" y="2668"/>
                <a:ext cx="52" cy="53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endParaRPr lang="zh-TW" altLang="en-US" sz="2400">
                  <a:solidFill>
                    <a:srgbClr val="FFFF66"/>
                  </a:solidFill>
                </a:endParaRPr>
              </a:p>
            </p:txBody>
          </p:sp>
          <p:sp>
            <p:nvSpPr>
              <p:cNvPr id="60463" name="Text Box 168"/>
              <p:cNvSpPr txBox="1">
                <a:spLocks noChangeArrowheads="1"/>
              </p:cNvSpPr>
              <p:nvPr/>
            </p:nvSpPr>
            <p:spPr bwMode="auto">
              <a:xfrm>
                <a:off x="4170" y="2662"/>
                <a:ext cx="2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zh-TW" sz="900">
                    <a:solidFill>
                      <a:schemeClr val="bg1"/>
                    </a:solidFill>
                  </a:rPr>
                  <a:t>CLR</a:t>
                </a:r>
              </a:p>
            </p:txBody>
          </p:sp>
          <p:sp>
            <p:nvSpPr>
              <p:cNvPr id="60464" name="Line 169"/>
              <p:cNvSpPr>
                <a:spLocks noChangeShapeType="1"/>
              </p:cNvSpPr>
              <p:nvPr/>
            </p:nvSpPr>
            <p:spPr bwMode="auto">
              <a:xfrm>
                <a:off x="4365" y="2920"/>
                <a:ext cx="0" cy="15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60465" name="Group 171"/>
              <p:cNvGrpSpPr>
                <a:grpSpLocks/>
              </p:cNvGrpSpPr>
              <p:nvPr/>
            </p:nvGrpSpPr>
            <p:grpSpPr bwMode="auto">
              <a:xfrm>
                <a:off x="4156" y="2970"/>
                <a:ext cx="383" cy="590"/>
                <a:chOff x="3628" y="1570"/>
                <a:chExt cx="383" cy="590"/>
              </a:xfrm>
            </p:grpSpPr>
            <p:sp>
              <p:nvSpPr>
                <p:cNvPr id="60481" name="Rectangle 172"/>
                <p:cNvSpPr>
                  <a:spLocks noChangeArrowheads="1"/>
                </p:cNvSpPr>
                <p:nvPr/>
              </p:nvSpPr>
              <p:spPr bwMode="auto">
                <a:xfrm>
                  <a:off x="3680" y="1680"/>
                  <a:ext cx="331" cy="331"/>
                </a:xfrm>
                <a:prstGeom prst="rect">
                  <a:avLst/>
                </a:prstGeom>
                <a:noFill/>
                <a:ln w="19050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60482" name="Text Box 173"/>
                <p:cNvSpPr txBox="1">
                  <a:spLocks noChangeArrowheads="1"/>
                </p:cNvSpPr>
                <p:nvPr/>
              </p:nvSpPr>
              <p:spPr bwMode="auto">
                <a:xfrm>
                  <a:off x="3759" y="1661"/>
                  <a:ext cx="168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r>
                    <a:rPr lang="en-US" altLang="zh-TW" sz="900">
                      <a:solidFill>
                        <a:schemeClr val="bg1"/>
                      </a:solidFill>
                    </a:rPr>
                    <a:t>D</a:t>
                  </a:r>
                </a:p>
              </p:txBody>
            </p:sp>
            <p:sp>
              <p:nvSpPr>
                <p:cNvPr id="60483" name="Text Box 174"/>
                <p:cNvSpPr txBox="1">
                  <a:spLocks noChangeArrowheads="1"/>
                </p:cNvSpPr>
                <p:nvPr/>
              </p:nvSpPr>
              <p:spPr bwMode="auto">
                <a:xfrm>
                  <a:off x="3742" y="1888"/>
                  <a:ext cx="172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r>
                    <a:rPr lang="en-US" altLang="zh-TW" sz="900">
                      <a:solidFill>
                        <a:schemeClr val="bg1"/>
                      </a:solidFill>
                    </a:rPr>
                    <a:t>Q</a:t>
                  </a:r>
                </a:p>
              </p:txBody>
            </p:sp>
            <p:sp>
              <p:nvSpPr>
                <p:cNvPr id="60484" name="AutoShape 175"/>
                <p:cNvSpPr>
                  <a:spLocks noChangeArrowheads="1"/>
                </p:cNvSpPr>
                <p:nvPr/>
              </p:nvSpPr>
              <p:spPr bwMode="auto">
                <a:xfrm rot="5400000">
                  <a:off x="3681" y="1862"/>
                  <a:ext cx="78" cy="79"/>
                </a:xfrm>
                <a:prstGeom prst="triangle">
                  <a:avLst>
                    <a:gd name="adj" fmla="val 50000"/>
                  </a:avLst>
                </a:prstGeom>
                <a:noFill/>
                <a:ln w="19050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60485" name="Oval 176"/>
                <p:cNvSpPr>
                  <a:spLocks noChangeArrowheads="1"/>
                </p:cNvSpPr>
                <p:nvPr/>
              </p:nvSpPr>
              <p:spPr bwMode="auto">
                <a:xfrm>
                  <a:off x="3628" y="1758"/>
                  <a:ext cx="52" cy="53"/>
                </a:xfrm>
                <a:prstGeom prst="ellips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60486" name="Text Box 177"/>
                <p:cNvSpPr txBox="1">
                  <a:spLocks noChangeArrowheads="1"/>
                </p:cNvSpPr>
                <p:nvPr/>
              </p:nvSpPr>
              <p:spPr bwMode="auto">
                <a:xfrm>
                  <a:off x="3642" y="1752"/>
                  <a:ext cx="260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r>
                    <a:rPr lang="en-US" altLang="zh-TW" sz="900">
                      <a:solidFill>
                        <a:schemeClr val="bg1"/>
                      </a:solidFill>
                    </a:rPr>
                    <a:t>CLR</a:t>
                  </a:r>
                </a:p>
              </p:txBody>
            </p:sp>
            <p:sp>
              <p:nvSpPr>
                <p:cNvPr id="60487" name="Line 178"/>
                <p:cNvSpPr>
                  <a:spLocks noChangeShapeType="1"/>
                </p:cNvSpPr>
                <p:nvPr/>
              </p:nvSpPr>
              <p:spPr bwMode="auto">
                <a:xfrm>
                  <a:off x="3837" y="2010"/>
                  <a:ext cx="0" cy="15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0488" name="Line 179"/>
                <p:cNvSpPr>
                  <a:spLocks noChangeShapeType="1"/>
                </p:cNvSpPr>
                <p:nvPr/>
              </p:nvSpPr>
              <p:spPr bwMode="auto">
                <a:xfrm>
                  <a:off x="3837" y="1570"/>
                  <a:ext cx="0" cy="104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60466" name="Group 180"/>
              <p:cNvGrpSpPr>
                <a:grpSpLocks/>
              </p:cNvGrpSpPr>
              <p:nvPr/>
            </p:nvGrpSpPr>
            <p:grpSpPr bwMode="auto">
              <a:xfrm flipH="1">
                <a:off x="4138" y="3469"/>
                <a:ext cx="454" cy="303"/>
                <a:chOff x="3107" y="1525"/>
                <a:chExt cx="680" cy="454"/>
              </a:xfrm>
            </p:grpSpPr>
            <p:sp>
              <p:nvSpPr>
                <p:cNvPr id="60476" name="AutoShape 181"/>
                <p:cNvSpPr>
                  <a:spLocks noChangeArrowheads="1"/>
                </p:cNvSpPr>
                <p:nvPr/>
              </p:nvSpPr>
              <p:spPr bwMode="auto">
                <a:xfrm flipV="1">
                  <a:off x="3155" y="1654"/>
                  <a:ext cx="632" cy="195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11 w 21600"/>
                    <a:gd name="T13" fmla="*/ 4542 h 21600"/>
                    <a:gd name="T14" fmla="*/ 17089 w 21600"/>
                    <a:gd name="T15" fmla="*/ 1705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0"/>
                    </a:spcBef>
                    <a:buFontTx/>
                    <a:buNone/>
                  </a:pPr>
                  <a:endParaRPr lang="en-US" altLang="zh-TW" sz="1000">
                    <a:solidFill>
                      <a:schemeClr val="bg1"/>
                    </a:solidFill>
                  </a:endParaRPr>
                </a:p>
                <a:p>
                  <a:pPr algn="ctr" eaLnBrk="1" hangingPunct="1">
                    <a:lnSpc>
                      <a:spcPct val="8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1000">
                      <a:solidFill>
                        <a:schemeClr val="bg1"/>
                      </a:solidFill>
                    </a:rPr>
                    <a:t>0       1</a:t>
                  </a:r>
                </a:p>
              </p:txBody>
            </p:sp>
            <p:sp>
              <p:nvSpPr>
                <p:cNvPr id="60477" name="Line 182"/>
                <p:cNvSpPr>
                  <a:spLocks noChangeShapeType="1"/>
                </p:cNvSpPr>
                <p:nvPr/>
              </p:nvSpPr>
              <p:spPr bwMode="auto">
                <a:xfrm>
                  <a:off x="3486" y="1525"/>
                  <a:ext cx="0" cy="129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0478" name="Line 183"/>
                <p:cNvSpPr>
                  <a:spLocks noChangeShapeType="1"/>
                </p:cNvSpPr>
                <p:nvPr/>
              </p:nvSpPr>
              <p:spPr bwMode="auto">
                <a:xfrm>
                  <a:off x="3325" y="1850"/>
                  <a:ext cx="0" cy="129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0479" name="Line 184"/>
                <p:cNvSpPr>
                  <a:spLocks noChangeShapeType="1"/>
                </p:cNvSpPr>
                <p:nvPr/>
              </p:nvSpPr>
              <p:spPr bwMode="auto">
                <a:xfrm rot="-5400000">
                  <a:off x="3168" y="1691"/>
                  <a:ext cx="0" cy="121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0480" name="Line 185"/>
                <p:cNvSpPr>
                  <a:spLocks noChangeShapeType="1"/>
                </p:cNvSpPr>
                <p:nvPr/>
              </p:nvSpPr>
              <p:spPr bwMode="auto">
                <a:xfrm>
                  <a:off x="3617" y="1850"/>
                  <a:ext cx="0" cy="129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60467" name="Group 221"/>
              <p:cNvGrpSpPr>
                <a:grpSpLocks/>
              </p:cNvGrpSpPr>
              <p:nvPr/>
            </p:nvGrpSpPr>
            <p:grpSpPr bwMode="auto">
              <a:xfrm>
                <a:off x="4274" y="3748"/>
                <a:ext cx="383" cy="538"/>
                <a:chOff x="3560" y="3481"/>
                <a:chExt cx="383" cy="538"/>
              </a:xfrm>
            </p:grpSpPr>
            <p:graphicFrame>
              <p:nvGraphicFramePr>
                <p:cNvPr id="60469" name="Object 222"/>
                <p:cNvGraphicFramePr>
                  <a:graphicFrameLocks noChangeAspect="1"/>
                </p:cNvGraphicFramePr>
                <p:nvPr/>
              </p:nvGraphicFramePr>
              <p:xfrm>
                <a:off x="3674" y="3481"/>
                <a:ext cx="181" cy="19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60569" name="Visio" r:id="rId6" imgW="352349" imgH="375839" progId="Visio.Drawing.6">
                        <p:embed/>
                      </p:oleObj>
                    </mc:Choice>
                    <mc:Fallback>
                      <p:oleObj name="Visio" r:id="rId6" imgW="352349" imgH="375839" progId="Visio.Drawing.6">
                        <p:embed/>
                        <p:pic>
                          <p:nvPicPr>
                            <p:cNvPr id="0" name="Object 22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674" y="3481"/>
                              <a:ext cx="181" cy="19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9050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60470" name="Rectangle 223"/>
                <p:cNvSpPr>
                  <a:spLocks noChangeArrowheads="1"/>
                </p:cNvSpPr>
                <p:nvPr/>
              </p:nvSpPr>
              <p:spPr bwMode="auto">
                <a:xfrm>
                  <a:off x="3612" y="3667"/>
                  <a:ext cx="331" cy="331"/>
                </a:xfrm>
                <a:prstGeom prst="rect">
                  <a:avLst/>
                </a:prstGeom>
                <a:noFill/>
                <a:ln w="19050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60471" name="Text Box 224"/>
                <p:cNvSpPr txBox="1">
                  <a:spLocks noChangeArrowheads="1"/>
                </p:cNvSpPr>
                <p:nvPr/>
              </p:nvSpPr>
              <p:spPr bwMode="auto">
                <a:xfrm>
                  <a:off x="3691" y="3648"/>
                  <a:ext cx="168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r>
                    <a:rPr lang="en-US" altLang="zh-TW" sz="900">
                      <a:solidFill>
                        <a:schemeClr val="bg1"/>
                      </a:solidFill>
                    </a:rPr>
                    <a:t>D</a:t>
                  </a:r>
                </a:p>
              </p:txBody>
            </p:sp>
            <p:sp>
              <p:nvSpPr>
                <p:cNvPr id="60472" name="Text Box 225"/>
                <p:cNvSpPr txBox="1">
                  <a:spLocks noChangeArrowheads="1"/>
                </p:cNvSpPr>
                <p:nvPr/>
              </p:nvSpPr>
              <p:spPr bwMode="auto">
                <a:xfrm>
                  <a:off x="3674" y="3875"/>
                  <a:ext cx="172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r>
                    <a:rPr lang="en-US" altLang="zh-TW" sz="900">
                      <a:solidFill>
                        <a:schemeClr val="bg1"/>
                      </a:solidFill>
                    </a:rPr>
                    <a:t>Q</a:t>
                  </a:r>
                </a:p>
              </p:txBody>
            </p:sp>
            <p:sp>
              <p:nvSpPr>
                <p:cNvPr id="60473" name="AutoShape 226"/>
                <p:cNvSpPr>
                  <a:spLocks noChangeArrowheads="1"/>
                </p:cNvSpPr>
                <p:nvPr/>
              </p:nvSpPr>
              <p:spPr bwMode="auto">
                <a:xfrm rot="5400000">
                  <a:off x="3613" y="3849"/>
                  <a:ext cx="78" cy="79"/>
                </a:xfrm>
                <a:prstGeom prst="triangle">
                  <a:avLst>
                    <a:gd name="adj" fmla="val 50000"/>
                  </a:avLst>
                </a:prstGeom>
                <a:noFill/>
                <a:ln w="19050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60474" name="Oval 227"/>
                <p:cNvSpPr>
                  <a:spLocks noChangeArrowheads="1"/>
                </p:cNvSpPr>
                <p:nvPr/>
              </p:nvSpPr>
              <p:spPr bwMode="auto">
                <a:xfrm>
                  <a:off x="3560" y="3745"/>
                  <a:ext cx="52" cy="53"/>
                </a:xfrm>
                <a:prstGeom prst="ellips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60475" name="Text Box 228"/>
                <p:cNvSpPr txBox="1">
                  <a:spLocks noChangeArrowheads="1"/>
                </p:cNvSpPr>
                <p:nvPr/>
              </p:nvSpPr>
              <p:spPr bwMode="auto">
                <a:xfrm>
                  <a:off x="3574" y="3739"/>
                  <a:ext cx="260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r>
                    <a:rPr lang="en-US" altLang="zh-TW" sz="900">
                      <a:solidFill>
                        <a:schemeClr val="bg1"/>
                      </a:solidFill>
                    </a:rPr>
                    <a:t>CLR</a:t>
                  </a:r>
                </a:p>
              </p:txBody>
            </p:sp>
          </p:grpSp>
          <p:sp>
            <p:nvSpPr>
              <p:cNvPr id="60468" name="Freeform 231"/>
              <p:cNvSpPr>
                <a:spLocks/>
              </p:cNvSpPr>
              <p:nvPr/>
            </p:nvSpPr>
            <p:spPr bwMode="auto">
              <a:xfrm>
                <a:off x="4486" y="3737"/>
                <a:ext cx="216" cy="578"/>
              </a:xfrm>
              <a:custGeom>
                <a:avLst/>
                <a:gdLst>
                  <a:gd name="T0" fmla="*/ 0 w 216"/>
                  <a:gd name="T1" fmla="*/ 528 h 578"/>
                  <a:gd name="T2" fmla="*/ 0 w 216"/>
                  <a:gd name="T3" fmla="*/ 578 h 578"/>
                  <a:gd name="T4" fmla="*/ 216 w 216"/>
                  <a:gd name="T5" fmla="*/ 578 h 578"/>
                  <a:gd name="T6" fmla="*/ 216 w 216"/>
                  <a:gd name="T7" fmla="*/ 0 h 578"/>
                  <a:gd name="T8" fmla="*/ 28 w 216"/>
                  <a:gd name="T9" fmla="*/ 0 h 578"/>
                  <a:gd name="T10" fmla="*/ 28 w 216"/>
                  <a:gd name="T11" fmla="*/ 36 h 5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"/>
                  <a:gd name="T19" fmla="*/ 0 h 578"/>
                  <a:gd name="T20" fmla="*/ 216 w 216"/>
                  <a:gd name="T21" fmla="*/ 578 h 5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" h="578">
                    <a:moveTo>
                      <a:pt x="0" y="528"/>
                    </a:moveTo>
                    <a:lnTo>
                      <a:pt x="0" y="578"/>
                    </a:lnTo>
                    <a:lnTo>
                      <a:pt x="216" y="578"/>
                    </a:lnTo>
                    <a:lnTo>
                      <a:pt x="216" y="0"/>
                    </a:lnTo>
                    <a:lnTo>
                      <a:pt x="28" y="0"/>
                    </a:lnTo>
                    <a:lnTo>
                      <a:pt x="28" y="36"/>
                    </a:ln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60430" name="Freeform 234"/>
            <p:cNvSpPr>
              <a:spLocks/>
            </p:cNvSpPr>
            <p:nvPr/>
          </p:nvSpPr>
          <p:spPr bwMode="auto">
            <a:xfrm>
              <a:off x="3917" y="1483"/>
              <a:ext cx="345" cy="2290"/>
            </a:xfrm>
            <a:custGeom>
              <a:avLst/>
              <a:gdLst>
                <a:gd name="T0" fmla="*/ 336 w 345"/>
                <a:gd name="T1" fmla="*/ 2290 h 2290"/>
                <a:gd name="T2" fmla="*/ 0 w 345"/>
                <a:gd name="T3" fmla="*/ 2290 h 2290"/>
                <a:gd name="T4" fmla="*/ 0 w 345"/>
                <a:gd name="T5" fmla="*/ 0 h 2290"/>
                <a:gd name="T6" fmla="*/ 345 w 345"/>
                <a:gd name="T7" fmla="*/ 0 h 2290"/>
                <a:gd name="T8" fmla="*/ 336 w 345"/>
                <a:gd name="T9" fmla="*/ 34 h 2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5"/>
                <a:gd name="T16" fmla="*/ 0 h 2290"/>
                <a:gd name="T17" fmla="*/ 345 w 345"/>
                <a:gd name="T18" fmla="*/ 2290 h 22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5" h="2290">
                  <a:moveTo>
                    <a:pt x="336" y="2290"/>
                  </a:moveTo>
                  <a:lnTo>
                    <a:pt x="0" y="2290"/>
                  </a:lnTo>
                  <a:lnTo>
                    <a:pt x="0" y="0"/>
                  </a:lnTo>
                  <a:lnTo>
                    <a:pt x="345" y="0"/>
                  </a:lnTo>
                  <a:lnTo>
                    <a:pt x="336" y="34"/>
                  </a:ln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0431" name="Line 237"/>
            <p:cNvSpPr>
              <a:spLocks noChangeShapeType="1"/>
            </p:cNvSpPr>
            <p:nvPr/>
          </p:nvSpPr>
          <p:spPr bwMode="auto">
            <a:xfrm>
              <a:off x="4360" y="996"/>
              <a:ext cx="582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0432" name="Line 239"/>
            <p:cNvSpPr>
              <a:spLocks noChangeShapeType="1"/>
            </p:cNvSpPr>
            <p:nvPr/>
          </p:nvSpPr>
          <p:spPr bwMode="auto">
            <a:xfrm>
              <a:off x="4416" y="2341"/>
              <a:ext cx="582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0433" name="Line 240"/>
            <p:cNvSpPr>
              <a:spLocks noChangeShapeType="1"/>
            </p:cNvSpPr>
            <p:nvPr/>
          </p:nvSpPr>
          <p:spPr bwMode="auto">
            <a:xfrm>
              <a:off x="4365" y="3006"/>
              <a:ext cx="582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0434" name="Line 241"/>
            <p:cNvSpPr>
              <a:spLocks noChangeShapeType="1"/>
            </p:cNvSpPr>
            <p:nvPr/>
          </p:nvSpPr>
          <p:spPr bwMode="auto">
            <a:xfrm>
              <a:off x="4365" y="3481"/>
              <a:ext cx="582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round/>
                  <a:headEnd type="oval" w="med" len="med"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660722" name="Text Box 242"/>
          <p:cNvSpPr txBox="1">
            <a:spLocks noChangeArrowheads="1"/>
          </p:cNvSpPr>
          <p:nvPr/>
        </p:nvSpPr>
        <p:spPr bwMode="auto">
          <a:xfrm>
            <a:off x="398463" y="836613"/>
            <a:ext cx="885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2000" i="1">
                <a:solidFill>
                  <a:srgbClr val="FF00FF"/>
                </a:solidFill>
                <a:latin typeface="Times New Roman" panose="02020603050405020304" pitchFamily="18" charset="0"/>
              </a:rPr>
              <a:t>Initial:</a:t>
            </a:r>
          </a:p>
        </p:txBody>
      </p:sp>
      <p:sp>
        <p:nvSpPr>
          <p:cNvPr id="660724" name="Text Box 244"/>
          <p:cNvSpPr txBox="1">
            <a:spLocks noChangeArrowheads="1"/>
          </p:cNvSpPr>
          <p:nvPr/>
        </p:nvSpPr>
        <p:spPr bwMode="auto">
          <a:xfrm>
            <a:off x="7264400" y="1268413"/>
            <a:ext cx="6175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1400" i="1">
                <a:solidFill>
                  <a:srgbClr val="FF00FF"/>
                </a:solidFill>
                <a:latin typeface="Times New Roman" panose="02020603050405020304" pitchFamily="18" charset="0"/>
              </a:rPr>
              <a:t>Initial</a:t>
            </a:r>
          </a:p>
        </p:txBody>
      </p:sp>
      <p:sp>
        <p:nvSpPr>
          <p:cNvPr id="660725" name="Text Box 245"/>
          <p:cNvSpPr txBox="1">
            <a:spLocks noChangeArrowheads="1"/>
          </p:cNvSpPr>
          <p:nvPr/>
        </p:nvSpPr>
        <p:spPr bwMode="auto">
          <a:xfrm>
            <a:off x="7529513" y="3430588"/>
            <a:ext cx="102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1400" i="1">
                <a:solidFill>
                  <a:srgbClr val="FF00FF"/>
                </a:solidFill>
                <a:latin typeface="Times New Roman" panose="02020603050405020304" pitchFamily="18" charset="0"/>
              </a:rPr>
              <a:t>Accumulate</a:t>
            </a:r>
          </a:p>
        </p:txBody>
      </p:sp>
      <p:sp>
        <p:nvSpPr>
          <p:cNvPr id="660726" name="Text Box 246"/>
          <p:cNvSpPr txBox="1">
            <a:spLocks noChangeArrowheads="1"/>
          </p:cNvSpPr>
          <p:nvPr/>
        </p:nvSpPr>
        <p:spPr bwMode="auto">
          <a:xfrm>
            <a:off x="7345363" y="4438650"/>
            <a:ext cx="5095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1400" i="1">
                <a:solidFill>
                  <a:srgbClr val="FF00FF"/>
                </a:solidFill>
                <a:latin typeface="Times New Roman" panose="02020603050405020304" pitchFamily="18" charset="0"/>
              </a:rPr>
              <a:t>Shift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60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60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60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60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0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60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6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6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6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6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6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6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6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0506" grpId="0" animBg="1"/>
      <p:bldP spid="660696" grpId="0"/>
      <p:bldP spid="660697" grpId="0"/>
      <p:bldP spid="660699" grpId="0"/>
      <p:bldP spid="660722" grpId="0"/>
      <p:bldP spid="660724" grpId="0"/>
      <p:bldP spid="660725" grpId="0"/>
      <p:bldP spid="66072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-26988"/>
            <a:ext cx="8423275" cy="647701"/>
          </a:xfrm>
        </p:spPr>
        <p:txBody>
          <a:bodyPr/>
          <a:lstStyle/>
          <a:p>
            <a:pPr algn="l" eaLnBrk="1" hangingPunct="1"/>
            <a:r>
              <a:rPr lang="en-US" altLang="zh-TW" sz="3600" smtClean="0">
                <a:solidFill>
                  <a:srgbClr val="99FFCC"/>
                </a:solidFill>
              </a:rPr>
              <a:t>Map to ALU</a:t>
            </a:r>
            <a:endParaRPr lang="en-US" altLang="zh-TW" sz="3600" smtClean="0">
              <a:solidFill>
                <a:schemeClr val="bg1"/>
              </a:solidFill>
            </a:endParaRPr>
          </a:p>
        </p:txBody>
      </p:sp>
      <p:sp>
        <p:nvSpPr>
          <p:cNvPr id="662531" name="AutoShape 3"/>
          <p:cNvSpPr>
            <a:spLocks noChangeArrowheads="1"/>
          </p:cNvSpPr>
          <p:nvPr/>
        </p:nvSpPr>
        <p:spPr bwMode="auto">
          <a:xfrm>
            <a:off x="3563938" y="3644900"/>
            <a:ext cx="576262" cy="360363"/>
          </a:xfrm>
          <a:prstGeom prst="rightArrow">
            <a:avLst>
              <a:gd name="adj1" fmla="val 38324"/>
              <a:gd name="adj2" fmla="val 69606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endParaRPr lang="zh-TW" altLang="en-US" sz="2400">
              <a:solidFill>
                <a:srgbClr val="FFFF66"/>
              </a:solidFill>
            </a:endParaRPr>
          </a:p>
        </p:txBody>
      </p:sp>
      <p:grpSp>
        <p:nvGrpSpPr>
          <p:cNvPr id="61444" name="Group 297"/>
          <p:cNvGrpSpPr>
            <a:grpSpLocks/>
          </p:cNvGrpSpPr>
          <p:nvPr/>
        </p:nvGrpSpPr>
        <p:grpSpPr bwMode="auto">
          <a:xfrm>
            <a:off x="-36513" y="620713"/>
            <a:ext cx="3582988" cy="5938837"/>
            <a:chOff x="-23" y="391"/>
            <a:chExt cx="2257" cy="3741"/>
          </a:xfrm>
        </p:grpSpPr>
        <p:grpSp>
          <p:nvGrpSpPr>
            <p:cNvPr id="61590" name="Group 4"/>
            <p:cNvGrpSpPr>
              <a:grpSpLocks/>
            </p:cNvGrpSpPr>
            <p:nvPr/>
          </p:nvGrpSpPr>
          <p:grpSpPr bwMode="auto">
            <a:xfrm>
              <a:off x="447" y="391"/>
              <a:ext cx="1787" cy="3448"/>
              <a:chOff x="3288" y="436"/>
              <a:chExt cx="1787" cy="3448"/>
            </a:xfrm>
          </p:grpSpPr>
          <p:sp>
            <p:nvSpPr>
              <p:cNvPr id="61596" name="Freeform 5"/>
              <p:cNvSpPr>
                <a:spLocks/>
              </p:cNvSpPr>
              <p:nvPr/>
            </p:nvSpPr>
            <p:spPr bwMode="auto">
              <a:xfrm>
                <a:off x="3294" y="1462"/>
                <a:ext cx="901" cy="1905"/>
              </a:xfrm>
              <a:custGeom>
                <a:avLst/>
                <a:gdLst>
                  <a:gd name="T0" fmla="*/ 48 w 1043"/>
                  <a:gd name="T1" fmla="*/ 677 h 2041"/>
                  <a:gd name="T2" fmla="*/ 0 w 1043"/>
                  <a:gd name="T3" fmla="*/ 677 h 2041"/>
                  <a:gd name="T4" fmla="*/ 0 w 1043"/>
                  <a:gd name="T5" fmla="*/ 0 h 2041"/>
                  <a:gd name="T6" fmla="*/ 101 w 1043"/>
                  <a:gd name="T7" fmla="*/ 0 h 204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43"/>
                  <a:gd name="T13" fmla="*/ 0 h 2041"/>
                  <a:gd name="T14" fmla="*/ 1043 w 1043"/>
                  <a:gd name="T15" fmla="*/ 2041 h 204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43" h="2041">
                    <a:moveTo>
                      <a:pt x="499" y="2041"/>
                    </a:moveTo>
                    <a:lnTo>
                      <a:pt x="0" y="2041"/>
                    </a:lnTo>
                    <a:lnTo>
                      <a:pt x="0" y="0"/>
                    </a:lnTo>
                    <a:lnTo>
                      <a:pt x="1043" y="0"/>
                    </a:lnTo>
                  </a:path>
                </a:pathLst>
              </a:custGeom>
              <a:noFill/>
              <a:ln w="28575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597" name="Line 6"/>
              <p:cNvSpPr>
                <a:spLocks noChangeShapeType="1"/>
              </p:cNvSpPr>
              <p:nvPr/>
            </p:nvSpPr>
            <p:spPr bwMode="auto">
              <a:xfrm>
                <a:off x="4192" y="2714"/>
                <a:ext cx="0" cy="172"/>
              </a:xfrm>
              <a:prstGeom prst="line">
                <a:avLst/>
              </a:prstGeom>
              <a:noFill/>
              <a:ln w="28575">
                <a:solidFill>
                  <a:srgbClr val="FFFF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598" name="Rectangle 7"/>
              <p:cNvSpPr>
                <a:spLocks noChangeArrowheads="1"/>
              </p:cNvSpPr>
              <p:nvPr/>
            </p:nvSpPr>
            <p:spPr bwMode="auto">
              <a:xfrm>
                <a:off x="3714" y="2886"/>
                <a:ext cx="953" cy="18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FF66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800">
                    <a:solidFill>
                      <a:schemeClr val="folHlink"/>
                    </a:solidFill>
                  </a:rPr>
                  <a:t>dummy</a:t>
                </a:r>
              </a:p>
            </p:txBody>
          </p:sp>
          <p:sp>
            <p:nvSpPr>
              <p:cNvPr id="61599" name="Line 8"/>
              <p:cNvSpPr>
                <a:spLocks noChangeShapeType="1"/>
              </p:cNvSpPr>
              <p:nvPr/>
            </p:nvSpPr>
            <p:spPr bwMode="auto">
              <a:xfrm>
                <a:off x="4195" y="618"/>
                <a:ext cx="0" cy="182"/>
              </a:xfrm>
              <a:prstGeom prst="line">
                <a:avLst/>
              </a:prstGeom>
              <a:noFill/>
              <a:ln w="28575">
                <a:solidFill>
                  <a:srgbClr val="FFFF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600" name="AutoShape 9"/>
              <p:cNvSpPr>
                <a:spLocks noChangeArrowheads="1"/>
              </p:cNvSpPr>
              <p:nvPr/>
            </p:nvSpPr>
            <p:spPr bwMode="auto">
              <a:xfrm>
                <a:off x="3921" y="436"/>
                <a:ext cx="576" cy="192"/>
              </a:xfrm>
              <a:prstGeom prst="flowChartTerminator">
                <a:avLst/>
              </a:prstGeom>
              <a:solidFill>
                <a:schemeClr val="bg1"/>
              </a:solidFill>
              <a:ln w="28575">
                <a:solidFill>
                  <a:srgbClr val="FFFF66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2000">
                    <a:solidFill>
                      <a:schemeClr val="accent2"/>
                    </a:solidFill>
                  </a:rPr>
                  <a:t>begin</a:t>
                </a:r>
              </a:p>
            </p:txBody>
          </p:sp>
          <p:sp>
            <p:nvSpPr>
              <p:cNvPr id="61601" name="AutoShape 10"/>
              <p:cNvSpPr>
                <a:spLocks noChangeArrowheads="1"/>
              </p:cNvSpPr>
              <p:nvPr/>
            </p:nvSpPr>
            <p:spPr bwMode="auto">
              <a:xfrm>
                <a:off x="3892" y="3692"/>
                <a:ext cx="576" cy="192"/>
              </a:xfrm>
              <a:prstGeom prst="flowChartTerminator">
                <a:avLst/>
              </a:prstGeom>
              <a:solidFill>
                <a:schemeClr val="bg1"/>
              </a:solidFill>
              <a:ln w="28575">
                <a:solidFill>
                  <a:srgbClr val="FFFF66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2000">
                    <a:solidFill>
                      <a:schemeClr val="accent2"/>
                    </a:solidFill>
                  </a:rPr>
                  <a:t>end</a:t>
                </a:r>
              </a:p>
            </p:txBody>
          </p:sp>
          <p:sp>
            <p:nvSpPr>
              <p:cNvPr id="61602" name="Rectangle 11"/>
              <p:cNvSpPr>
                <a:spLocks noChangeArrowheads="1"/>
              </p:cNvSpPr>
              <p:nvPr/>
            </p:nvSpPr>
            <p:spPr bwMode="auto">
              <a:xfrm>
                <a:off x="3288" y="800"/>
                <a:ext cx="1769" cy="18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FF66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800">
                    <a:solidFill>
                      <a:schemeClr val="accent2"/>
                    </a:solidFill>
                  </a:rPr>
                  <a:t>N←0; A←0; B←Y; C←0 </a:t>
                </a:r>
              </a:p>
            </p:txBody>
          </p:sp>
          <p:sp>
            <p:nvSpPr>
              <p:cNvPr id="61603" name="AutoShape 12"/>
              <p:cNvSpPr>
                <a:spLocks noChangeArrowheads="1"/>
              </p:cNvSpPr>
              <p:nvPr/>
            </p:nvSpPr>
            <p:spPr bwMode="auto">
              <a:xfrm>
                <a:off x="3669" y="1577"/>
                <a:ext cx="1044" cy="272"/>
              </a:xfrm>
              <a:prstGeom prst="diamond">
                <a:avLst/>
              </a:prstGeom>
              <a:solidFill>
                <a:schemeClr val="bg1"/>
              </a:solidFill>
              <a:ln w="28575">
                <a:solidFill>
                  <a:srgbClr val="FFFF66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800">
                    <a:solidFill>
                      <a:schemeClr val="accent2"/>
                    </a:solidFill>
                  </a:rPr>
                  <a:t>B[0]</a:t>
                </a:r>
              </a:p>
            </p:txBody>
          </p:sp>
          <p:sp>
            <p:nvSpPr>
              <p:cNvPr id="61604" name="Line 13"/>
              <p:cNvSpPr>
                <a:spLocks noChangeShapeType="1"/>
              </p:cNvSpPr>
              <p:nvPr/>
            </p:nvSpPr>
            <p:spPr bwMode="auto">
              <a:xfrm>
                <a:off x="4192" y="1852"/>
                <a:ext cx="0" cy="172"/>
              </a:xfrm>
              <a:prstGeom prst="line">
                <a:avLst/>
              </a:prstGeom>
              <a:noFill/>
              <a:ln w="28575">
                <a:solidFill>
                  <a:srgbClr val="FFFF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605" name="Text Box 14"/>
              <p:cNvSpPr txBox="1">
                <a:spLocks noChangeArrowheads="1"/>
              </p:cNvSpPr>
              <p:nvPr/>
            </p:nvSpPr>
            <p:spPr bwMode="auto">
              <a:xfrm>
                <a:off x="4679" y="148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800">
                    <a:solidFill>
                      <a:srgbClr val="FFFF66"/>
                    </a:solidFill>
                  </a:rPr>
                  <a:t>0</a:t>
                </a:r>
              </a:p>
            </p:txBody>
          </p:sp>
          <p:sp>
            <p:nvSpPr>
              <p:cNvPr id="61606" name="Text Box 15"/>
              <p:cNvSpPr txBox="1">
                <a:spLocks noChangeArrowheads="1"/>
              </p:cNvSpPr>
              <p:nvPr/>
            </p:nvSpPr>
            <p:spPr bwMode="auto">
              <a:xfrm>
                <a:off x="4192" y="1819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800">
                    <a:solidFill>
                      <a:srgbClr val="FFFF66"/>
                    </a:solidFill>
                  </a:rPr>
                  <a:t>1</a:t>
                </a:r>
              </a:p>
            </p:txBody>
          </p:sp>
          <p:sp>
            <p:nvSpPr>
              <p:cNvPr id="61607" name="Rectangle 16"/>
              <p:cNvSpPr>
                <a:spLocks noChangeArrowheads="1"/>
              </p:cNvSpPr>
              <p:nvPr/>
            </p:nvSpPr>
            <p:spPr bwMode="auto">
              <a:xfrm>
                <a:off x="3714" y="2024"/>
                <a:ext cx="953" cy="18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FF66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800">
                    <a:solidFill>
                      <a:schemeClr val="accent2"/>
                    </a:solidFill>
                  </a:rPr>
                  <a:t>{C,A}←A + X</a:t>
                </a:r>
              </a:p>
            </p:txBody>
          </p:sp>
          <p:sp>
            <p:nvSpPr>
              <p:cNvPr id="61608" name="Line 17"/>
              <p:cNvSpPr>
                <a:spLocks noChangeShapeType="1"/>
              </p:cNvSpPr>
              <p:nvPr/>
            </p:nvSpPr>
            <p:spPr bwMode="auto">
              <a:xfrm>
                <a:off x="4192" y="2206"/>
                <a:ext cx="0" cy="317"/>
              </a:xfrm>
              <a:prstGeom prst="line">
                <a:avLst/>
              </a:prstGeom>
              <a:noFill/>
              <a:ln w="28575">
                <a:solidFill>
                  <a:srgbClr val="FFFF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609" name="Line 18"/>
              <p:cNvSpPr>
                <a:spLocks noChangeShapeType="1"/>
              </p:cNvSpPr>
              <p:nvPr/>
            </p:nvSpPr>
            <p:spPr bwMode="auto">
              <a:xfrm>
                <a:off x="4195" y="1343"/>
                <a:ext cx="0" cy="227"/>
              </a:xfrm>
              <a:prstGeom prst="line">
                <a:avLst/>
              </a:prstGeom>
              <a:noFill/>
              <a:ln w="28575">
                <a:solidFill>
                  <a:srgbClr val="FFFF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610" name="Rectangle 19"/>
              <p:cNvSpPr>
                <a:spLocks noChangeArrowheads="1"/>
              </p:cNvSpPr>
              <p:nvPr/>
            </p:nvSpPr>
            <p:spPr bwMode="auto">
              <a:xfrm>
                <a:off x="3460" y="2529"/>
                <a:ext cx="1452" cy="18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FF66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200">
                    <a:solidFill>
                      <a:schemeClr val="accent2"/>
                    </a:solidFill>
                  </a:rPr>
                  <a:t>{C,A,B}←{C,A,B}&gt;&gt;1; N ← N + 1</a:t>
                </a:r>
              </a:p>
            </p:txBody>
          </p:sp>
          <p:sp>
            <p:nvSpPr>
              <p:cNvPr id="61611" name="Freeform 20"/>
              <p:cNvSpPr>
                <a:spLocks/>
              </p:cNvSpPr>
              <p:nvPr/>
            </p:nvSpPr>
            <p:spPr bwMode="auto">
              <a:xfrm>
                <a:off x="4213" y="1706"/>
                <a:ext cx="862" cy="635"/>
              </a:xfrm>
              <a:custGeom>
                <a:avLst/>
                <a:gdLst>
                  <a:gd name="T0" fmla="*/ 499 w 862"/>
                  <a:gd name="T1" fmla="*/ 0 h 635"/>
                  <a:gd name="T2" fmla="*/ 862 w 862"/>
                  <a:gd name="T3" fmla="*/ 0 h 635"/>
                  <a:gd name="T4" fmla="*/ 862 w 862"/>
                  <a:gd name="T5" fmla="*/ 635 h 635"/>
                  <a:gd name="T6" fmla="*/ 0 w 862"/>
                  <a:gd name="T7" fmla="*/ 635 h 6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2"/>
                  <a:gd name="T13" fmla="*/ 0 h 635"/>
                  <a:gd name="T14" fmla="*/ 862 w 862"/>
                  <a:gd name="T15" fmla="*/ 635 h 6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2" h="635">
                    <a:moveTo>
                      <a:pt x="499" y="0"/>
                    </a:moveTo>
                    <a:lnTo>
                      <a:pt x="862" y="0"/>
                    </a:lnTo>
                    <a:lnTo>
                      <a:pt x="862" y="635"/>
                    </a:lnTo>
                    <a:lnTo>
                      <a:pt x="0" y="635"/>
                    </a:lnTo>
                  </a:path>
                </a:pathLst>
              </a:custGeom>
              <a:noFill/>
              <a:ln w="28575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612" name="Line 21"/>
              <p:cNvSpPr>
                <a:spLocks noChangeShapeType="1"/>
              </p:cNvSpPr>
              <p:nvPr/>
            </p:nvSpPr>
            <p:spPr bwMode="auto">
              <a:xfrm>
                <a:off x="4195" y="980"/>
                <a:ext cx="0" cy="182"/>
              </a:xfrm>
              <a:prstGeom prst="line">
                <a:avLst/>
              </a:prstGeom>
              <a:noFill/>
              <a:ln w="28575">
                <a:solidFill>
                  <a:srgbClr val="FFFF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613" name="Rectangle 22"/>
              <p:cNvSpPr>
                <a:spLocks noChangeArrowheads="1"/>
              </p:cNvSpPr>
              <p:nvPr/>
            </p:nvSpPr>
            <p:spPr bwMode="auto">
              <a:xfrm>
                <a:off x="3696" y="1162"/>
                <a:ext cx="998" cy="18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FF66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800">
                    <a:solidFill>
                      <a:schemeClr val="folHlink"/>
                    </a:solidFill>
                  </a:rPr>
                  <a:t>dummy</a:t>
                </a:r>
                <a:r>
                  <a:rPr kumimoji="0" lang="en-US" altLang="zh-TW" sz="1800">
                    <a:solidFill>
                      <a:schemeClr val="accent2"/>
                    </a:solidFill>
                  </a:rPr>
                  <a:t> </a:t>
                </a:r>
              </a:p>
            </p:txBody>
          </p:sp>
          <p:grpSp>
            <p:nvGrpSpPr>
              <p:cNvPr id="61614" name="Group 23"/>
              <p:cNvGrpSpPr>
                <a:grpSpLocks/>
              </p:cNvGrpSpPr>
              <p:nvPr/>
            </p:nvGrpSpPr>
            <p:grpSpPr bwMode="auto">
              <a:xfrm flipH="1">
                <a:off x="3593" y="3073"/>
                <a:ext cx="1089" cy="590"/>
                <a:chOff x="2018" y="3294"/>
                <a:chExt cx="1089" cy="590"/>
              </a:xfrm>
            </p:grpSpPr>
            <p:sp>
              <p:nvSpPr>
                <p:cNvPr id="61615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2506" y="3294"/>
                  <a:ext cx="1" cy="196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1616" name="Line 25"/>
                <p:cNvSpPr>
                  <a:spLocks noChangeShapeType="1"/>
                </p:cNvSpPr>
                <p:nvPr/>
              </p:nvSpPr>
              <p:spPr bwMode="auto">
                <a:xfrm>
                  <a:off x="2507" y="3687"/>
                  <a:ext cx="0" cy="197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1617" name="Line 26"/>
                <p:cNvSpPr>
                  <a:spLocks noChangeShapeType="1"/>
                </p:cNvSpPr>
                <p:nvPr/>
              </p:nvSpPr>
              <p:spPr bwMode="auto">
                <a:xfrm rot="-5400000">
                  <a:off x="3032" y="3514"/>
                  <a:ext cx="0" cy="150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1618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506" y="3672"/>
                  <a:ext cx="187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r>
                    <a:rPr lang="en-US" altLang="zh-TW" sz="1600">
                      <a:solidFill>
                        <a:srgbClr val="FFFF66"/>
                      </a:solidFill>
                    </a:rPr>
                    <a:t>1</a:t>
                  </a:r>
                </a:p>
              </p:txBody>
            </p:sp>
            <p:sp>
              <p:nvSpPr>
                <p:cNvPr id="61619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2880" y="3400"/>
                  <a:ext cx="187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r>
                    <a:rPr lang="en-US" altLang="zh-TW" sz="1600">
                      <a:solidFill>
                        <a:srgbClr val="FFFF66"/>
                      </a:solidFill>
                    </a:rPr>
                    <a:t>0</a:t>
                  </a:r>
                </a:p>
              </p:txBody>
            </p:sp>
            <p:grpSp>
              <p:nvGrpSpPr>
                <p:cNvPr id="61620" name="Group 29"/>
                <p:cNvGrpSpPr>
                  <a:grpSpLocks/>
                </p:cNvGrpSpPr>
                <p:nvPr/>
              </p:nvGrpSpPr>
              <p:grpSpPr bwMode="auto">
                <a:xfrm>
                  <a:off x="2018" y="3490"/>
                  <a:ext cx="976" cy="197"/>
                  <a:chOff x="1306" y="3468"/>
                  <a:chExt cx="1728" cy="583"/>
                </a:xfrm>
              </p:grpSpPr>
              <p:sp>
                <p:nvSpPr>
                  <p:cNvPr id="61622" name="AutoShape 30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1306" y="3475"/>
                    <a:ext cx="576" cy="576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rgbClr val="FFFF00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algn="ctr" eaLnBrk="1" hangingPunct="1">
                      <a:buFontTx/>
                      <a:buNone/>
                    </a:pPr>
                    <a:endParaRPr lang="zh-TW" altLang="en-US" sz="2400">
                      <a:solidFill>
                        <a:srgbClr val="FFFF66"/>
                      </a:solidFill>
                    </a:endParaRPr>
                  </a:p>
                </p:txBody>
              </p:sp>
              <p:sp>
                <p:nvSpPr>
                  <p:cNvPr id="61623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1882" y="3475"/>
                    <a:ext cx="576" cy="57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rgbClr val="FFFF00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algn="ctr" eaLnBrk="1" hangingPunct="1">
                      <a:buFontTx/>
                      <a:buNone/>
                    </a:pPr>
                    <a:endParaRPr lang="zh-TW" altLang="en-US" sz="2400">
                      <a:solidFill>
                        <a:srgbClr val="FFFF66"/>
                      </a:solidFill>
                    </a:endParaRPr>
                  </a:p>
                </p:txBody>
              </p:sp>
              <p:sp>
                <p:nvSpPr>
                  <p:cNvPr id="61624" name="AutoShape 32"/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458" y="3468"/>
                    <a:ext cx="576" cy="576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rgbClr val="FFFF00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algn="ctr" eaLnBrk="1" hangingPunct="1">
                      <a:buFontTx/>
                      <a:buNone/>
                    </a:pPr>
                    <a:endParaRPr lang="zh-TW" altLang="en-US" sz="2400">
                      <a:solidFill>
                        <a:srgbClr val="FFFF66"/>
                      </a:solidFill>
                    </a:endParaRPr>
                  </a:p>
                </p:txBody>
              </p:sp>
            </p:grpSp>
            <p:sp>
              <p:nvSpPr>
                <p:cNvPr id="61621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2320" y="3475"/>
                  <a:ext cx="384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r>
                    <a:rPr lang="en-US" altLang="zh-TW" sz="1800">
                      <a:solidFill>
                        <a:schemeClr val="accent2"/>
                      </a:solidFill>
                    </a:rPr>
                    <a:t>N=0</a:t>
                  </a:r>
                </a:p>
              </p:txBody>
            </p:sp>
          </p:grpSp>
        </p:grpSp>
        <p:sp>
          <p:nvSpPr>
            <p:cNvPr id="61591" name="Text Box 34"/>
            <p:cNvSpPr txBox="1">
              <a:spLocks noChangeArrowheads="1"/>
            </p:cNvSpPr>
            <p:nvPr/>
          </p:nvSpPr>
          <p:spPr bwMode="auto">
            <a:xfrm>
              <a:off x="-23" y="1934"/>
              <a:ext cx="92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000" i="1">
                  <a:solidFill>
                    <a:srgbClr val="FF00FF"/>
                  </a:solidFill>
                  <a:latin typeface="Times New Roman" panose="02020603050405020304" pitchFamily="18" charset="0"/>
                </a:rPr>
                <a:t>Accumulate:</a:t>
              </a:r>
            </a:p>
          </p:txBody>
        </p:sp>
        <p:sp>
          <p:nvSpPr>
            <p:cNvPr id="61592" name="Text Box 35"/>
            <p:cNvSpPr txBox="1">
              <a:spLocks noChangeArrowheads="1"/>
            </p:cNvSpPr>
            <p:nvPr/>
          </p:nvSpPr>
          <p:spPr bwMode="auto">
            <a:xfrm>
              <a:off x="213" y="2433"/>
              <a:ext cx="46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000" i="1">
                  <a:solidFill>
                    <a:srgbClr val="FF00FF"/>
                  </a:solidFill>
                  <a:latin typeface="Times New Roman" panose="02020603050405020304" pitchFamily="18" charset="0"/>
                </a:rPr>
                <a:t>Shift:</a:t>
              </a:r>
            </a:p>
          </p:txBody>
        </p:sp>
        <p:sp>
          <p:nvSpPr>
            <p:cNvPr id="61593" name="Text Box 36"/>
            <p:cNvSpPr txBox="1">
              <a:spLocks noChangeArrowheads="1"/>
            </p:cNvSpPr>
            <p:nvPr/>
          </p:nvSpPr>
          <p:spPr bwMode="auto">
            <a:xfrm>
              <a:off x="612" y="2795"/>
              <a:ext cx="1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zh-TW" altLang="zh-TW" sz="2000" i="1">
                <a:solidFill>
                  <a:srgbClr val="FF00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1594" name="Text Box 37"/>
            <p:cNvSpPr txBox="1">
              <a:spLocks noChangeArrowheads="1"/>
            </p:cNvSpPr>
            <p:nvPr/>
          </p:nvSpPr>
          <p:spPr bwMode="auto">
            <a:xfrm>
              <a:off x="960" y="3882"/>
              <a:ext cx="89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000">
                  <a:solidFill>
                    <a:schemeClr val="bg1"/>
                  </a:solidFill>
                </a:rPr>
                <a:t>ASM Chart</a:t>
              </a:r>
            </a:p>
          </p:txBody>
        </p:sp>
        <p:sp>
          <p:nvSpPr>
            <p:cNvPr id="61595" name="Text Box 121"/>
            <p:cNvSpPr txBox="1">
              <a:spLocks noChangeArrowheads="1"/>
            </p:cNvSpPr>
            <p:nvPr/>
          </p:nvSpPr>
          <p:spPr bwMode="auto">
            <a:xfrm>
              <a:off x="195" y="527"/>
              <a:ext cx="55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000" i="1">
                  <a:solidFill>
                    <a:srgbClr val="FF00FF"/>
                  </a:solidFill>
                  <a:latin typeface="Times New Roman" panose="02020603050405020304" pitchFamily="18" charset="0"/>
                </a:rPr>
                <a:t>Initial:</a:t>
              </a:r>
            </a:p>
          </p:txBody>
        </p:sp>
      </p:grpSp>
      <p:sp>
        <p:nvSpPr>
          <p:cNvPr id="662654" name="Rectangle 126"/>
          <p:cNvSpPr>
            <a:spLocks noChangeArrowheads="1"/>
          </p:cNvSpPr>
          <p:nvPr/>
        </p:nvSpPr>
        <p:spPr bwMode="auto">
          <a:xfrm>
            <a:off x="4767263" y="3068638"/>
            <a:ext cx="144462" cy="142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120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62655" name="Rectangle 127"/>
          <p:cNvSpPr>
            <a:spLocks noChangeArrowheads="1"/>
          </p:cNvSpPr>
          <p:nvPr/>
        </p:nvSpPr>
        <p:spPr bwMode="auto">
          <a:xfrm>
            <a:off x="5694363" y="3068638"/>
            <a:ext cx="935037" cy="142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120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62656" name="Rectangle 128"/>
          <p:cNvSpPr>
            <a:spLocks noChangeArrowheads="1"/>
          </p:cNvSpPr>
          <p:nvPr/>
        </p:nvSpPr>
        <p:spPr bwMode="auto">
          <a:xfrm>
            <a:off x="7348538" y="3068638"/>
            <a:ext cx="935037" cy="142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120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662658" name="Rectangle 130"/>
          <p:cNvSpPr>
            <a:spLocks noChangeArrowheads="1"/>
          </p:cNvSpPr>
          <p:nvPr/>
        </p:nvSpPr>
        <p:spPr bwMode="auto">
          <a:xfrm>
            <a:off x="6234113" y="5732463"/>
            <a:ext cx="360362" cy="1444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1200">
                <a:solidFill>
                  <a:schemeClr val="tx1"/>
                </a:solidFill>
              </a:rPr>
              <a:t>N</a:t>
            </a:r>
          </a:p>
        </p:txBody>
      </p:sp>
      <p:grpSp>
        <p:nvGrpSpPr>
          <p:cNvPr id="6" name="Group 294"/>
          <p:cNvGrpSpPr>
            <a:grpSpLocks/>
          </p:cNvGrpSpPr>
          <p:nvPr/>
        </p:nvGrpSpPr>
        <p:grpSpPr bwMode="auto">
          <a:xfrm>
            <a:off x="3419475" y="2122488"/>
            <a:ext cx="2932113" cy="484187"/>
            <a:chOff x="2491" y="1337"/>
            <a:chExt cx="1847" cy="305"/>
          </a:xfrm>
        </p:grpSpPr>
        <p:grpSp>
          <p:nvGrpSpPr>
            <p:cNvPr id="61572" name="Group 183"/>
            <p:cNvGrpSpPr>
              <a:grpSpLocks/>
            </p:cNvGrpSpPr>
            <p:nvPr/>
          </p:nvGrpSpPr>
          <p:grpSpPr bwMode="auto">
            <a:xfrm>
              <a:off x="2491" y="1345"/>
              <a:ext cx="1014" cy="297"/>
              <a:chOff x="2491" y="1345"/>
              <a:chExt cx="1014" cy="297"/>
            </a:xfrm>
          </p:grpSpPr>
          <p:grpSp>
            <p:nvGrpSpPr>
              <p:cNvPr id="61582" name="Group 173"/>
              <p:cNvGrpSpPr>
                <a:grpSpLocks/>
              </p:cNvGrpSpPr>
              <p:nvPr/>
            </p:nvGrpSpPr>
            <p:grpSpPr bwMode="auto">
              <a:xfrm>
                <a:off x="3059" y="1345"/>
                <a:ext cx="446" cy="297"/>
                <a:chOff x="2856" y="2890"/>
                <a:chExt cx="446" cy="297"/>
              </a:xfrm>
            </p:grpSpPr>
            <p:sp>
              <p:nvSpPr>
                <p:cNvPr id="61584" name="AutoShape 174"/>
                <p:cNvSpPr>
                  <a:spLocks noChangeArrowheads="1"/>
                </p:cNvSpPr>
                <p:nvPr/>
              </p:nvSpPr>
              <p:spPr bwMode="auto">
                <a:xfrm flipH="1">
                  <a:off x="2880" y="2972"/>
                  <a:ext cx="422" cy="13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4 w 21600"/>
                    <a:gd name="T13" fmla="*/ 4486 h 21600"/>
                    <a:gd name="T14" fmla="*/ 17096 w 21600"/>
                    <a:gd name="T15" fmla="*/ 1711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61585" name="Line 175"/>
                <p:cNvSpPr>
                  <a:spLocks noChangeShapeType="1"/>
                </p:cNvSpPr>
                <p:nvPr/>
              </p:nvSpPr>
              <p:spPr bwMode="auto">
                <a:xfrm flipH="1">
                  <a:off x="3188" y="2890"/>
                  <a:ext cx="0" cy="8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1586" name="Line 176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2897" y="3005"/>
                  <a:ext cx="0" cy="81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1587" name="Line 177"/>
                <p:cNvSpPr>
                  <a:spLocks noChangeShapeType="1"/>
                </p:cNvSpPr>
                <p:nvPr/>
              </p:nvSpPr>
              <p:spPr bwMode="auto">
                <a:xfrm flipH="1">
                  <a:off x="2994" y="2890"/>
                  <a:ext cx="0" cy="8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1588" name="Text Box 178"/>
                <p:cNvSpPr txBox="1">
                  <a:spLocks noChangeArrowheads="1"/>
                </p:cNvSpPr>
                <p:nvPr/>
              </p:nvSpPr>
              <p:spPr bwMode="auto">
                <a:xfrm>
                  <a:off x="2906" y="2940"/>
                  <a:ext cx="357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r>
                    <a:rPr lang="en-US" altLang="zh-TW" sz="1200">
                      <a:solidFill>
                        <a:srgbClr val="FFFF66"/>
                      </a:solidFill>
                    </a:rPr>
                    <a:t>0     1</a:t>
                  </a:r>
                </a:p>
              </p:txBody>
            </p:sp>
            <p:sp>
              <p:nvSpPr>
                <p:cNvPr id="61589" name="Line 179"/>
                <p:cNvSpPr>
                  <a:spLocks noChangeShapeType="1"/>
                </p:cNvSpPr>
                <p:nvPr/>
              </p:nvSpPr>
              <p:spPr bwMode="auto">
                <a:xfrm flipH="1">
                  <a:off x="3089" y="3101"/>
                  <a:ext cx="0" cy="8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61583" name="Text Box 180"/>
              <p:cNvSpPr txBox="1">
                <a:spLocks noChangeArrowheads="1"/>
              </p:cNvSpPr>
              <p:nvPr/>
            </p:nvSpPr>
            <p:spPr bwMode="auto">
              <a:xfrm>
                <a:off x="2491" y="1415"/>
                <a:ext cx="61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zh-TW" sz="1200">
                    <a:solidFill>
                      <a:srgbClr val="FF00FF"/>
                    </a:solidFill>
                  </a:rPr>
                  <a:t>Accumulate</a:t>
                </a:r>
              </a:p>
            </p:txBody>
          </p:sp>
        </p:grpSp>
        <p:grpSp>
          <p:nvGrpSpPr>
            <p:cNvPr id="61573" name="Group 184"/>
            <p:cNvGrpSpPr>
              <a:grpSpLocks/>
            </p:cNvGrpSpPr>
            <p:nvPr/>
          </p:nvGrpSpPr>
          <p:grpSpPr bwMode="auto">
            <a:xfrm>
              <a:off x="3324" y="1337"/>
              <a:ext cx="1014" cy="297"/>
              <a:chOff x="2491" y="1345"/>
              <a:chExt cx="1014" cy="297"/>
            </a:xfrm>
          </p:grpSpPr>
          <p:grpSp>
            <p:nvGrpSpPr>
              <p:cNvPr id="61574" name="Group 185"/>
              <p:cNvGrpSpPr>
                <a:grpSpLocks/>
              </p:cNvGrpSpPr>
              <p:nvPr/>
            </p:nvGrpSpPr>
            <p:grpSpPr bwMode="auto">
              <a:xfrm>
                <a:off x="3059" y="1345"/>
                <a:ext cx="446" cy="297"/>
                <a:chOff x="2856" y="2890"/>
                <a:chExt cx="446" cy="297"/>
              </a:xfrm>
            </p:grpSpPr>
            <p:sp>
              <p:nvSpPr>
                <p:cNvPr id="61576" name="AutoShape 186"/>
                <p:cNvSpPr>
                  <a:spLocks noChangeArrowheads="1"/>
                </p:cNvSpPr>
                <p:nvPr/>
              </p:nvSpPr>
              <p:spPr bwMode="auto">
                <a:xfrm flipH="1">
                  <a:off x="2880" y="2972"/>
                  <a:ext cx="422" cy="13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4 w 21600"/>
                    <a:gd name="T13" fmla="*/ 4486 h 21600"/>
                    <a:gd name="T14" fmla="*/ 17096 w 21600"/>
                    <a:gd name="T15" fmla="*/ 1711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61577" name="Line 187"/>
                <p:cNvSpPr>
                  <a:spLocks noChangeShapeType="1"/>
                </p:cNvSpPr>
                <p:nvPr/>
              </p:nvSpPr>
              <p:spPr bwMode="auto">
                <a:xfrm flipH="1">
                  <a:off x="3188" y="2890"/>
                  <a:ext cx="0" cy="8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1578" name="Line 188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2897" y="3005"/>
                  <a:ext cx="0" cy="81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1579" name="Line 189"/>
                <p:cNvSpPr>
                  <a:spLocks noChangeShapeType="1"/>
                </p:cNvSpPr>
                <p:nvPr/>
              </p:nvSpPr>
              <p:spPr bwMode="auto">
                <a:xfrm flipH="1">
                  <a:off x="2994" y="2890"/>
                  <a:ext cx="0" cy="8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1580" name="Text Box 190"/>
                <p:cNvSpPr txBox="1">
                  <a:spLocks noChangeArrowheads="1"/>
                </p:cNvSpPr>
                <p:nvPr/>
              </p:nvSpPr>
              <p:spPr bwMode="auto">
                <a:xfrm>
                  <a:off x="2906" y="2940"/>
                  <a:ext cx="357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r>
                    <a:rPr lang="en-US" altLang="zh-TW" sz="1200">
                      <a:solidFill>
                        <a:srgbClr val="FFFF66"/>
                      </a:solidFill>
                    </a:rPr>
                    <a:t>1     0</a:t>
                  </a:r>
                </a:p>
              </p:txBody>
            </p:sp>
            <p:sp>
              <p:nvSpPr>
                <p:cNvPr id="61581" name="Line 191"/>
                <p:cNvSpPr>
                  <a:spLocks noChangeShapeType="1"/>
                </p:cNvSpPr>
                <p:nvPr/>
              </p:nvSpPr>
              <p:spPr bwMode="auto">
                <a:xfrm flipH="1">
                  <a:off x="3089" y="3101"/>
                  <a:ext cx="0" cy="8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61575" name="Text Box 192"/>
              <p:cNvSpPr txBox="1">
                <a:spLocks noChangeArrowheads="1"/>
              </p:cNvSpPr>
              <p:nvPr/>
            </p:nvSpPr>
            <p:spPr bwMode="auto">
              <a:xfrm>
                <a:off x="2491" y="1415"/>
                <a:ext cx="61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zh-TW" sz="1200">
                    <a:solidFill>
                      <a:srgbClr val="FF00FF"/>
                    </a:solidFill>
                  </a:rPr>
                  <a:t>Accumulate</a:t>
                </a:r>
              </a:p>
            </p:txBody>
          </p:sp>
        </p:grpSp>
      </p:grpSp>
      <p:grpSp>
        <p:nvGrpSpPr>
          <p:cNvPr id="11" name="Group 296"/>
          <p:cNvGrpSpPr>
            <a:grpSpLocks/>
          </p:cNvGrpSpPr>
          <p:nvPr/>
        </p:nvGrpSpPr>
        <p:grpSpPr bwMode="auto">
          <a:xfrm>
            <a:off x="3676650" y="1657350"/>
            <a:ext cx="4298950" cy="960438"/>
            <a:chOff x="2653" y="1044"/>
            <a:chExt cx="2708" cy="605"/>
          </a:xfrm>
        </p:grpSpPr>
        <p:grpSp>
          <p:nvGrpSpPr>
            <p:cNvPr id="61545" name="Group 213"/>
            <p:cNvGrpSpPr>
              <a:grpSpLocks/>
            </p:cNvGrpSpPr>
            <p:nvPr/>
          </p:nvGrpSpPr>
          <p:grpSpPr bwMode="auto">
            <a:xfrm>
              <a:off x="2653" y="1059"/>
              <a:ext cx="757" cy="297"/>
              <a:chOff x="2653" y="1059"/>
              <a:chExt cx="757" cy="297"/>
            </a:xfrm>
          </p:grpSpPr>
          <p:grpSp>
            <p:nvGrpSpPr>
              <p:cNvPr id="61564" name="Group 205"/>
              <p:cNvGrpSpPr>
                <a:grpSpLocks/>
              </p:cNvGrpSpPr>
              <p:nvPr/>
            </p:nvGrpSpPr>
            <p:grpSpPr bwMode="auto">
              <a:xfrm>
                <a:off x="2964" y="1059"/>
                <a:ext cx="446" cy="297"/>
                <a:chOff x="2856" y="2890"/>
                <a:chExt cx="446" cy="297"/>
              </a:xfrm>
            </p:grpSpPr>
            <p:sp>
              <p:nvSpPr>
                <p:cNvPr id="61566" name="AutoShape 206"/>
                <p:cNvSpPr>
                  <a:spLocks noChangeArrowheads="1"/>
                </p:cNvSpPr>
                <p:nvPr/>
              </p:nvSpPr>
              <p:spPr bwMode="auto">
                <a:xfrm flipH="1">
                  <a:off x="2880" y="2972"/>
                  <a:ext cx="422" cy="13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4 w 21600"/>
                    <a:gd name="T13" fmla="*/ 4486 h 21600"/>
                    <a:gd name="T14" fmla="*/ 17096 w 21600"/>
                    <a:gd name="T15" fmla="*/ 1711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61567" name="Line 207"/>
                <p:cNvSpPr>
                  <a:spLocks noChangeShapeType="1"/>
                </p:cNvSpPr>
                <p:nvPr/>
              </p:nvSpPr>
              <p:spPr bwMode="auto">
                <a:xfrm flipH="1">
                  <a:off x="3188" y="2890"/>
                  <a:ext cx="0" cy="8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1568" name="Line 208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2897" y="3005"/>
                  <a:ext cx="0" cy="81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1569" name="Line 209"/>
                <p:cNvSpPr>
                  <a:spLocks noChangeShapeType="1"/>
                </p:cNvSpPr>
                <p:nvPr/>
              </p:nvSpPr>
              <p:spPr bwMode="auto">
                <a:xfrm flipH="1">
                  <a:off x="2994" y="2890"/>
                  <a:ext cx="0" cy="8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1570" name="Text Box 210"/>
                <p:cNvSpPr txBox="1">
                  <a:spLocks noChangeArrowheads="1"/>
                </p:cNvSpPr>
                <p:nvPr/>
              </p:nvSpPr>
              <p:spPr bwMode="auto">
                <a:xfrm>
                  <a:off x="2906" y="2940"/>
                  <a:ext cx="357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r>
                    <a:rPr lang="en-US" altLang="zh-TW" sz="1200">
                      <a:solidFill>
                        <a:srgbClr val="FFFF66"/>
                      </a:solidFill>
                    </a:rPr>
                    <a:t>0     1</a:t>
                  </a:r>
                </a:p>
              </p:txBody>
            </p:sp>
            <p:sp>
              <p:nvSpPr>
                <p:cNvPr id="61571" name="Line 211"/>
                <p:cNvSpPr>
                  <a:spLocks noChangeShapeType="1"/>
                </p:cNvSpPr>
                <p:nvPr/>
              </p:nvSpPr>
              <p:spPr bwMode="auto">
                <a:xfrm flipH="1">
                  <a:off x="3089" y="3101"/>
                  <a:ext cx="0" cy="8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61565" name="Text Box 212"/>
              <p:cNvSpPr txBox="1">
                <a:spLocks noChangeArrowheads="1"/>
              </p:cNvSpPr>
              <p:nvPr/>
            </p:nvSpPr>
            <p:spPr bwMode="auto">
              <a:xfrm>
                <a:off x="2653" y="1129"/>
                <a:ext cx="30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zh-TW" sz="1200">
                    <a:solidFill>
                      <a:srgbClr val="FF00FF"/>
                    </a:solidFill>
                  </a:rPr>
                  <a:t>Shift</a:t>
                </a:r>
              </a:p>
            </p:txBody>
          </p:sp>
        </p:grpSp>
        <p:grpSp>
          <p:nvGrpSpPr>
            <p:cNvPr id="61546" name="Group 214"/>
            <p:cNvGrpSpPr>
              <a:grpSpLocks/>
            </p:cNvGrpSpPr>
            <p:nvPr/>
          </p:nvGrpSpPr>
          <p:grpSpPr bwMode="auto">
            <a:xfrm>
              <a:off x="3678" y="1044"/>
              <a:ext cx="757" cy="297"/>
              <a:chOff x="2653" y="1059"/>
              <a:chExt cx="757" cy="297"/>
            </a:xfrm>
          </p:grpSpPr>
          <p:grpSp>
            <p:nvGrpSpPr>
              <p:cNvPr id="61556" name="Group 215"/>
              <p:cNvGrpSpPr>
                <a:grpSpLocks/>
              </p:cNvGrpSpPr>
              <p:nvPr/>
            </p:nvGrpSpPr>
            <p:grpSpPr bwMode="auto">
              <a:xfrm>
                <a:off x="2964" y="1059"/>
                <a:ext cx="446" cy="297"/>
                <a:chOff x="2856" y="2890"/>
                <a:chExt cx="446" cy="297"/>
              </a:xfrm>
            </p:grpSpPr>
            <p:sp>
              <p:nvSpPr>
                <p:cNvPr id="61558" name="AutoShape 216"/>
                <p:cNvSpPr>
                  <a:spLocks noChangeArrowheads="1"/>
                </p:cNvSpPr>
                <p:nvPr/>
              </p:nvSpPr>
              <p:spPr bwMode="auto">
                <a:xfrm flipH="1">
                  <a:off x="2880" y="2972"/>
                  <a:ext cx="422" cy="13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4 w 21600"/>
                    <a:gd name="T13" fmla="*/ 4486 h 21600"/>
                    <a:gd name="T14" fmla="*/ 17096 w 21600"/>
                    <a:gd name="T15" fmla="*/ 1711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61559" name="Line 217"/>
                <p:cNvSpPr>
                  <a:spLocks noChangeShapeType="1"/>
                </p:cNvSpPr>
                <p:nvPr/>
              </p:nvSpPr>
              <p:spPr bwMode="auto">
                <a:xfrm flipH="1">
                  <a:off x="3188" y="2890"/>
                  <a:ext cx="0" cy="8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1560" name="Line 218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2897" y="3005"/>
                  <a:ext cx="0" cy="81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1561" name="Line 219"/>
                <p:cNvSpPr>
                  <a:spLocks noChangeShapeType="1"/>
                </p:cNvSpPr>
                <p:nvPr/>
              </p:nvSpPr>
              <p:spPr bwMode="auto">
                <a:xfrm flipH="1">
                  <a:off x="2994" y="2890"/>
                  <a:ext cx="0" cy="8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1562" name="Text Box 220"/>
                <p:cNvSpPr txBox="1">
                  <a:spLocks noChangeArrowheads="1"/>
                </p:cNvSpPr>
                <p:nvPr/>
              </p:nvSpPr>
              <p:spPr bwMode="auto">
                <a:xfrm>
                  <a:off x="2906" y="2940"/>
                  <a:ext cx="357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r>
                    <a:rPr lang="en-US" altLang="zh-TW" sz="1200">
                      <a:solidFill>
                        <a:srgbClr val="FFFF66"/>
                      </a:solidFill>
                    </a:rPr>
                    <a:t>0     1</a:t>
                  </a:r>
                </a:p>
              </p:txBody>
            </p:sp>
            <p:sp>
              <p:nvSpPr>
                <p:cNvPr id="61563" name="Line 221"/>
                <p:cNvSpPr>
                  <a:spLocks noChangeShapeType="1"/>
                </p:cNvSpPr>
                <p:nvPr/>
              </p:nvSpPr>
              <p:spPr bwMode="auto">
                <a:xfrm flipH="1">
                  <a:off x="3089" y="3101"/>
                  <a:ext cx="0" cy="8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61557" name="Text Box 222"/>
              <p:cNvSpPr txBox="1">
                <a:spLocks noChangeArrowheads="1"/>
              </p:cNvSpPr>
              <p:nvPr/>
            </p:nvSpPr>
            <p:spPr bwMode="auto">
              <a:xfrm>
                <a:off x="2653" y="1129"/>
                <a:ext cx="30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zh-TW" sz="1200">
                    <a:solidFill>
                      <a:srgbClr val="FF00FF"/>
                    </a:solidFill>
                  </a:rPr>
                  <a:t>Shift</a:t>
                </a:r>
              </a:p>
            </p:txBody>
          </p:sp>
        </p:grpSp>
        <p:grpSp>
          <p:nvGrpSpPr>
            <p:cNvPr id="61547" name="Group 223"/>
            <p:cNvGrpSpPr>
              <a:grpSpLocks/>
            </p:cNvGrpSpPr>
            <p:nvPr/>
          </p:nvGrpSpPr>
          <p:grpSpPr bwMode="auto">
            <a:xfrm>
              <a:off x="4604" y="1352"/>
              <a:ext cx="757" cy="297"/>
              <a:chOff x="2653" y="1059"/>
              <a:chExt cx="757" cy="297"/>
            </a:xfrm>
          </p:grpSpPr>
          <p:grpSp>
            <p:nvGrpSpPr>
              <p:cNvPr id="61548" name="Group 224"/>
              <p:cNvGrpSpPr>
                <a:grpSpLocks/>
              </p:cNvGrpSpPr>
              <p:nvPr/>
            </p:nvGrpSpPr>
            <p:grpSpPr bwMode="auto">
              <a:xfrm>
                <a:off x="2964" y="1059"/>
                <a:ext cx="446" cy="297"/>
                <a:chOff x="2856" y="2890"/>
                <a:chExt cx="446" cy="297"/>
              </a:xfrm>
            </p:grpSpPr>
            <p:sp>
              <p:nvSpPr>
                <p:cNvPr id="61550" name="AutoShape 225"/>
                <p:cNvSpPr>
                  <a:spLocks noChangeArrowheads="1"/>
                </p:cNvSpPr>
                <p:nvPr/>
              </p:nvSpPr>
              <p:spPr bwMode="auto">
                <a:xfrm flipH="1">
                  <a:off x="2880" y="2972"/>
                  <a:ext cx="422" cy="13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4 w 21600"/>
                    <a:gd name="T13" fmla="*/ 4486 h 21600"/>
                    <a:gd name="T14" fmla="*/ 17096 w 21600"/>
                    <a:gd name="T15" fmla="*/ 1711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61551" name="Line 226"/>
                <p:cNvSpPr>
                  <a:spLocks noChangeShapeType="1"/>
                </p:cNvSpPr>
                <p:nvPr/>
              </p:nvSpPr>
              <p:spPr bwMode="auto">
                <a:xfrm flipH="1">
                  <a:off x="3188" y="2890"/>
                  <a:ext cx="0" cy="8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1552" name="Line 227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2897" y="3005"/>
                  <a:ext cx="0" cy="81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1553" name="Line 228"/>
                <p:cNvSpPr>
                  <a:spLocks noChangeShapeType="1"/>
                </p:cNvSpPr>
                <p:nvPr/>
              </p:nvSpPr>
              <p:spPr bwMode="auto">
                <a:xfrm flipH="1">
                  <a:off x="2994" y="2890"/>
                  <a:ext cx="0" cy="8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1554" name="Text Box 229"/>
                <p:cNvSpPr txBox="1">
                  <a:spLocks noChangeArrowheads="1"/>
                </p:cNvSpPr>
                <p:nvPr/>
              </p:nvSpPr>
              <p:spPr bwMode="auto">
                <a:xfrm>
                  <a:off x="2906" y="2940"/>
                  <a:ext cx="357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r>
                    <a:rPr lang="en-US" altLang="zh-TW" sz="1200">
                      <a:solidFill>
                        <a:srgbClr val="FFFF66"/>
                      </a:solidFill>
                    </a:rPr>
                    <a:t>0     1</a:t>
                  </a:r>
                </a:p>
              </p:txBody>
            </p:sp>
            <p:sp>
              <p:nvSpPr>
                <p:cNvPr id="61555" name="Line 230"/>
                <p:cNvSpPr>
                  <a:spLocks noChangeShapeType="1"/>
                </p:cNvSpPr>
                <p:nvPr/>
              </p:nvSpPr>
              <p:spPr bwMode="auto">
                <a:xfrm flipH="1">
                  <a:off x="3089" y="3101"/>
                  <a:ext cx="0" cy="8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61549" name="Text Box 231"/>
              <p:cNvSpPr txBox="1">
                <a:spLocks noChangeArrowheads="1"/>
              </p:cNvSpPr>
              <p:nvPr/>
            </p:nvSpPr>
            <p:spPr bwMode="auto">
              <a:xfrm>
                <a:off x="2653" y="1129"/>
                <a:ext cx="30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zh-TW" sz="1200">
                    <a:solidFill>
                      <a:srgbClr val="FF00FF"/>
                    </a:solidFill>
                  </a:rPr>
                  <a:t>Shift</a:t>
                </a:r>
              </a:p>
            </p:txBody>
          </p:sp>
        </p:grpSp>
      </p:grpSp>
      <p:grpSp>
        <p:nvGrpSpPr>
          <p:cNvPr id="18" name="Group 299"/>
          <p:cNvGrpSpPr>
            <a:grpSpLocks/>
          </p:cNvGrpSpPr>
          <p:nvPr/>
        </p:nvGrpSpPr>
        <p:grpSpPr bwMode="auto">
          <a:xfrm>
            <a:off x="5392738" y="4803775"/>
            <a:ext cx="1185862" cy="471488"/>
            <a:chOff x="3734" y="3026"/>
            <a:chExt cx="747" cy="297"/>
          </a:xfrm>
        </p:grpSpPr>
        <p:grpSp>
          <p:nvGrpSpPr>
            <p:cNvPr id="61537" name="Group 250"/>
            <p:cNvGrpSpPr>
              <a:grpSpLocks/>
            </p:cNvGrpSpPr>
            <p:nvPr/>
          </p:nvGrpSpPr>
          <p:grpSpPr bwMode="auto">
            <a:xfrm>
              <a:off x="4035" y="3026"/>
              <a:ext cx="446" cy="297"/>
              <a:chOff x="2856" y="2890"/>
              <a:chExt cx="446" cy="297"/>
            </a:xfrm>
          </p:grpSpPr>
          <p:sp>
            <p:nvSpPr>
              <p:cNvPr id="61539" name="AutoShape 251"/>
              <p:cNvSpPr>
                <a:spLocks noChangeArrowheads="1"/>
              </p:cNvSpPr>
              <p:nvPr/>
            </p:nvSpPr>
            <p:spPr bwMode="auto">
              <a:xfrm flipH="1">
                <a:off x="2880" y="2972"/>
                <a:ext cx="422" cy="13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4 w 21600"/>
                  <a:gd name="T13" fmla="*/ 4486 h 21600"/>
                  <a:gd name="T14" fmla="*/ 17096 w 21600"/>
                  <a:gd name="T15" fmla="*/ 171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1540" name="Line 252"/>
              <p:cNvSpPr>
                <a:spLocks noChangeShapeType="1"/>
              </p:cNvSpPr>
              <p:nvPr/>
            </p:nvSpPr>
            <p:spPr bwMode="auto">
              <a:xfrm flipH="1">
                <a:off x="3188" y="2890"/>
                <a:ext cx="0" cy="86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541" name="Line 253"/>
              <p:cNvSpPr>
                <a:spLocks noChangeShapeType="1"/>
              </p:cNvSpPr>
              <p:nvPr/>
            </p:nvSpPr>
            <p:spPr bwMode="auto">
              <a:xfrm rot="5400000" flipH="1">
                <a:off x="2897" y="3005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542" name="Line 254"/>
              <p:cNvSpPr>
                <a:spLocks noChangeShapeType="1"/>
              </p:cNvSpPr>
              <p:nvPr/>
            </p:nvSpPr>
            <p:spPr bwMode="auto">
              <a:xfrm flipH="1">
                <a:off x="2994" y="2890"/>
                <a:ext cx="0" cy="86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543" name="Text Box 255"/>
              <p:cNvSpPr txBox="1">
                <a:spLocks noChangeArrowheads="1"/>
              </p:cNvSpPr>
              <p:nvPr/>
            </p:nvSpPr>
            <p:spPr bwMode="auto">
              <a:xfrm>
                <a:off x="2906" y="2940"/>
                <a:ext cx="35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zh-TW" sz="1200">
                    <a:solidFill>
                      <a:srgbClr val="FFFF66"/>
                    </a:solidFill>
                  </a:rPr>
                  <a:t>0     1</a:t>
                </a:r>
              </a:p>
            </p:txBody>
          </p:sp>
          <p:sp>
            <p:nvSpPr>
              <p:cNvPr id="61544" name="Line 256"/>
              <p:cNvSpPr>
                <a:spLocks noChangeShapeType="1"/>
              </p:cNvSpPr>
              <p:nvPr/>
            </p:nvSpPr>
            <p:spPr bwMode="auto">
              <a:xfrm flipH="1">
                <a:off x="3089" y="3101"/>
                <a:ext cx="0" cy="86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61538" name="Text Box 257"/>
            <p:cNvSpPr txBox="1">
              <a:spLocks noChangeArrowheads="1"/>
            </p:cNvSpPr>
            <p:nvPr/>
          </p:nvSpPr>
          <p:spPr bwMode="auto">
            <a:xfrm>
              <a:off x="3734" y="3096"/>
              <a:ext cx="3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1200">
                  <a:solidFill>
                    <a:srgbClr val="FF00FF"/>
                  </a:solidFill>
                </a:rPr>
                <a:t>Shift</a:t>
              </a:r>
            </a:p>
          </p:txBody>
        </p:sp>
      </p:grpSp>
      <p:grpSp>
        <p:nvGrpSpPr>
          <p:cNvPr id="20" name="Group 298"/>
          <p:cNvGrpSpPr>
            <a:grpSpLocks/>
          </p:cNvGrpSpPr>
          <p:nvPr/>
        </p:nvGrpSpPr>
        <p:grpSpPr bwMode="auto">
          <a:xfrm>
            <a:off x="6022975" y="4148138"/>
            <a:ext cx="966788" cy="1873250"/>
            <a:chOff x="4131" y="2613"/>
            <a:chExt cx="609" cy="1180"/>
          </a:xfrm>
        </p:grpSpPr>
        <p:grpSp>
          <p:nvGrpSpPr>
            <p:cNvPr id="61527" name="Group 278"/>
            <p:cNvGrpSpPr>
              <a:grpSpLocks/>
            </p:cNvGrpSpPr>
            <p:nvPr/>
          </p:nvGrpSpPr>
          <p:grpSpPr bwMode="auto">
            <a:xfrm>
              <a:off x="4131" y="2613"/>
              <a:ext cx="473" cy="482"/>
              <a:chOff x="4131" y="2613"/>
              <a:chExt cx="473" cy="482"/>
            </a:xfrm>
          </p:grpSpPr>
          <p:grpSp>
            <p:nvGrpSpPr>
              <p:cNvPr id="61529" name="Group 259"/>
              <p:cNvGrpSpPr>
                <a:grpSpLocks/>
              </p:cNvGrpSpPr>
              <p:nvPr/>
            </p:nvGrpSpPr>
            <p:grpSpPr bwMode="auto">
              <a:xfrm>
                <a:off x="4131" y="2749"/>
                <a:ext cx="473" cy="346"/>
                <a:chOff x="3470" y="864"/>
                <a:chExt cx="473" cy="346"/>
              </a:xfrm>
            </p:grpSpPr>
            <p:grpSp>
              <p:nvGrpSpPr>
                <p:cNvPr id="61531" name="Group 260"/>
                <p:cNvGrpSpPr>
                  <a:grpSpLocks/>
                </p:cNvGrpSpPr>
                <p:nvPr/>
              </p:nvGrpSpPr>
              <p:grpSpPr bwMode="auto">
                <a:xfrm>
                  <a:off x="3470" y="864"/>
                  <a:ext cx="473" cy="346"/>
                  <a:chOff x="3178" y="2270"/>
                  <a:chExt cx="817" cy="597"/>
                </a:xfrm>
              </p:grpSpPr>
              <p:sp>
                <p:nvSpPr>
                  <p:cNvPr id="61533" name="Freeform 261"/>
                  <p:cNvSpPr>
                    <a:spLocks/>
                  </p:cNvSpPr>
                  <p:nvPr/>
                </p:nvSpPr>
                <p:spPr bwMode="auto">
                  <a:xfrm>
                    <a:off x="3178" y="2436"/>
                    <a:ext cx="817" cy="266"/>
                  </a:xfrm>
                  <a:custGeom>
                    <a:avLst/>
                    <a:gdLst>
                      <a:gd name="T0" fmla="*/ 0 w 1089"/>
                      <a:gd name="T1" fmla="*/ 0 h 363"/>
                      <a:gd name="T2" fmla="*/ 4 w 1089"/>
                      <a:gd name="T3" fmla="*/ 3 h 363"/>
                      <a:gd name="T4" fmla="*/ 8 w 1089"/>
                      <a:gd name="T5" fmla="*/ 3 h 363"/>
                      <a:gd name="T6" fmla="*/ 11 w 1089"/>
                      <a:gd name="T7" fmla="*/ 0 h 363"/>
                      <a:gd name="T8" fmla="*/ 6 w 1089"/>
                      <a:gd name="T9" fmla="*/ 0 h 363"/>
                      <a:gd name="T10" fmla="*/ 6 w 1089"/>
                      <a:gd name="T11" fmla="*/ 1 h 363"/>
                      <a:gd name="T12" fmla="*/ 6 w 1089"/>
                      <a:gd name="T13" fmla="*/ 0 h 363"/>
                      <a:gd name="T14" fmla="*/ 0 w 1089"/>
                      <a:gd name="T15" fmla="*/ 0 h 36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089"/>
                      <a:gd name="T25" fmla="*/ 0 h 363"/>
                      <a:gd name="T26" fmla="*/ 1089 w 1089"/>
                      <a:gd name="T27" fmla="*/ 363 h 36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089" h="363">
                        <a:moveTo>
                          <a:pt x="0" y="0"/>
                        </a:moveTo>
                        <a:lnTo>
                          <a:pt x="363" y="363"/>
                        </a:lnTo>
                        <a:lnTo>
                          <a:pt x="726" y="363"/>
                        </a:lnTo>
                        <a:lnTo>
                          <a:pt x="1089" y="0"/>
                        </a:lnTo>
                        <a:lnTo>
                          <a:pt x="590" y="0"/>
                        </a:lnTo>
                        <a:lnTo>
                          <a:pt x="545" y="91"/>
                        </a:lnTo>
                        <a:lnTo>
                          <a:pt x="499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9050" cap="flat" cmpd="sng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61534" name="Line 262"/>
                  <p:cNvSpPr>
                    <a:spLocks noChangeShapeType="1"/>
                  </p:cNvSpPr>
                  <p:nvPr/>
                </p:nvSpPr>
                <p:spPr bwMode="auto">
                  <a:xfrm>
                    <a:off x="3757" y="2270"/>
                    <a:ext cx="0" cy="166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61535" name="Line 263"/>
                  <p:cNvSpPr>
                    <a:spLocks noChangeShapeType="1"/>
                  </p:cNvSpPr>
                  <p:nvPr/>
                </p:nvSpPr>
                <p:spPr bwMode="auto">
                  <a:xfrm>
                    <a:off x="3383" y="2270"/>
                    <a:ext cx="0" cy="166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61536" name="Line 264"/>
                  <p:cNvSpPr>
                    <a:spLocks noChangeShapeType="1"/>
                  </p:cNvSpPr>
                  <p:nvPr/>
                </p:nvSpPr>
                <p:spPr bwMode="auto">
                  <a:xfrm>
                    <a:off x="3588" y="2701"/>
                    <a:ext cx="0" cy="166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61532" name="Text Box 265"/>
                <p:cNvSpPr txBox="1">
                  <a:spLocks noChangeArrowheads="1"/>
                </p:cNvSpPr>
                <p:nvPr/>
              </p:nvSpPr>
              <p:spPr bwMode="auto">
                <a:xfrm>
                  <a:off x="3594" y="902"/>
                  <a:ext cx="22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r>
                    <a:rPr lang="en-US" altLang="zh-TW" sz="2400">
                      <a:solidFill>
                        <a:schemeClr val="accent2"/>
                      </a:solidFill>
                    </a:rPr>
                    <a:t>+</a:t>
                  </a:r>
                </a:p>
              </p:txBody>
            </p:sp>
          </p:grpSp>
          <p:sp>
            <p:nvSpPr>
              <p:cNvPr id="61530" name="AutoShape 276"/>
              <p:cNvSpPr>
                <a:spLocks noChangeArrowheads="1"/>
              </p:cNvSpPr>
              <p:nvPr/>
            </p:nvSpPr>
            <p:spPr bwMode="auto">
              <a:xfrm>
                <a:off x="4162" y="2613"/>
                <a:ext cx="181" cy="136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zh-TW" sz="1000">
                    <a:solidFill>
                      <a:srgbClr val="FFFF66"/>
                    </a:solidFill>
                  </a:rPr>
                  <a:t>1</a:t>
                </a:r>
              </a:p>
            </p:txBody>
          </p:sp>
        </p:grpSp>
        <p:sp>
          <p:nvSpPr>
            <p:cNvPr id="61528" name="Freeform 279"/>
            <p:cNvSpPr>
              <a:spLocks/>
            </p:cNvSpPr>
            <p:nvPr/>
          </p:nvSpPr>
          <p:spPr bwMode="auto">
            <a:xfrm>
              <a:off x="4377" y="2750"/>
              <a:ext cx="363" cy="1043"/>
            </a:xfrm>
            <a:custGeom>
              <a:avLst/>
              <a:gdLst>
                <a:gd name="T0" fmla="*/ 0 w 363"/>
                <a:gd name="T1" fmla="*/ 952 h 1043"/>
                <a:gd name="T2" fmla="*/ 0 w 363"/>
                <a:gd name="T3" fmla="*/ 1043 h 1043"/>
                <a:gd name="T4" fmla="*/ 363 w 363"/>
                <a:gd name="T5" fmla="*/ 1043 h 1043"/>
                <a:gd name="T6" fmla="*/ 363 w 363"/>
                <a:gd name="T7" fmla="*/ 0 h 1043"/>
                <a:gd name="T8" fmla="*/ 91 w 363"/>
                <a:gd name="T9" fmla="*/ 0 h 10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3"/>
                <a:gd name="T16" fmla="*/ 0 h 1043"/>
                <a:gd name="T17" fmla="*/ 363 w 363"/>
                <a:gd name="T18" fmla="*/ 1043 h 10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3" h="1043">
                  <a:moveTo>
                    <a:pt x="0" y="952"/>
                  </a:moveTo>
                  <a:lnTo>
                    <a:pt x="0" y="1043"/>
                  </a:lnTo>
                  <a:lnTo>
                    <a:pt x="363" y="1043"/>
                  </a:lnTo>
                  <a:lnTo>
                    <a:pt x="363" y="0"/>
                  </a:lnTo>
                  <a:lnTo>
                    <a:pt x="91" y="0"/>
                  </a:ln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24" name="Group 286"/>
          <p:cNvGrpSpPr>
            <a:grpSpLocks/>
          </p:cNvGrpSpPr>
          <p:nvPr/>
        </p:nvGrpSpPr>
        <p:grpSpPr bwMode="auto">
          <a:xfrm>
            <a:off x="4684713" y="447675"/>
            <a:ext cx="3751262" cy="3052763"/>
            <a:chOff x="3288" y="282"/>
            <a:chExt cx="2363" cy="1923"/>
          </a:xfrm>
        </p:grpSpPr>
        <p:sp>
          <p:nvSpPr>
            <p:cNvPr id="61516" name="Freeform 244"/>
            <p:cNvSpPr>
              <a:spLocks/>
            </p:cNvSpPr>
            <p:nvPr/>
          </p:nvSpPr>
          <p:spPr bwMode="auto">
            <a:xfrm>
              <a:off x="4229" y="2069"/>
              <a:ext cx="45" cy="136"/>
            </a:xfrm>
            <a:custGeom>
              <a:avLst/>
              <a:gdLst>
                <a:gd name="T0" fmla="*/ 0 w 45"/>
                <a:gd name="T1" fmla="*/ 0 h 136"/>
                <a:gd name="T2" fmla="*/ 0 w 45"/>
                <a:gd name="T3" fmla="*/ 91 h 136"/>
                <a:gd name="T4" fmla="*/ 45 w 45"/>
                <a:gd name="T5" fmla="*/ 136 h 136"/>
                <a:gd name="T6" fmla="*/ 0 60000 65536"/>
                <a:gd name="T7" fmla="*/ 0 60000 65536"/>
                <a:gd name="T8" fmla="*/ 0 60000 65536"/>
                <a:gd name="T9" fmla="*/ 0 w 45"/>
                <a:gd name="T10" fmla="*/ 0 h 136"/>
                <a:gd name="T11" fmla="*/ 45 w 45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136">
                  <a:moveTo>
                    <a:pt x="0" y="0"/>
                  </a:moveTo>
                  <a:lnTo>
                    <a:pt x="0" y="91"/>
                  </a:lnTo>
                  <a:lnTo>
                    <a:pt x="45" y="136"/>
                  </a:ln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517" name="Freeform 245"/>
            <p:cNvSpPr>
              <a:spLocks/>
            </p:cNvSpPr>
            <p:nvPr/>
          </p:nvSpPr>
          <p:spPr bwMode="auto">
            <a:xfrm>
              <a:off x="5239" y="2024"/>
              <a:ext cx="45" cy="181"/>
            </a:xfrm>
            <a:custGeom>
              <a:avLst/>
              <a:gdLst>
                <a:gd name="T0" fmla="*/ 0 w 45"/>
                <a:gd name="T1" fmla="*/ 0 h 136"/>
                <a:gd name="T2" fmla="*/ 0 w 45"/>
                <a:gd name="T3" fmla="*/ 8784 h 136"/>
                <a:gd name="T4" fmla="*/ 45 w 45"/>
                <a:gd name="T5" fmla="*/ 13181 h 136"/>
                <a:gd name="T6" fmla="*/ 0 60000 65536"/>
                <a:gd name="T7" fmla="*/ 0 60000 65536"/>
                <a:gd name="T8" fmla="*/ 0 60000 65536"/>
                <a:gd name="T9" fmla="*/ 0 w 45"/>
                <a:gd name="T10" fmla="*/ 0 h 136"/>
                <a:gd name="T11" fmla="*/ 45 w 45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136">
                  <a:moveTo>
                    <a:pt x="0" y="0"/>
                  </a:moveTo>
                  <a:lnTo>
                    <a:pt x="0" y="91"/>
                  </a:lnTo>
                  <a:lnTo>
                    <a:pt x="45" y="136"/>
                  </a:ln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518" name="Freeform 246"/>
            <p:cNvSpPr>
              <a:spLocks/>
            </p:cNvSpPr>
            <p:nvPr/>
          </p:nvSpPr>
          <p:spPr bwMode="auto">
            <a:xfrm>
              <a:off x="5511" y="2024"/>
              <a:ext cx="45" cy="181"/>
            </a:xfrm>
            <a:custGeom>
              <a:avLst/>
              <a:gdLst>
                <a:gd name="T0" fmla="*/ 0 w 45"/>
                <a:gd name="T1" fmla="*/ 0 h 136"/>
                <a:gd name="T2" fmla="*/ 0 w 45"/>
                <a:gd name="T3" fmla="*/ 8784 h 136"/>
                <a:gd name="T4" fmla="*/ 45 w 45"/>
                <a:gd name="T5" fmla="*/ 13181 h 136"/>
                <a:gd name="T6" fmla="*/ 0 60000 65536"/>
                <a:gd name="T7" fmla="*/ 0 60000 65536"/>
                <a:gd name="T8" fmla="*/ 0 60000 65536"/>
                <a:gd name="T9" fmla="*/ 0 w 45"/>
                <a:gd name="T10" fmla="*/ 0 h 136"/>
                <a:gd name="T11" fmla="*/ 45 w 45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136">
                  <a:moveTo>
                    <a:pt x="0" y="0"/>
                  </a:moveTo>
                  <a:lnTo>
                    <a:pt x="0" y="91"/>
                  </a:lnTo>
                  <a:lnTo>
                    <a:pt x="45" y="136"/>
                  </a:ln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61519" name="Group 285"/>
            <p:cNvGrpSpPr>
              <a:grpSpLocks/>
            </p:cNvGrpSpPr>
            <p:nvPr/>
          </p:nvGrpSpPr>
          <p:grpSpPr bwMode="auto">
            <a:xfrm>
              <a:off x="3288" y="282"/>
              <a:ext cx="2363" cy="1918"/>
              <a:chOff x="3288" y="282"/>
              <a:chExt cx="2363" cy="1918"/>
            </a:xfrm>
          </p:grpSpPr>
          <p:sp>
            <p:nvSpPr>
              <p:cNvPr id="61520" name="Freeform 238"/>
              <p:cNvSpPr>
                <a:spLocks/>
              </p:cNvSpPr>
              <p:nvPr/>
            </p:nvSpPr>
            <p:spPr bwMode="auto">
              <a:xfrm>
                <a:off x="4320" y="669"/>
                <a:ext cx="57" cy="368"/>
              </a:xfrm>
              <a:custGeom>
                <a:avLst/>
                <a:gdLst>
                  <a:gd name="T0" fmla="*/ 0 w 57"/>
                  <a:gd name="T1" fmla="*/ 368 h 368"/>
                  <a:gd name="T2" fmla="*/ 0 w 57"/>
                  <a:gd name="T3" fmla="*/ 57 h 368"/>
                  <a:gd name="T4" fmla="*/ 57 w 57"/>
                  <a:gd name="T5" fmla="*/ 0 h 368"/>
                  <a:gd name="T6" fmla="*/ 0 60000 65536"/>
                  <a:gd name="T7" fmla="*/ 0 60000 65536"/>
                  <a:gd name="T8" fmla="*/ 0 60000 65536"/>
                  <a:gd name="T9" fmla="*/ 0 w 57"/>
                  <a:gd name="T10" fmla="*/ 0 h 368"/>
                  <a:gd name="T11" fmla="*/ 57 w 57"/>
                  <a:gd name="T12" fmla="*/ 368 h 3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" h="368">
                    <a:moveTo>
                      <a:pt x="0" y="368"/>
                    </a:moveTo>
                    <a:lnTo>
                      <a:pt x="0" y="57"/>
                    </a:lnTo>
                    <a:lnTo>
                      <a:pt x="57" y="0"/>
                    </a:ln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521" name="Freeform 239"/>
              <p:cNvSpPr>
                <a:spLocks/>
              </p:cNvSpPr>
              <p:nvPr/>
            </p:nvSpPr>
            <p:spPr bwMode="auto">
              <a:xfrm>
                <a:off x="4378" y="518"/>
                <a:ext cx="861" cy="826"/>
              </a:xfrm>
              <a:custGeom>
                <a:avLst/>
                <a:gdLst>
                  <a:gd name="T0" fmla="*/ 861 w 861"/>
                  <a:gd name="T1" fmla="*/ 826 h 826"/>
                  <a:gd name="T2" fmla="*/ 861 w 861"/>
                  <a:gd name="T3" fmla="*/ 248 h 826"/>
                  <a:gd name="T4" fmla="*/ 0 w 861"/>
                  <a:gd name="T5" fmla="*/ 248 h 826"/>
                  <a:gd name="T6" fmla="*/ 0 w 861"/>
                  <a:gd name="T7" fmla="*/ 0 h 8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1"/>
                  <a:gd name="T13" fmla="*/ 0 h 826"/>
                  <a:gd name="T14" fmla="*/ 861 w 861"/>
                  <a:gd name="T15" fmla="*/ 826 h 8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1" h="826">
                    <a:moveTo>
                      <a:pt x="861" y="826"/>
                    </a:moveTo>
                    <a:lnTo>
                      <a:pt x="861" y="248"/>
                    </a:lnTo>
                    <a:lnTo>
                      <a:pt x="0" y="248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61522" name="Group 242"/>
              <p:cNvGrpSpPr>
                <a:grpSpLocks/>
              </p:cNvGrpSpPr>
              <p:nvPr/>
            </p:nvGrpSpPr>
            <p:grpSpPr bwMode="auto">
              <a:xfrm>
                <a:off x="4150" y="391"/>
                <a:ext cx="454" cy="137"/>
                <a:chOff x="3152" y="3475"/>
                <a:chExt cx="454" cy="137"/>
              </a:xfrm>
            </p:grpSpPr>
            <p:sp>
              <p:nvSpPr>
                <p:cNvPr id="61525" name="AutoShape 240"/>
                <p:cNvSpPr>
                  <a:spLocks noChangeArrowheads="1"/>
                </p:cNvSpPr>
                <p:nvPr/>
              </p:nvSpPr>
              <p:spPr bwMode="auto">
                <a:xfrm flipH="1">
                  <a:off x="3152" y="3475"/>
                  <a:ext cx="454" cy="137"/>
                </a:xfrm>
                <a:prstGeom prst="parallelogram">
                  <a:avLst>
                    <a:gd name="adj" fmla="val 3768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61526" name="Line 241"/>
                <p:cNvSpPr>
                  <a:spLocks noChangeShapeType="1"/>
                </p:cNvSpPr>
                <p:nvPr/>
              </p:nvSpPr>
              <p:spPr bwMode="auto">
                <a:xfrm>
                  <a:off x="3379" y="3503"/>
                  <a:ext cx="46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61523" name="Freeform 243"/>
              <p:cNvSpPr>
                <a:spLocks/>
              </p:cNvSpPr>
              <p:nvPr/>
            </p:nvSpPr>
            <p:spPr bwMode="auto">
              <a:xfrm>
                <a:off x="3381" y="282"/>
                <a:ext cx="2270" cy="1918"/>
              </a:xfrm>
              <a:custGeom>
                <a:avLst/>
                <a:gdLst>
                  <a:gd name="T0" fmla="*/ 0 w 2270"/>
                  <a:gd name="T1" fmla="*/ 1746 h 1918"/>
                  <a:gd name="T2" fmla="*/ 0 w 2270"/>
                  <a:gd name="T3" fmla="*/ 1861 h 1918"/>
                  <a:gd name="T4" fmla="*/ 57 w 2270"/>
                  <a:gd name="T5" fmla="*/ 1918 h 1918"/>
                  <a:gd name="T6" fmla="*/ 2270 w 2270"/>
                  <a:gd name="T7" fmla="*/ 1918 h 1918"/>
                  <a:gd name="T8" fmla="*/ 2270 w 2270"/>
                  <a:gd name="T9" fmla="*/ 0 h 1918"/>
                  <a:gd name="T10" fmla="*/ 991 w 2270"/>
                  <a:gd name="T11" fmla="*/ 0 h 1918"/>
                  <a:gd name="T12" fmla="*/ 991 w 2270"/>
                  <a:gd name="T13" fmla="*/ 115 h 19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70"/>
                  <a:gd name="T22" fmla="*/ 0 h 1918"/>
                  <a:gd name="T23" fmla="*/ 2270 w 2270"/>
                  <a:gd name="T24" fmla="*/ 1918 h 19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70" h="1918">
                    <a:moveTo>
                      <a:pt x="0" y="1746"/>
                    </a:moveTo>
                    <a:lnTo>
                      <a:pt x="0" y="1861"/>
                    </a:lnTo>
                    <a:lnTo>
                      <a:pt x="57" y="1918"/>
                    </a:lnTo>
                    <a:lnTo>
                      <a:pt x="2270" y="1918"/>
                    </a:lnTo>
                    <a:lnTo>
                      <a:pt x="2270" y="0"/>
                    </a:lnTo>
                    <a:lnTo>
                      <a:pt x="991" y="0"/>
                    </a:lnTo>
                    <a:lnTo>
                      <a:pt x="991" y="115"/>
                    </a:ln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524" name="Freeform 282"/>
              <p:cNvSpPr>
                <a:spLocks/>
              </p:cNvSpPr>
              <p:nvPr/>
            </p:nvSpPr>
            <p:spPr bwMode="auto">
              <a:xfrm>
                <a:off x="3288" y="611"/>
                <a:ext cx="1089" cy="460"/>
              </a:xfrm>
              <a:custGeom>
                <a:avLst/>
                <a:gdLst>
                  <a:gd name="T0" fmla="*/ 0 w 1089"/>
                  <a:gd name="T1" fmla="*/ 460 h 460"/>
                  <a:gd name="T2" fmla="*/ 0 w 1089"/>
                  <a:gd name="T3" fmla="*/ 69 h 460"/>
                  <a:gd name="T4" fmla="*/ 1020 w 1089"/>
                  <a:gd name="T5" fmla="*/ 69 h 460"/>
                  <a:gd name="T6" fmla="*/ 1089 w 1089"/>
                  <a:gd name="T7" fmla="*/ 0 h 4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9"/>
                  <a:gd name="T13" fmla="*/ 0 h 460"/>
                  <a:gd name="T14" fmla="*/ 1089 w 1089"/>
                  <a:gd name="T15" fmla="*/ 460 h 4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9" h="460">
                    <a:moveTo>
                      <a:pt x="0" y="460"/>
                    </a:moveTo>
                    <a:lnTo>
                      <a:pt x="0" y="69"/>
                    </a:lnTo>
                    <a:lnTo>
                      <a:pt x="1020" y="69"/>
                    </a:lnTo>
                    <a:lnTo>
                      <a:pt x="1089" y="0"/>
                    </a:ln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27" name="Group 295"/>
          <p:cNvGrpSpPr>
            <a:grpSpLocks/>
          </p:cNvGrpSpPr>
          <p:nvPr/>
        </p:nvGrpSpPr>
        <p:grpSpPr bwMode="auto">
          <a:xfrm>
            <a:off x="4397375" y="638175"/>
            <a:ext cx="2376488" cy="2689225"/>
            <a:chOff x="3107" y="402"/>
            <a:chExt cx="1497" cy="1694"/>
          </a:xfrm>
        </p:grpSpPr>
        <p:sp>
          <p:nvSpPr>
            <p:cNvPr id="61502" name="Freeform 193"/>
            <p:cNvSpPr>
              <a:spLocks/>
            </p:cNvSpPr>
            <p:nvPr/>
          </p:nvSpPr>
          <p:spPr bwMode="auto">
            <a:xfrm>
              <a:off x="3393" y="1237"/>
              <a:ext cx="311" cy="110"/>
            </a:xfrm>
            <a:custGeom>
              <a:avLst/>
              <a:gdLst>
                <a:gd name="T0" fmla="*/ 0 w 311"/>
                <a:gd name="T1" fmla="*/ 110 h 110"/>
                <a:gd name="T2" fmla="*/ 0 w 311"/>
                <a:gd name="T3" fmla="*/ 41 h 110"/>
                <a:gd name="T4" fmla="*/ 270 w 311"/>
                <a:gd name="T5" fmla="*/ 41 h 110"/>
                <a:gd name="T6" fmla="*/ 311 w 311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1"/>
                <a:gd name="T13" fmla="*/ 0 h 110"/>
                <a:gd name="T14" fmla="*/ 311 w 311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1" h="110">
                  <a:moveTo>
                    <a:pt x="0" y="110"/>
                  </a:moveTo>
                  <a:lnTo>
                    <a:pt x="0" y="41"/>
                  </a:lnTo>
                  <a:lnTo>
                    <a:pt x="270" y="41"/>
                  </a:lnTo>
                  <a:lnTo>
                    <a:pt x="311" y="0"/>
                  </a:ln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503" name="Freeform 194"/>
            <p:cNvSpPr>
              <a:spLocks/>
            </p:cNvSpPr>
            <p:nvPr/>
          </p:nvSpPr>
          <p:spPr bwMode="auto">
            <a:xfrm>
              <a:off x="3709" y="1164"/>
              <a:ext cx="317" cy="172"/>
            </a:xfrm>
            <a:custGeom>
              <a:avLst/>
              <a:gdLst>
                <a:gd name="T0" fmla="*/ 317 w 317"/>
                <a:gd name="T1" fmla="*/ 172 h 172"/>
                <a:gd name="T2" fmla="*/ 0 w 317"/>
                <a:gd name="T3" fmla="*/ 172 h 172"/>
                <a:gd name="T4" fmla="*/ 0 w 317"/>
                <a:gd name="T5" fmla="*/ 0 h 172"/>
                <a:gd name="T6" fmla="*/ 0 60000 65536"/>
                <a:gd name="T7" fmla="*/ 0 60000 65536"/>
                <a:gd name="T8" fmla="*/ 0 60000 65536"/>
                <a:gd name="T9" fmla="*/ 0 w 317"/>
                <a:gd name="T10" fmla="*/ 0 h 172"/>
                <a:gd name="T11" fmla="*/ 317 w 317"/>
                <a:gd name="T12" fmla="*/ 172 h 1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7" h="172">
                  <a:moveTo>
                    <a:pt x="317" y="172"/>
                  </a:moveTo>
                  <a:lnTo>
                    <a:pt x="0" y="172"/>
                  </a:ln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61504" name="Group 284"/>
            <p:cNvGrpSpPr>
              <a:grpSpLocks/>
            </p:cNvGrpSpPr>
            <p:nvPr/>
          </p:nvGrpSpPr>
          <p:grpSpPr bwMode="auto">
            <a:xfrm>
              <a:off x="3107" y="402"/>
              <a:ext cx="1497" cy="1694"/>
              <a:chOff x="3107" y="402"/>
              <a:chExt cx="1497" cy="1694"/>
            </a:xfrm>
          </p:grpSpPr>
          <p:grpSp>
            <p:nvGrpSpPr>
              <p:cNvPr id="61505" name="Group 201"/>
              <p:cNvGrpSpPr>
                <a:grpSpLocks/>
              </p:cNvGrpSpPr>
              <p:nvPr/>
            </p:nvGrpSpPr>
            <p:grpSpPr bwMode="auto">
              <a:xfrm>
                <a:off x="3470" y="864"/>
                <a:ext cx="473" cy="346"/>
                <a:chOff x="3470" y="864"/>
                <a:chExt cx="473" cy="346"/>
              </a:xfrm>
            </p:grpSpPr>
            <p:grpSp>
              <p:nvGrpSpPr>
                <p:cNvPr id="61510" name="Group 195"/>
                <p:cNvGrpSpPr>
                  <a:grpSpLocks/>
                </p:cNvGrpSpPr>
                <p:nvPr/>
              </p:nvGrpSpPr>
              <p:grpSpPr bwMode="auto">
                <a:xfrm>
                  <a:off x="3470" y="864"/>
                  <a:ext cx="473" cy="346"/>
                  <a:chOff x="3178" y="2270"/>
                  <a:chExt cx="817" cy="597"/>
                </a:xfrm>
              </p:grpSpPr>
              <p:sp>
                <p:nvSpPr>
                  <p:cNvPr id="61512" name="Freeform 196"/>
                  <p:cNvSpPr>
                    <a:spLocks/>
                  </p:cNvSpPr>
                  <p:nvPr/>
                </p:nvSpPr>
                <p:spPr bwMode="auto">
                  <a:xfrm>
                    <a:off x="3178" y="2436"/>
                    <a:ext cx="817" cy="266"/>
                  </a:xfrm>
                  <a:custGeom>
                    <a:avLst/>
                    <a:gdLst>
                      <a:gd name="T0" fmla="*/ 0 w 1089"/>
                      <a:gd name="T1" fmla="*/ 0 h 363"/>
                      <a:gd name="T2" fmla="*/ 4 w 1089"/>
                      <a:gd name="T3" fmla="*/ 3 h 363"/>
                      <a:gd name="T4" fmla="*/ 8 w 1089"/>
                      <a:gd name="T5" fmla="*/ 3 h 363"/>
                      <a:gd name="T6" fmla="*/ 11 w 1089"/>
                      <a:gd name="T7" fmla="*/ 0 h 363"/>
                      <a:gd name="T8" fmla="*/ 6 w 1089"/>
                      <a:gd name="T9" fmla="*/ 0 h 363"/>
                      <a:gd name="T10" fmla="*/ 6 w 1089"/>
                      <a:gd name="T11" fmla="*/ 1 h 363"/>
                      <a:gd name="T12" fmla="*/ 6 w 1089"/>
                      <a:gd name="T13" fmla="*/ 0 h 363"/>
                      <a:gd name="T14" fmla="*/ 0 w 1089"/>
                      <a:gd name="T15" fmla="*/ 0 h 36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089"/>
                      <a:gd name="T25" fmla="*/ 0 h 363"/>
                      <a:gd name="T26" fmla="*/ 1089 w 1089"/>
                      <a:gd name="T27" fmla="*/ 363 h 36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089" h="363">
                        <a:moveTo>
                          <a:pt x="0" y="0"/>
                        </a:moveTo>
                        <a:lnTo>
                          <a:pt x="363" y="363"/>
                        </a:lnTo>
                        <a:lnTo>
                          <a:pt x="726" y="363"/>
                        </a:lnTo>
                        <a:lnTo>
                          <a:pt x="1089" y="0"/>
                        </a:lnTo>
                        <a:lnTo>
                          <a:pt x="590" y="0"/>
                        </a:lnTo>
                        <a:lnTo>
                          <a:pt x="545" y="91"/>
                        </a:lnTo>
                        <a:lnTo>
                          <a:pt x="499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9050" cap="flat" cmpd="sng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61513" name="Line 197"/>
                  <p:cNvSpPr>
                    <a:spLocks noChangeShapeType="1"/>
                  </p:cNvSpPr>
                  <p:nvPr/>
                </p:nvSpPr>
                <p:spPr bwMode="auto">
                  <a:xfrm>
                    <a:off x="3757" y="2270"/>
                    <a:ext cx="0" cy="166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61514" name="Line 198"/>
                  <p:cNvSpPr>
                    <a:spLocks noChangeShapeType="1"/>
                  </p:cNvSpPr>
                  <p:nvPr/>
                </p:nvSpPr>
                <p:spPr bwMode="auto">
                  <a:xfrm>
                    <a:off x="3383" y="2270"/>
                    <a:ext cx="0" cy="166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61515" name="Line 199"/>
                  <p:cNvSpPr>
                    <a:spLocks noChangeShapeType="1"/>
                  </p:cNvSpPr>
                  <p:nvPr/>
                </p:nvSpPr>
                <p:spPr bwMode="auto">
                  <a:xfrm>
                    <a:off x="3588" y="2701"/>
                    <a:ext cx="0" cy="166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61511" name="Text Box 200"/>
                <p:cNvSpPr txBox="1">
                  <a:spLocks noChangeArrowheads="1"/>
                </p:cNvSpPr>
                <p:nvPr/>
              </p:nvSpPr>
              <p:spPr bwMode="auto">
                <a:xfrm>
                  <a:off x="3594" y="902"/>
                  <a:ext cx="22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r>
                    <a:rPr lang="en-US" altLang="zh-TW" sz="2400">
                      <a:solidFill>
                        <a:schemeClr val="accent2"/>
                      </a:solidFill>
                    </a:rPr>
                    <a:t>+</a:t>
                  </a:r>
                </a:p>
              </p:txBody>
            </p:sp>
          </p:grpSp>
          <p:grpSp>
            <p:nvGrpSpPr>
              <p:cNvPr id="61506" name="Group 248"/>
              <p:cNvGrpSpPr>
                <a:grpSpLocks/>
              </p:cNvGrpSpPr>
              <p:nvPr/>
            </p:nvGrpSpPr>
            <p:grpSpPr bwMode="auto">
              <a:xfrm>
                <a:off x="3807" y="858"/>
                <a:ext cx="797" cy="1238"/>
                <a:chOff x="3807" y="858"/>
                <a:chExt cx="797" cy="1238"/>
              </a:xfrm>
            </p:grpSpPr>
            <p:sp>
              <p:nvSpPr>
                <p:cNvPr id="61508" name="Freeform 203"/>
                <p:cNvSpPr>
                  <a:spLocks/>
                </p:cNvSpPr>
                <p:nvPr/>
              </p:nvSpPr>
              <p:spPr bwMode="auto">
                <a:xfrm>
                  <a:off x="3807" y="858"/>
                  <a:ext cx="797" cy="1216"/>
                </a:xfrm>
                <a:custGeom>
                  <a:avLst/>
                  <a:gdLst>
                    <a:gd name="T0" fmla="*/ 1509 w 732"/>
                    <a:gd name="T1" fmla="*/ 1166 h 1216"/>
                    <a:gd name="T2" fmla="*/ 1509 w 732"/>
                    <a:gd name="T3" fmla="*/ 1216 h 1216"/>
                    <a:gd name="T4" fmla="*/ 2854 w 732"/>
                    <a:gd name="T5" fmla="*/ 1216 h 1216"/>
                    <a:gd name="T6" fmla="*/ 2854 w 732"/>
                    <a:gd name="T7" fmla="*/ 0 h 1216"/>
                    <a:gd name="T8" fmla="*/ 0 w 732"/>
                    <a:gd name="T9" fmla="*/ 0 h 12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32"/>
                    <a:gd name="T16" fmla="*/ 0 h 1216"/>
                    <a:gd name="T17" fmla="*/ 732 w 732"/>
                    <a:gd name="T18" fmla="*/ 1216 h 12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32" h="1216">
                      <a:moveTo>
                        <a:pt x="388" y="1166"/>
                      </a:moveTo>
                      <a:lnTo>
                        <a:pt x="388" y="1216"/>
                      </a:lnTo>
                      <a:lnTo>
                        <a:pt x="732" y="1216"/>
                      </a:lnTo>
                      <a:lnTo>
                        <a:pt x="73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1509" name="Oval 247"/>
                <p:cNvSpPr>
                  <a:spLocks noChangeArrowheads="1"/>
                </p:cNvSpPr>
                <p:nvPr/>
              </p:nvSpPr>
              <p:spPr bwMode="auto">
                <a:xfrm>
                  <a:off x="4207" y="2051"/>
                  <a:ext cx="46" cy="4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</p:grpSp>
          <p:sp>
            <p:nvSpPr>
              <p:cNvPr id="61507" name="Freeform 283"/>
              <p:cNvSpPr>
                <a:spLocks/>
              </p:cNvSpPr>
              <p:nvPr/>
            </p:nvSpPr>
            <p:spPr bwMode="auto">
              <a:xfrm>
                <a:off x="3107" y="402"/>
                <a:ext cx="484" cy="488"/>
              </a:xfrm>
              <a:custGeom>
                <a:avLst/>
                <a:gdLst>
                  <a:gd name="T0" fmla="*/ 484 w 484"/>
                  <a:gd name="T1" fmla="*/ 488 h 488"/>
                  <a:gd name="T2" fmla="*/ 484 w 484"/>
                  <a:gd name="T3" fmla="*/ 0 h 488"/>
                  <a:gd name="T4" fmla="*/ 0 w 484"/>
                  <a:gd name="T5" fmla="*/ 0 h 488"/>
                  <a:gd name="T6" fmla="*/ 0 60000 65536"/>
                  <a:gd name="T7" fmla="*/ 0 60000 65536"/>
                  <a:gd name="T8" fmla="*/ 0 60000 65536"/>
                  <a:gd name="T9" fmla="*/ 0 w 484"/>
                  <a:gd name="T10" fmla="*/ 0 h 488"/>
                  <a:gd name="T11" fmla="*/ 484 w 484"/>
                  <a:gd name="T12" fmla="*/ 488 h 4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4" h="488">
                    <a:moveTo>
                      <a:pt x="484" y="488"/>
                    </a:moveTo>
                    <a:lnTo>
                      <a:pt x="484" y="0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39009" name="Group 292"/>
          <p:cNvGrpSpPr>
            <a:grpSpLocks/>
          </p:cNvGrpSpPr>
          <p:nvPr/>
        </p:nvGrpSpPr>
        <p:grpSpPr bwMode="auto">
          <a:xfrm>
            <a:off x="3963988" y="1362075"/>
            <a:ext cx="4462462" cy="4654550"/>
            <a:chOff x="2834" y="858"/>
            <a:chExt cx="2811" cy="2932"/>
          </a:xfrm>
        </p:grpSpPr>
        <p:sp>
          <p:nvSpPr>
            <p:cNvPr id="61497" name="Freeform 280"/>
            <p:cNvSpPr>
              <a:spLocks/>
            </p:cNvSpPr>
            <p:nvPr/>
          </p:nvSpPr>
          <p:spPr bwMode="auto">
            <a:xfrm>
              <a:off x="3698" y="3035"/>
              <a:ext cx="680" cy="755"/>
            </a:xfrm>
            <a:custGeom>
              <a:avLst/>
              <a:gdLst>
                <a:gd name="T0" fmla="*/ 680 w 680"/>
                <a:gd name="T1" fmla="*/ 850 h 749"/>
                <a:gd name="T2" fmla="*/ 0 w 680"/>
                <a:gd name="T3" fmla="*/ 850 h 749"/>
                <a:gd name="T4" fmla="*/ 0 w 680"/>
                <a:gd name="T5" fmla="*/ 0 h 749"/>
                <a:gd name="T6" fmla="*/ 478 w 680"/>
                <a:gd name="T7" fmla="*/ 0 h 7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0"/>
                <a:gd name="T13" fmla="*/ 0 h 749"/>
                <a:gd name="T14" fmla="*/ 680 w 680"/>
                <a:gd name="T15" fmla="*/ 749 h 7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0" h="749">
                  <a:moveTo>
                    <a:pt x="680" y="749"/>
                  </a:moveTo>
                  <a:lnTo>
                    <a:pt x="0" y="749"/>
                  </a:lnTo>
                  <a:lnTo>
                    <a:pt x="0" y="0"/>
                  </a:lnTo>
                  <a:lnTo>
                    <a:pt x="478" y="0"/>
                  </a:ln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61498" name="Group 291"/>
            <p:cNvGrpSpPr>
              <a:grpSpLocks/>
            </p:cNvGrpSpPr>
            <p:nvPr/>
          </p:nvGrpSpPr>
          <p:grpSpPr bwMode="auto">
            <a:xfrm>
              <a:off x="2834" y="858"/>
              <a:ext cx="2811" cy="1239"/>
              <a:chOff x="2834" y="858"/>
              <a:chExt cx="2811" cy="1239"/>
            </a:xfrm>
          </p:grpSpPr>
          <p:sp>
            <p:nvSpPr>
              <p:cNvPr id="61499" name="Freeform 287"/>
              <p:cNvSpPr>
                <a:spLocks/>
              </p:cNvSpPr>
              <p:nvPr/>
            </p:nvSpPr>
            <p:spPr bwMode="auto">
              <a:xfrm>
                <a:off x="2834" y="1066"/>
                <a:ext cx="541" cy="1031"/>
              </a:xfrm>
              <a:custGeom>
                <a:avLst/>
                <a:gdLst>
                  <a:gd name="T0" fmla="*/ 541 w 541"/>
                  <a:gd name="T1" fmla="*/ 1031 h 1031"/>
                  <a:gd name="T2" fmla="*/ 0 w 541"/>
                  <a:gd name="T3" fmla="*/ 1031 h 1031"/>
                  <a:gd name="T4" fmla="*/ 0 w 541"/>
                  <a:gd name="T5" fmla="*/ 0 h 1031"/>
                  <a:gd name="T6" fmla="*/ 271 w 541"/>
                  <a:gd name="T7" fmla="*/ 0 h 103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1"/>
                  <a:gd name="T13" fmla="*/ 0 h 1031"/>
                  <a:gd name="T14" fmla="*/ 541 w 541"/>
                  <a:gd name="T15" fmla="*/ 1031 h 103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1" h="1031">
                    <a:moveTo>
                      <a:pt x="541" y="1031"/>
                    </a:moveTo>
                    <a:lnTo>
                      <a:pt x="0" y="1031"/>
                    </a:lnTo>
                    <a:lnTo>
                      <a:pt x="0" y="0"/>
                    </a:lnTo>
                    <a:lnTo>
                      <a:pt x="271" y="0"/>
                    </a:ln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 type="oval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500" name="Line 289"/>
              <p:cNvSpPr>
                <a:spLocks noChangeShapeType="1"/>
              </p:cNvSpPr>
              <p:nvPr/>
            </p:nvSpPr>
            <p:spPr bwMode="auto">
              <a:xfrm>
                <a:off x="4124" y="858"/>
                <a:ext cx="0" cy="20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 type="oval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501" name="Line 290"/>
              <p:cNvSpPr>
                <a:spLocks noChangeShapeType="1"/>
              </p:cNvSpPr>
              <p:nvPr/>
            </p:nvSpPr>
            <p:spPr bwMode="auto">
              <a:xfrm flipH="1">
                <a:off x="5052" y="1348"/>
                <a:ext cx="593" cy="1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 type="oval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39018" name="Group 303"/>
          <p:cNvGrpSpPr>
            <a:grpSpLocks/>
          </p:cNvGrpSpPr>
          <p:nvPr/>
        </p:nvGrpSpPr>
        <p:grpSpPr bwMode="auto">
          <a:xfrm>
            <a:off x="3965575" y="274638"/>
            <a:ext cx="4551363" cy="5457825"/>
            <a:chOff x="2835" y="173"/>
            <a:chExt cx="2867" cy="3438"/>
          </a:xfrm>
        </p:grpSpPr>
        <p:grpSp>
          <p:nvGrpSpPr>
            <p:cNvPr id="61457" name="Group 141"/>
            <p:cNvGrpSpPr>
              <a:grpSpLocks/>
            </p:cNvGrpSpPr>
            <p:nvPr/>
          </p:nvGrpSpPr>
          <p:grpSpPr bwMode="auto">
            <a:xfrm>
              <a:off x="3810" y="3182"/>
              <a:ext cx="764" cy="429"/>
              <a:chOff x="3696" y="2774"/>
              <a:chExt cx="764" cy="429"/>
            </a:xfrm>
          </p:grpSpPr>
          <p:grpSp>
            <p:nvGrpSpPr>
              <p:cNvPr id="61488" name="Group 131"/>
              <p:cNvGrpSpPr>
                <a:grpSpLocks/>
              </p:cNvGrpSpPr>
              <p:nvPr/>
            </p:nvGrpSpPr>
            <p:grpSpPr bwMode="auto">
              <a:xfrm>
                <a:off x="4014" y="2906"/>
                <a:ext cx="446" cy="297"/>
                <a:chOff x="2856" y="2890"/>
                <a:chExt cx="446" cy="297"/>
              </a:xfrm>
            </p:grpSpPr>
            <p:sp>
              <p:nvSpPr>
                <p:cNvPr id="61491" name="AutoShape 132"/>
                <p:cNvSpPr>
                  <a:spLocks noChangeArrowheads="1"/>
                </p:cNvSpPr>
                <p:nvPr/>
              </p:nvSpPr>
              <p:spPr bwMode="auto">
                <a:xfrm flipH="1">
                  <a:off x="2880" y="2972"/>
                  <a:ext cx="422" cy="13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4 w 21600"/>
                    <a:gd name="T13" fmla="*/ 4486 h 21600"/>
                    <a:gd name="T14" fmla="*/ 17096 w 21600"/>
                    <a:gd name="T15" fmla="*/ 1711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61492" name="Line 133"/>
                <p:cNvSpPr>
                  <a:spLocks noChangeShapeType="1"/>
                </p:cNvSpPr>
                <p:nvPr/>
              </p:nvSpPr>
              <p:spPr bwMode="auto">
                <a:xfrm flipH="1">
                  <a:off x="3188" y="2890"/>
                  <a:ext cx="0" cy="8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1493" name="Line 134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2897" y="3005"/>
                  <a:ext cx="0" cy="81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1494" name="Line 135"/>
                <p:cNvSpPr>
                  <a:spLocks noChangeShapeType="1"/>
                </p:cNvSpPr>
                <p:nvPr/>
              </p:nvSpPr>
              <p:spPr bwMode="auto">
                <a:xfrm flipH="1">
                  <a:off x="2994" y="2890"/>
                  <a:ext cx="0" cy="8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1495" name="Text Box 136"/>
                <p:cNvSpPr txBox="1">
                  <a:spLocks noChangeArrowheads="1"/>
                </p:cNvSpPr>
                <p:nvPr/>
              </p:nvSpPr>
              <p:spPr bwMode="auto">
                <a:xfrm>
                  <a:off x="2906" y="2940"/>
                  <a:ext cx="357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r>
                    <a:rPr lang="en-US" altLang="zh-TW" sz="1200">
                      <a:solidFill>
                        <a:srgbClr val="FFFF66"/>
                      </a:solidFill>
                    </a:rPr>
                    <a:t>0     1</a:t>
                  </a:r>
                </a:p>
              </p:txBody>
            </p:sp>
            <p:sp>
              <p:nvSpPr>
                <p:cNvPr id="61496" name="Line 137"/>
                <p:cNvSpPr>
                  <a:spLocks noChangeShapeType="1"/>
                </p:cNvSpPr>
                <p:nvPr/>
              </p:nvSpPr>
              <p:spPr bwMode="auto">
                <a:xfrm flipH="1">
                  <a:off x="3089" y="3101"/>
                  <a:ext cx="0" cy="8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61489" name="Text Box 138"/>
              <p:cNvSpPr txBox="1">
                <a:spLocks noChangeArrowheads="1"/>
              </p:cNvSpPr>
              <p:nvPr/>
            </p:nvSpPr>
            <p:spPr bwMode="auto">
              <a:xfrm>
                <a:off x="3696" y="2976"/>
                <a:ext cx="33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zh-TW" sz="1200">
                    <a:solidFill>
                      <a:srgbClr val="FF00FF"/>
                    </a:solidFill>
                  </a:rPr>
                  <a:t>Initial</a:t>
                </a:r>
              </a:p>
            </p:txBody>
          </p:sp>
          <p:sp>
            <p:nvSpPr>
              <p:cNvPr id="61490" name="AutoShape 140"/>
              <p:cNvSpPr>
                <a:spLocks noChangeArrowheads="1"/>
              </p:cNvSpPr>
              <p:nvPr/>
            </p:nvSpPr>
            <p:spPr bwMode="auto">
              <a:xfrm>
                <a:off x="4253" y="2774"/>
                <a:ext cx="181" cy="136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zh-TW" sz="1000">
                    <a:solidFill>
                      <a:srgbClr val="FFFF66"/>
                    </a:solidFill>
                  </a:rPr>
                  <a:t>0</a:t>
                </a:r>
              </a:p>
            </p:txBody>
          </p:sp>
        </p:grpSp>
        <p:grpSp>
          <p:nvGrpSpPr>
            <p:cNvPr id="61458" name="Group 142"/>
            <p:cNvGrpSpPr>
              <a:grpSpLocks/>
            </p:cNvGrpSpPr>
            <p:nvPr/>
          </p:nvGrpSpPr>
          <p:grpSpPr bwMode="auto">
            <a:xfrm>
              <a:off x="3669" y="1498"/>
              <a:ext cx="764" cy="429"/>
              <a:chOff x="3696" y="2774"/>
              <a:chExt cx="764" cy="429"/>
            </a:xfrm>
          </p:grpSpPr>
          <p:grpSp>
            <p:nvGrpSpPr>
              <p:cNvPr id="61479" name="Group 143"/>
              <p:cNvGrpSpPr>
                <a:grpSpLocks/>
              </p:cNvGrpSpPr>
              <p:nvPr/>
            </p:nvGrpSpPr>
            <p:grpSpPr bwMode="auto">
              <a:xfrm>
                <a:off x="4014" y="2906"/>
                <a:ext cx="446" cy="297"/>
                <a:chOff x="2856" y="2890"/>
                <a:chExt cx="446" cy="297"/>
              </a:xfrm>
            </p:grpSpPr>
            <p:sp>
              <p:nvSpPr>
                <p:cNvPr id="61482" name="AutoShape 144"/>
                <p:cNvSpPr>
                  <a:spLocks noChangeArrowheads="1"/>
                </p:cNvSpPr>
                <p:nvPr/>
              </p:nvSpPr>
              <p:spPr bwMode="auto">
                <a:xfrm flipH="1">
                  <a:off x="2880" y="2972"/>
                  <a:ext cx="422" cy="13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4 w 21600"/>
                    <a:gd name="T13" fmla="*/ 4486 h 21600"/>
                    <a:gd name="T14" fmla="*/ 17096 w 21600"/>
                    <a:gd name="T15" fmla="*/ 1711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61483" name="Line 145"/>
                <p:cNvSpPr>
                  <a:spLocks noChangeShapeType="1"/>
                </p:cNvSpPr>
                <p:nvPr/>
              </p:nvSpPr>
              <p:spPr bwMode="auto">
                <a:xfrm flipH="1">
                  <a:off x="3188" y="2890"/>
                  <a:ext cx="0" cy="8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1484" name="Line 146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2897" y="3005"/>
                  <a:ext cx="0" cy="81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1485" name="Line 147"/>
                <p:cNvSpPr>
                  <a:spLocks noChangeShapeType="1"/>
                </p:cNvSpPr>
                <p:nvPr/>
              </p:nvSpPr>
              <p:spPr bwMode="auto">
                <a:xfrm flipH="1">
                  <a:off x="2994" y="2890"/>
                  <a:ext cx="0" cy="8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1486" name="Text Box 148"/>
                <p:cNvSpPr txBox="1">
                  <a:spLocks noChangeArrowheads="1"/>
                </p:cNvSpPr>
                <p:nvPr/>
              </p:nvSpPr>
              <p:spPr bwMode="auto">
                <a:xfrm>
                  <a:off x="2906" y="2940"/>
                  <a:ext cx="357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r>
                    <a:rPr lang="en-US" altLang="zh-TW" sz="1200">
                      <a:solidFill>
                        <a:srgbClr val="FFFF66"/>
                      </a:solidFill>
                    </a:rPr>
                    <a:t>0     1</a:t>
                  </a:r>
                </a:p>
              </p:txBody>
            </p:sp>
            <p:sp>
              <p:nvSpPr>
                <p:cNvPr id="61487" name="Line 149"/>
                <p:cNvSpPr>
                  <a:spLocks noChangeShapeType="1"/>
                </p:cNvSpPr>
                <p:nvPr/>
              </p:nvSpPr>
              <p:spPr bwMode="auto">
                <a:xfrm flipH="1">
                  <a:off x="3089" y="3101"/>
                  <a:ext cx="0" cy="8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61480" name="Text Box 150"/>
              <p:cNvSpPr txBox="1">
                <a:spLocks noChangeArrowheads="1"/>
              </p:cNvSpPr>
              <p:nvPr/>
            </p:nvSpPr>
            <p:spPr bwMode="auto">
              <a:xfrm>
                <a:off x="3696" y="2976"/>
                <a:ext cx="33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zh-TW" sz="1200">
                    <a:solidFill>
                      <a:srgbClr val="FF00FF"/>
                    </a:solidFill>
                  </a:rPr>
                  <a:t>Initial</a:t>
                </a:r>
              </a:p>
            </p:txBody>
          </p:sp>
          <p:sp>
            <p:nvSpPr>
              <p:cNvPr id="61481" name="AutoShape 151"/>
              <p:cNvSpPr>
                <a:spLocks noChangeArrowheads="1"/>
              </p:cNvSpPr>
              <p:nvPr/>
            </p:nvSpPr>
            <p:spPr bwMode="auto">
              <a:xfrm>
                <a:off x="4253" y="2774"/>
                <a:ext cx="181" cy="136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zh-TW" sz="1000">
                    <a:solidFill>
                      <a:srgbClr val="FFFF66"/>
                    </a:solidFill>
                  </a:rPr>
                  <a:t>0</a:t>
                </a:r>
              </a:p>
            </p:txBody>
          </p:sp>
        </p:grpSp>
        <p:grpSp>
          <p:nvGrpSpPr>
            <p:cNvPr id="61459" name="Group 162"/>
            <p:cNvGrpSpPr>
              <a:grpSpLocks/>
            </p:cNvGrpSpPr>
            <p:nvPr/>
          </p:nvGrpSpPr>
          <p:grpSpPr bwMode="auto">
            <a:xfrm>
              <a:off x="2835" y="1504"/>
              <a:ext cx="764" cy="429"/>
              <a:chOff x="3696" y="2774"/>
              <a:chExt cx="764" cy="429"/>
            </a:xfrm>
          </p:grpSpPr>
          <p:grpSp>
            <p:nvGrpSpPr>
              <p:cNvPr id="61470" name="Group 163"/>
              <p:cNvGrpSpPr>
                <a:grpSpLocks/>
              </p:cNvGrpSpPr>
              <p:nvPr/>
            </p:nvGrpSpPr>
            <p:grpSpPr bwMode="auto">
              <a:xfrm>
                <a:off x="4014" y="2906"/>
                <a:ext cx="446" cy="297"/>
                <a:chOff x="2856" y="2890"/>
                <a:chExt cx="446" cy="297"/>
              </a:xfrm>
            </p:grpSpPr>
            <p:sp>
              <p:nvSpPr>
                <p:cNvPr id="61473" name="AutoShape 164"/>
                <p:cNvSpPr>
                  <a:spLocks noChangeArrowheads="1"/>
                </p:cNvSpPr>
                <p:nvPr/>
              </p:nvSpPr>
              <p:spPr bwMode="auto">
                <a:xfrm flipH="1">
                  <a:off x="2880" y="2972"/>
                  <a:ext cx="422" cy="13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4 w 21600"/>
                    <a:gd name="T13" fmla="*/ 4486 h 21600"/>
                    <a:gd name="T14" fmla="*/ 17096 w 21600"/>
                    <a:gd name="T15" fmla="*/ 1711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61474" name="Line 165"/>
                <p:cNvSpPr>
                  <a:spLocks noChangeShapeType="1"/>
                </p:cNvSpPr>
                <p:nvPr/>
              </p:nvSpPr>
              <p:spPr bwMode="auto">
                <a:xfrm flipH="1">
                  <a:off x="3188" y="2890"/>
                  <a:ext cx="0" cy="8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1475" name="Line 166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2897" y="3005"/>
                  <a:ext cx="0" cy="81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1476" name="Line 167"/>
                <p:cNvSpPr>
                  <a:spLocks noChangeShapeType="1"/>
                </p:cNvSpPr>
                <p:nvPr/>
              </p:nvSpPr>
              <p:spPr bwMode="auto">
                <a:xfrm flipH="1">
                  <a:off x="2994" y="2890"/>
                  <a:ext cx="0" cy="8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1477" name="Text Box 168"/>
                <p:cNvSpPr txBox="1">
                  <a:spLocks noChangeArrowheads="1"/>
                </p:cNvSpPr>
                <p:nvPr/>
              </p:nvSpPr>
              <p:spPr bwMode="auto">
                <a:xfrm>
                  <a:off x="2906" y="2940"/>
                  <a:ext cx="357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r>
                    <a:rPr lang="en-US" altLang="zh-TW" sz="1200">
                      <a:solidFill>
                        <a:srgbClr val="FFFF66"/>
                      </a:solidFill>
                    </a:rPr>
                    <a:t>0     1</a:t>
                  </a:r>
                </a:p>
              </p:txBody>
            </p:sp>
            <p:sp>
              <p:nvSpPr>
                <p:cNvPr id="61478" name="Line 169"/>
                <p:cNvSpPr>
                  <a:spLocks noChangeShapeType="1"/>
                </p:cNvSpPr>
                <p:nvPr/>
              </p:nvSpPr>
              <p:spPr bwMode="auto">
                <a:xfrm flipH="1">
                  <a:off x="3089" y="3101"/>
                  <a:ext cx="0" cy="8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61471" name="Text Box 170"/>
              <p:cNvSpPr txBox="1">
                <a:spLocks noChangeArrowheads="1"/>
              </p:cNvSpPr>
              <p:nvPr/>
            </p:nvSpPr>
            <p:spPr bwMode="auto">
              <a:xfrm>
                <a:off x="3696" y="2976"/>
                <a:ext cx="33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zh-TW" sz="1200">
                    <a:solidFill>
                      <a:srgbClr val="FF00FF"/>
                    </a:solidFill>
                  </a:rPr>
                  <a:t>Initial</a:t>
                </a:r>
              </a:p>
            </p:txBody>
          </p:sp>
          <p:sp>
            <p:nvSpPr>
              <p:cNvPr id="61472" name="AutoShape 171"/>
              <p:cNvSpPr>
                <a:spLocks noChangeArrowheads="1"/>
              </p:cNvSpPr>
              <p:nvPr/>
            </p:nvSpPr>
            <p:spPr bwMode="auto">
              <a:xfrm>
                <a:off x="4253" y="2774"/>
                <a:ext cx="181" cy="136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zh-TW" sz="1000">
                    <a:solidFill>
                      <a:srgbClr val="FFFF66"/>
                    </a:solidFill>
                  </a:rPr>
                  <a:t>0</a:t>
                </a:r>
              </a:p>
            </p:txBody>
          </p:sp>
        </p:grpSp>
        <p:grpSp>
          <p:nvGrpSpPr>
            <p:cNvPr id="61460" name="Group 302"/>
            <p:cNvGrpSpPr>
              <a:grpSpLocks/>
            </p:cNvGrpSpPr>
            <p:nvPr/>
          </p:nvGrpSpPr>
          <p:grpSpPr bwMode="auto">
            <a:xfrm>
              <a:off x="3099" y="173"/>
              <a:ext cx="2603" cy="1763"/>
              <a:chOff x="3099" y="173"/>
              <a:chExt cx="2603" cy="1763"/>
            </a:xfrm>
          </p:grpSpPr>
          <p:grpSp>
            <p:nvGrpSpPr>
              <p:cNvPr id="61461" name="Group 153"/>
              <p:cNvGrpSpPr>
                <a:grpSpLocks/>
              </p:cNvGrpSpPr>
              <p:nvPr/>
            </p:nvGrpSpPr>
            <p:grpSpPr bwMode="auto">
              <a:xfrm>
                <a:off x="5012" y="1639"/>
                <a:ext cx="446" cy="297"/>
                <a:chOff x="2856" y="2890"/>
                <a:chExt cx="446" cy="297"/>
              </a:xfrm>
            </p:grpSpPr>
            <p:sp>
              <p:nvSpPr>
                <p:cNvPr id="61464" name="AutoShape 154"/>
                <p:cNvSpPr>
                  <a:spLocks noChangeArrowheads="1"/>
                </p:cNvSpPr>
                <p:nvPr/>
              </p:nvSpPr>
              <p:spPr bwMode="auto">
                <a:xfrm flipH="1">
                  <a:off x="2880" y="2972"/>
                  <a:ext cx="422" cy="13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4 w 21600"/>
                    <a:gd name="T13" fmla="*/ 4486 h 21600"/>
                    <a:gd name="T14" fmla="*/ 17096 w 21600"/>
                    <a:gd name="T15" fmla="*/ 1711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61465" name="Line 155"/>
                <p:cNvSpPr>
                  <a:spLocks noChangeShapeType="1"/>
                </p:cNvSpPr>
                <p:nvPr/>
              </p:nvSpPr>
              <p:spPr bwMode="auto">
                <a:xfrm flipH="1">
                  <a:off x="3188" y="2890"/>
                  <a:ext cx="0" cy="8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1466" name="Line 156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2897" y="3005"/>
                  <a:ext cx="0" cy="81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1467" name="Line 157"/>
                <p:cNvSpPr>
                  <a:spLocks noChangeShapeType="1"/>
                </p:cNvSpPr>
                <p:nvPr/>
              </p:nvSpPr>
              <p:spPr bwMode="auto">
                <a:xfrm flipH="1">
                  <a:off x="2994" y="2890"/>
                  <a:ext cx="0" cy="8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1468" name="Text Box 158"/>
                <p:cNvSpPr txBox="1">
                  <a:spLocks noChangeArrowheads="1"/>
                </p:cNvSpPr>
                <p:nvPr/>
              </p:nvSpPr>
              <p:spPr bwMode="auto">
                <a:xfrm>
                  <a:off x="2906" y="2940"/>
                  <a:ext cx="357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r>
                    <a:rPr lang="en-US" altLang="zh-TW" sz="1200">
                      <a:solidFill>
                        <a:srgbClr val="FFFF66"/>
                      </a:solidFill>
                    </a:rPr>
                    <a:t>0     1</a:t>
                  </a:r>
                </a:p>
              </p:txBody>
            </p:sp>
            <p:sp>
              <p:nvSpPr>
                <p:cNvPr id="61469" name="Line 159"/>
                <p:cNvSpPr>
                  <a:spLocks noChangeShapeType="1"/>
                </p:cNvSpPr>
                <p:nvPr/>
              </p:nvSpPr>
              <p:spPr bwMode="auto">
                <a:xfrm flipH="1">
                  <a:off x="3089" y="3101"/>
                  <a:ext cx="0" cy="8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61462" name="Text Box 160"/>
              <p:cNvSpPr txBox="1">
                <a:spLocks noChangeArrowheads="1"/>
              </p:cNvSpPr>
              <p:nvPr/>
            </p:nvSpPr>
            <p:spPr bwMode="auto">
              <a:xfrm>
                <a:off x="4694" y="1709"/>
                <a:ext cx="33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zh-TW" sz="1200">
                    <a:solidFill>
                      <a:srgbClr val="FF00FF"/>
                    </a:solidFill>
                  </a:rPr>
                  <a:t>Initial</a:t>
                </a:r>
              </a:p>
            </p:txBody>
          </p:sp>
          <p:sp>
            <p:nvSpPr>
              <p:cNvPr id="61463" name="Freeform 301"/>
              <p:cNvSpPr>
                <a:spLocks/>
              </p:cNvSpPr>
              <p:nvPr/>
            </p:nvSpPr>
            <p:spPr bwMode="auto">
              <a:xfrm>
                <a:off x="3099" y="173"/>
                <a:ext cx="2603" cy="1463"/>
              </a:xfrm>
              <a:custGeom>
                <a:avLst/>
                <a:gdLst>
                  <a:gd name="T0" fmla="*/ 2246 w 2603"/>
                  <a:gd name="T1" fmla="*/ 1463 h 1463"/>
                  <a:gd name="T2" fmla="*/ 2350 w 2603"/>
                  <a:gd name="T3" fmla="*/ 1463 h 1463"/>
                  <a:gd name="T4" fmla="*/ 2603 w 2603"/>
                  <a:gd name="T5" fmla="*/ 1463 h 1463"/>
                  <a:gd name="T6" fmla="*/ 2603 w 2603"/>
                  <a:gd name="T7" fmla="*/ 0 h 1463"/>
                  <a:gd name="T8" fmla="*/ 0 w 2603"/>
                  <a:gd name="T9" fmla="*/ 0 h 14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03"/>
                  <a:gd name="T16" fmla="*/ 0 h 1463"/>
                  <a:gd name="T17" fmla="*/ 2603 w 2603"/>
                  <a:gd name="T18" fmla="*/ 1463 h 14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03" h="1463">
                    <a:moveTo>
                      <a:pt x="2246" y="1463"/>
                    </a:moveTo>
                    <a:lnTo>
                      <a:pt x="2350" y="1463"/>
                    </a:lnTo>
                    <a:lnTo>
                      <a:pt x="2603" y="1463"/>
                    </a:lnTo>
                    <a:lnTo>
                      <a:pt x="2603" y="0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62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62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62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62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9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2531" grpId="0" animBg="1"/>
      <p:bldP spid="662654" grpId="0" animBg="1"/>
      <p:bldP spid="662655" grpId="0" animBg="1"/>
      <p:bldP spid="662656" grpId="0" animBg="1"/>
      <p:bldP spid="66265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6"/>
          <p:cNvGrpSpPr>
            <a:grpSpLocks/>
          </p:cNvGrpSpPr>
          <p:nvPr/>
        </p:nvGrpSpPr>
        <p:grpSpPr bwMode="auto">
          <a:xfrm>
            <a:off x="1116013" y="25400"/>
            <a:ext cx="1716087" cy="6805613"/>
            <a:chOff x="3917" y="28"/>
            <a:chExt cx="1081" cy="4287"/>
          </a:xfrm>
        </p:grpSpPr>
        <p:grpSp>
          <p:nvGrpSpPr>
            <p:cNvPr id="62674" name="Group 187"/>
            <p:cNvGrpSpPr>
              <a:grpSpLocks/>
            </p:cNvGrpSpPr>
            <p:nvPr/>
          </p:nvGrpSpPr>
          <p:grpSpPr bwMode="auto">
            <a:xfrm>
              <a:off x="4089" y="28"/>
              <a:ext cx="613" cy="4287"/>
              <a:chOff x="4089" y="28"/>
              <a:chExt cx="613" cy="4287"/>
            </a:xfrm>
          </p:grpSpPr>
          <p:grpSp>
            <p:nvGrpSpPr>
              <p:cNvPr id="62680" name="Group 188"/>
              <p:cNvGrpSpPr>
                <a:grpSpLocks/>
              </p:cNvGrpSpPr>
              <p:nvPr/>
            </p:nvGrpSpPr>
            <p:grpSpPr bwMode="auto">
              <a:xfrm>
                <a:off x="4150" y="28"/>
                <a:ext cx="483" cy="544"/>
                <a:chOff x="3628" y="527"/>
                <a:chExt cx="483" cy="544"/>
              </a:xfrm>
            </p:grpSpPr>
            <p:sp>
              <p:nvSpPr>
                <p:cNvPr id="62747" name="Rectangle 189"/>
                <p:cNvSpPr>
                  <a:spLocks noChangeArrowheads="1"/>
                </p:cNvSpPr>
                <p:nvPr/>
              </p:nvSpPr>
              <p:spPr bwMode="auto">
                <a:xfrm>
                  <a:off x="3680" y="637"/>
                  <a:ext cx="331" cy="331"/>
                </a:xfrm>
                <a:prstGeom prst="rect">
                  <a:avLst/>
                </a:prstGeom>
                <a:noFill/>
                <a:ln w="19050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62748" name="Text Box 190"/>
                <p:cNvSpPr txBox="1">
                  <a:spLocks noChangeArrowheads="1"/>
                </p:cNvSpPr>
                <p:nvPr/>
              </p:nvSpPr>
              <p:spPr bwMode="auto">
                <a:xfrm>
                  <a:off x="3759" y="618"/>
                  <a:ext cx="168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r>
                    <a:rPr lang="en-US" altLang="zh-TW" sz="900">
                      <a:solidFill>
                        <a:schemeClr val="bg1"/>
                      </a:solidFill>
                    </a:rPr>
                    <a:t>D</a:t>
                  </a:r>
                </a:p>
              </p:txBody>
            </p:sp>
            <p:sp>
              <p:nvSpPr>
                <p:cNvPr id="62749" name="Text Box 191"/>
                <p:cNvSpPr txBox="1">
                  <a:spLocks noChangeArrowheads="1"/>
                </p:cNvSpPr>
                <p:nvPr/>
              </p:nvSpPr>
              <p:spPr bwMode="auto">
                <a:xfrm>
                  <a:off x="3742" y="845"/>
                  <a:ext cx="172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r>
                    <a:rPr lang="en-US" altLang="zh-TW" sz="900">
                      <a:solidFill>
                        <a:schemeClr val="bg1"/>
                      </a:solidFill>
                    </a:rPr>
                    <a:t>Q</a:t>
                  </a:r>
                </a:p>
              </p:txBody>
            </p:sp>
            <p:sp>
              <p:nvSpPr>
                <p:cNvPr id="62750" name="AutoShape 192"/>
                <p:cNvSpPr>
                  <a:spLocks noChangeArrowheads="1"/>
                </p:cNvSpPr>
                <p:nvPr/>
              </p:nvSpPr>
              <p:spPr bwMode="auto">
                <a:xfrm rot="5400000">
                  <a:off x="3681" y="819"/>
                  <a:ext cx="78" cy="79"/>
                </a:xfrm>
                <a:prstGeom prst="triangle">
                  <a:avLst>
                    <a:gd name="adj" fmla="val 50000"/>
                  </a:avLst>
                </a:prstGeom>
                <a:noFill/>
                <a:ln w="19050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62751" name="Oval 193"/>
                <p:cNvSpPr>
                  <a:spLocks noChangeArrowheads="1"/>
                </p:cNvSpPr>
                <p:nvPr/>
              </p:nvSpPr>
              <p:spPr bwMode="auto">
                <a:xfrm>
                  <a:off x="3628" y="715"/>
                  <a:ext cx="52" cy="53"/>
                </a:xfrm>
                <a:prstGeom prst="ellips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62752" name="Text Box 194"/>
                <p:cNvSpPr txBox="1">
                  <a:spLocks noChangeArrowheads="1"/>
                </p:cNvSpPr>
                <p:nvPr/>
              </p:nvSpPr>
              <p:spPr bwMode="auto">
                <a:xfrm>
                  <a:off x="3640" y="709"/>
                  <a:ext cx="264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r>
                    <a:rPr lang="en-US" altLang="zh-TW" sz="900">
                      <a:solidFill>
                        <a:schemeClr val="bg1"/>
                      </a:solidFill>
                    </a:rPr>
                    <a:t>PRE</a:t>
                  </a:r>
                </a:p>
              </p:txBody>
            </p:sp>
            <p:sp>
              <p:nvSpPr>
                <p:cNvPr id="62753" name="Line 195"/>
                <p:cNvSpPr>
                  <a:spLocks noChangeShapeType="1"/>
                </p:cNvSpPr>
                <p:nvPr/>
              </p:nvSpPr>
              <p:spPr bwMode="auto">
                <a:xfrm>
                  <a:off x="3837" y="967"/>
                  <a:ext cx="0" cy="104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2754" name="Freeform 196"/>
                <p:cNvSpPr>
                  <a:spLocks/>
                </p:cNvSpPr>
                <p:nvPr/>
              </p:nvSpPr>
              <p:spPr bwMode="auto">
                <a:xfrm>
                  <a:off x="3837" y="527"/>
                  <a:ext cx="234" cy="104"/>
                </a:xfrm>
                <a:custGeom>
                  <a:avLst/>
                  <a:gdLst>
                    <a:gd name="T0" fmla="*/ 0 w 408"/>
                    <a:gd name="T1" fmla="*/ 1 h 181"/>
                    <a:gd name="T2" fmla="*/ 0 w 408"/>
                    <a:gd name="T3" fmla="*/ 0 h 181"/>
                    <a:gd name="T4" fmla="*/ 1 w 408"/>
                    <a:gd name="T5" fmla="*/ 0 h 181"/>
                    <a:gd name="T6" fmla="*/ 1 w 408"/>
                    <a:gd name="T7" fmla="*/ 1 h 18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08"/>
                    <a:gd name="T13" fmla="*/ 0 h 181"/>
                    <a:gd name="T14" fmla="*/ 408 w 408"/>
                    <a:gd name="T15" fmla="*/ 181 h 18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08" h="181">
                      <a:moveTo>
                        <a:pt x="0" y="181"/>
                      </a:moveTo>
                      <a:lnTo>
                        <a:pt x="0" y="0"/>
                      </a:lnTo>
                      <a:lnTo>
                        <a:pt x="408" y="0"/>
                      </a:lnTo>
                      <a:lnTo>
                        <a:pt x="408" y="91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2755" name="AutoShape 197"/>
                <p:cNvSpPr>
                  <a:spLocks noChangeArrowheads="1"/>
                </p:cNvSpPr>
                <p:nvPr/>
              </p:nvSpPr>
              <p:spPr bwMode="auto">
                <a:xfrm rot="10800000">
                  <a:off x="4033" y="576"/>
                  <a:ext cx="78" cy="52"/>
                </a:xfrm>
                <a:prstGeom prst="triangle">
                  <a:avLst>
                    <a:gd name="adj" fmla="val 50000"/>
                  </a:avLst>
                </a:prstGeom>
                <a:noFill/>
                <a:ln w="19050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</p:grpSp>
          <p:grpSp>
            <p:nvGrpSpPr>
              <p:cNvPr id="62681" name="Group 198"/>
              <p:cNvGrpSpPr>
                <a:grpSpLocks/>
              </p:cNvGrpSpPr>
              <p:nvPr/>
            </p:nvGrpSpPr>
            <p:grpSpPr bwMode="auto">
              <a:xfrm flipH="1">
                <a:off x="4104" y="1626"/>
                <a:ext cx="454" cy="303"/>
                <a:chOff x="3107" y="1525"/>
                <a:chExt cx="680" cy="454"/>
              </a:xfrm>
            </p:grpSpPr>
            <p:sp>
              <p:nvSpPr>
                <p:cNvPr id="62742" name="AutoShape 199"/>
                <p:cNvSpPr>
                  <a:spLocks noChangeArrowheads="1"/>
                </p:cNvSpPr>
                <p:nvPr/>
              </p:nvSpPr>
              <p:spPr bwMode="auto">
                <a:xfrm flipV="1">
                  <a:off x="3155" y="1654"/>
                  <a:ext cx="632" cy="195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11 w 21600"/>
                    <a:gd name="T13" fmla="*/ 4542 h 21600"/>
                    <a:gd name="T14" fmla="*/ 17089 w 21600"/>
                    <a:gd name="T15" fmla="*/ 1705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0"/>
                    </a:spcBef>
                    <a:buFontTx/>
                    <a:buNone/>
                  </a:pPr>
                  <a:endParaRPr lang="en-US" altLang="zh-TW" sz="1000">
                    <a:solidFill>
                      <a:schemeClr val="bg1"/>
                    </a:solidFill>
                  </a:endParaRPr>
                </a:p>
                <a:p>
                  <a:pPr algn="ctr" eaLnBrk="1" hangingPunct="1">
                    <a:lnSpc>
                      <a:spcPct val="8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1000">
                      <a:solidFill>
                        <a:schemeClr val="bg1"/>
                      </a:solidFill>
                    </a:rPr>
                    <a:t>0       1</a:t>
                  </a:r>
                </a:p>
              </p:txBody>
            </p:sp>
            <p:sp>
              <p:nvSpPr>
                <p:cNvPr id="62743" name="Line 200"/>
                <p:cNvSpPr>
                  <a:spLocks noChangeShapeType="1"/>
                </p:cNvSpPr>
                <p:nvPr/>
              </p:nvSpPr>
              <p:spPr bwMode="auto">
                <a:xfrm>
                  <a:off x="3486" y="1525"/>
                  <a:ext cx="0" cy="129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2744" name="Line 201"/>
                <p:cNvSpPr>
                  <a:spLocks noChangeShapeType="1"/>
                </p:cNvSpPr>
                <p:nvPr/>
              </p:nvSpPr>
              <p:spPr bwMode="auto">
                <a:xfrm>
                  <a:off x="3325" y="1850"/>
                  <a:ext cx="0" cy="129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2745" name="Line 202"/>
                <p:cNvSpPr>
                  <a:spLocks noChangeShapeType="1"/>
                </p:cNvSpPr>
                <p:nvPr/>
              </p:nvSpPr>
              <p:spPr bwMode="auto">
                <a:xfrm rot="-5400000">
                  <a:off x="3168" y="1691"/>
                  <a:ext cx="0" cy="121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2746" name="Line 203"/>
                <p:cNvSpPr>
                  <a:spLocks noChangeShapeType="1"/>
                </p:cNvSpPr>
                <p:nvPr/>
              </p:nvSpPr>
              <p:spPr bwMode="auto">
                <a:xfrm>
                  <a:off x="3617" y="1850"/>
                  <a:ext cx="0" cy="129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62682" name="Group 204"/>
              <p:cNvGrpSpPr>
                <a:grpSpLocks/>
              </p:cNvGrpSpPr>
              <p:nvPr/>
            </p:nvGrpSpPr>
            <p:grpSpPr bwMode="auto">
              <a:xfrm>
                <a:off x="4150" y="481"/>
                <a:ext cx="383" cy="590"/>
                <a:chOff x="3628" y="1570"/>
                <a:chExt cx="383" cy="590"/>
              </a:xfrm>
            </p:grpSpPr>
            <p:sp>
              <p:nvSpPr>
                <p:cNvPr id="62734" name="Rectangle 205"/>
                <p:cNvSpPr>
                  <a:spLocks noChangeArrowheads="1"/>
                </p:cNvSpPr>
                <p:nvPr/>
              </p:nvSpPr>
              <p:spPr bwMode="auto">
                <a:xfrm>
                  <a:off x="3680" y="1680"/>
                  <a:ext cx="331" cy="331"/>
                </a:xfrm>
                <a:prstGeom prst="rect">
                  <a:avLst/>
                </a:prstGeom>
                <a:noFill/>
                <a:ln w="19050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62735" name="Text Box 206"/>
                <p:cNvSpPr txBox="1">
                  <a:spLocks noChangeArrowheads="1"/>
                </p:cNvSpPr>
                <p:nvPr/>
              </p:nvSpPr>
              <p:spPr bwMode="auto">
                <a:xfrm>
                  <a:off x="3759" y="1661"/>
                  <a:ext cx="168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r>
                    <a:rPr lang="en-US" altLang="zh-TW" sz="900">
                      <a:solidFill>
                        <a:schemeClr val="bg1"/>
                      </a:solidFill>
                    </a:rPr>
                    <a:t>D</a:t>
                  </a:r>
                </a:p>
              </p:txBody>
            </p:sp>
            <p:sp>
              <p:nvSpPr>
                <p:cNvPr id="62736" name="Text Box 207"/>
                <p:cNvSpPr txBox="1">
                  <a:spLocks noChangeArrowheads="1"/>
                </p:cNvSpPr>
                <p:nvPr/>
              </p:nvSpPr>
              <p:spPr bwMode="auto">
                <a:xfrm>
                  <a:off x="3742" y="1888"/>
                  <a:ext cx="172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r>
                    <a:rPr lang="en-US" altLang="zh-TW" sz="900">
                      <a:solidFill>
                        <a:schemeClr val="bg1"/>
                      </a:solidFill>
                    </a:rPr>
                    <a:t>Q</a:t>
                  </a:r>
                </a:p>
              </p:txBody>
            </p:sp>
            <p:sp>
              <p:nvSpPr>
                <p:cNvPr id="62737" name="AutoShape 208"/>
                <p:cNvSpPr>
                  <a:spLocks noChangeArrowheads="1"/>
                </p:cNvSpPr>
                <p:nvPr/>
              </p:nvSpPr>
              <p:spPr bwMode="auto">
                <a:xfrm rot="5400000">
                  <a:off x="3681" y="1862"/>
                  <a:ext cx="78" cy="79"/>
                </a:xfrm>
                <a:prstGeom prst="triangle">
                  <a:avLst>
                    <a:gd name="adj" fmla="val 50000"/>
                  </a:avLst>
                </a:prstGeom>
                <a:noFill/>
                <a:ln w="19050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62738" name="Oval 209"/>
                <p:cNvSpPr>
                  <a:spLocks noChangeArrowheads="1"/>
                </p:cNvSpPr>
                <p:nvPr/>
              </p:nvSpPr>
              <p:spPr bwMode="auto">
                <a:xfrm>
                  <a:off x="3628" y="1758"/>
                  <a:ext cx="52" cy="53"/>
                </a:xfrm>
                <a:prstGeom prst="ellips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62739" name="Text Box 210"/>
                <p:cNvSpPr txBox="1">
                  <a:spLocks noChangeArrowheads="1"/>
                </p:cNvSpPr>
                <p:nvPr/>
              </p:nvSpPr>
              <p:spPr bwMode="auto">
                <a:xfrm>
                  <a:off x="3642" y="1752"/>
                  <a:ext cx="260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r>
                    <a:rPr lang="en-US" altLang="zh-TW" sz="900">
                      <a:solidFill>
                        <a:schemeClr val="bg1"/>
                      </a:solidFill>
                    </a:rPr>
                    <a:t>CLR</a:t>
                  </a:r>
                </a:p>
              </p:txBody>
            </p:sp>
            <p:sp>
              <p:nvSpPr>
                <p:cNvPr id="62740" name="Line 211"/>
                <p:cNvSpPr>
                  <a:spLocks noChangeShapeType="1"/>
                </p:cNvSpPr>
                <p:nvPr/>
              </p:nvSpPr>
              <p:spPr bwMode="auto">
                <a:xfrm>
                  <a:off x="3837" y="2010"/>
                  <a:ext cx="0" cy="15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2741" name="Line 212"/>
                <p:cNvSpPr>
                  <a:spLocks noChangeShapeType="1"/>
                </p:cNvSpPr>
                <p:nvPr/>
              </p:nvSpPr>
              <p:spPr bwMode="auto">
                <a:xfrm>
                  <a:off x="3837" y="1570"/>
                  <a:ext cx="0" cy="104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aphicFrame>
            <p:nvGraphicFramePr>
              <p:cNvPr id="62683" name="Object 213"/>
              <p:cNvGraphicFramePr>
                <a:graphicFrameLocks noChangeAspect="1"/>
              </p:cNvGraphicFramePr>
              <p:nvPr/>
            </p:nvGraphicFramePr>
            <p:xfrm>
              <a:off x="4205" y="1505"/>
              <a:ext cx="199" cy="2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2783" name="Visio" r:id="rId3" imgW="352349" imgH="375839" progId="Visio.Drawing.6">
                      <p:embed/>
                    </p:oleObj>
                  </mc:Choice>
                  <mc:Fallback>
                    <p:oleObj name="Visio" r:id="rId3" imgW="352349" imgH="375839" progId="Visio.Drawing.6">
                      <p:embed/>
                      <p:pic>
                        <p:nvPicPr>
                          <p:cNvPr id="0" name="Object 2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05" y="1505"/>
                            <a:ext cx="199" cy="2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905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2684" name="Line 214"/>
              <p:cNvSpPr>
                <a:spLocks noChangeShapeType="1"/>
              </p:cNvSpPr>
              <p:nvPr/>
            </p:nvSpPr>
            <p:spPr bwMode="auto">
              <a:xfrm flipV="1">
                <a:off x="4357" y="141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685" name="Rectangle 215"/>
              <p:cNvSpPr>
                <a:spLocks noChangeArrowheads="1"/>
              </p:cNvSpPr>
              <p:nvPr/>
            </p:nvSpPr>
            <p:spPr bwMode="auto">
              <a:xfrm>
                <a:off x="4202" y="1090"/>
                <a:ext cx="331" cy="331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endParaRPr lang="zh-TW" altLang="en-US" sz="2400">
                  <a:solidFill>
                    <a:srgbClr val="FFFF66"/>
                  </a:solidFill>
                </a:endParaRPr>
              </a:p>
            </p:txBody>
          </p:sp>
          <p:sp>
            <p:nvSpPr>
              <p:cNvPr id="62686" name="Text Box 216"/>
              <p:cNvSpPr txBox="1">
                <a:spLocks noChangeArrowheads="1"/>
              </p:cNvSpPr>
              <p:nvPr/>
            </p:nvSpPr>
            <p:spPr bwMode="auto">
              <a:xfrm>
                <a:off x="4281" y="1071"/>
                <a:ext cx="168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zh-TW" sz="900">
                    <a:solidFill>
                      <a:schemeClr val="bg1"/>
                    </a:solidFill>
                  </a:rPr>
                  <a:t>D</a:t>
                </a:r>
              </a:p>
            </p:txBody>
          </p:sp>
          <p:sp>
            <p:nvSpPr>
              <p:cNvPr id="62687" name="Text Box 217"/>
              <p:cNvSpPr txBox="1">
                <a:spLocks noChangeArrowheads="1"/>
              </p:cNvSpPr>
              <p:nvPr/>
            </p:nvSpPr>
            <p:spPr bwMode="auto">
              <a:xfrm>
                <a:off x="4264" y="1298"/>
                <a:ext cx="172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zh-TW" sz="900">
                    <a:solidFill>
                      <a:schemeClr val="bg1"/>
                    </a:solidFill>
                  </a:rPr>
                  <a:t>Q</a:t>
                </a:r>
              </a:p>
            </p:txBody>
          </p:sp>
          <p:sp>
            <p:nvSpPr>
              <p:cNvPr id="62688" name="AutoShape 218"/>
              <p:cNvSpPr>
                <a:spLocks noChangeArrowheads="1"/>
              </p:cNvSpPr>
              <p:nvPr/>
            </p:nvSpPr>
            <p:spPr bwMode="auto">
              <a:xfrm rot="5400000">
                <a:off x="4203" y="1272"/>
                <a:ext cx="78" cy="79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endParaRPr lang="zh-TW" altLang="en-US" sz="2400">
                  <a:solidFill>
                    <a:srgbClr val="FFFF66"/>
                  </a:solidFill>
                </a:endParaRPr>
              </a:p>
            </p:txBody>
          </p:sp>
          <p:sp>
            <p:nvSpPr>
              <p:cNvPr id="62689" name="Oval 219"/>
              <p:cNvSpPr>
                <a:spLocks noChangeArrowheads="1"/>
              </p:cNvSpPr>
              <p:nvPr/>
            </p:nvSpPr>
            <p:spPr bwMode="auto">
              <a:xfrm>
                <a:off x="4150" y="1168"/>
                <a:ext cx="52" cy="53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endParaRPr lang="zh-TW" altLang="en-US" sz="2400">
                  <a:solidFill>
                    <a:srgbClr val="FFFF66"/>
                  </a:solidFill>
                </a:endParaRPr>
              </a:p>
            </p:txBody>
          </p:sp>
          <p:sp>
            <p:nvSpPr>
              <p:cNvPr id="62690" name="Text Box 220"/>
              <p:cNvSpPr txBox="1">
                <a:spLocks noChangeArrowheads="1"/>
              </p:cNvSpPr>
              <p:nvPr/>
            </p:nvSpPr>
            <p:spPr bwMode="auto">
              <a:xfrm>
                <a:off x="4164" y="1162"/>
                <a:ext cx="2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zh-TW" sz="900">
                    <a:solidFill>
                      <a:schemeClr val="bg1"/>
                    </a:solidFill>
                  </a:rPr>
                  <a:t>CLR</a:t>
                </a:r>
              </a:p>
            </p:txBody>
          </p:sp>
          <p:sp>
            <p:nvSpPr>
              <p:cNvPr id="62691" name="Line 221"/>
              <p:cNvSpPr>
                <a:spLocks noChangeShapeType="1"/>
              </p:cNvSpPr>
              <p:nvPr/>
            </p:nvSpPr>
            <p:spPr bwMode="auto">
              <a:xfrm>
                <a:off x="4359" y="980"/>
                <a:ext cx="0" cy="104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692" name="Rectangle 222"/>
              <p:cNvSpPr>
                <a:spLocks noChangeArrowheads="1"/>
              </p:cNvSpPr>
              <p:nvPr/>
            </p:nvSpPr>
            <p:spPr bwMode="auto">
              <a:xfrm>
                <a:off x="4255" y="1957"/>
                <a:ext cx="331" cy="331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endParaRPr lang="zh-TW" altLang="en-US" sz="2400">
                  <a:solidFill>
                    <a:srgbClr val="FFFF66"/>
                  </a:solidFill>
                </a:endParaRPr>
              </a:p>
            </p:txBody>
          </p:sp>
          <p:sp>
            <p:nvSpPr>
              <p:cNvPr id="62693" name="Text Box 223"/>
              <p:cNvSpPr txBox="1">
                <a:spLocks noChangeArrowheads="1"/>
              </p:cNvSpPr>
              <p:nvPr/>
            </p:nvSpPr>
            <p:spPr bwMode="auto">
              <a:xfrm>
                <a:off x="4334" y="1938"/>
                <a:ext cx="168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zh-TW" sz="900">
                    <a:solidFill>
                      <a:schemeClr val="bg1"/>
                    </a:solidFill>
                  </a:rPr>
                  <a:t>D</a:t>
                </a:r>
              </a:p>
            </p:txBody>
          </p:sp>
          <p:sp>
            <p:nvSpPr>
              <p:cNvPr id="62694" name="Text Box 224"/>
              <p:cNvSpPr txBox="1">
                <a:spLocks noChangeArrowheads="1"/>
              </p:cNvSpPr>
              <p:nvPr/>
            </p:nvSpPr>
            <p:spPr bwMode="auto">
              <a:xfrm>
                <a:off x="4317" y="2165"/>
                <a:ext cx="172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zh-TW" sz="900">
                    <a:solidFill>
                      <a:schemeClr val="bg1"/>
                    </a:solidFill>
                  </a:rPr>
                  <a:t>Q</a:t>
                </a:r>
              </a:p>
            </p:txBody>
          </p:sp>
          <p:sp>
            <p:nvSpPr>
              <p:cNvPr id="62695" name="AutoShape 225"/>
              <p:cNvSpPr>
                <a:spLocks noChangeArrowheads="1"/>
              </p:cNvSpPr>
              <p:nvPr/>
            </p:nvSpPr>
            <p:spPr bwMode="auto">
              <a:xfrm rot="5400000">
                <a:off x="4256" y="2139"/>
                <a:ext cx="78" cy="79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endParaRPr lang="zh-TW" altLang="en-US" sz="2400">
                  <a:solidFill>
                    <a:srgbClr val="FFFF66"/>
                  </a:solidFill>
                </a:endParaRPr>
              </a:p>
            </p:txBody>
          </p:sp>
          <p:sp>
            <p:nvSpPr>
              <p:cNvPr id="62696" name="Oval 226"/>
              <p:cNvSpPr>
                <a:spLocks noChangeArrowheads="1"/>
              </p:cNvSpPr>
              <p:nvPr/>
            </p:nvSpPr>
            <p:spPr bwMode="auto">
              <a:xfrm>
                <a:off x="4203" y="2035"/>
                <a:ext cx="52" cy="53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endParaRPr lang="zh-TW" altLang="en-US" sz="2400">
                  <a:solidFill>
                    <a:srgbClr val="FFFF66"/>
                  </a:solidFill>
                </a:endParaRPr>
              </a:p>
            </p:txBody>
          </p:sp>
          <p:sp>
            <p:nvSpPr>
              <p:cNvPr id="62697" name="Text Box 227"/>
              <p:cNvSpPr txBox="1">
                <a:spLocks noChangeArrowheads="1"/>
              </p:cNvSpPr>
              <p:nvPr/>
            </p:nvSpPr>
            <p:spPr bwMode="auto">
              <a:xfrm>
                <a:off x="4217" y="2029"/>
                <a:ext cx="2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zh-TW" sz="900">
                    <a:solidFill>
                      <a:schemeClr val="bg1"/>
                    </a:solidFill>
                  </a:rPr>
                  <a:t>CLR</a:t>
                </a:r>
              </a:p>
            </p:txBody>
          </p:sp>
          <p:sp>
            <p:nvSpPr>
              <p:cNvPr id="62698" name="Line 228"/>
              <p:cNvSpPr>
                <a:spLocks noChangeShapeType="1"/>
              </p:cNvSpPr>
              <p:nvPr/>
            </p:nvSpPr>
            <p:spPr bwMode="auto">
              <a:xfrm>
                <a:off x="4412" y="1847"/>
                <a:ext cx="0" cy="104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699" name="Freeform 229"/>
              <p:cNvSpPr>
                <a:spLocks/>
              </p:cNvSpPr>
              <p:nvPr/>
            </p:nvSpPr>
            <p:spPr bwMode="auto">
              <a:xfrm>
                <a:off x="4201" y="2365"/>
                <a:ext cx="122" cy="46"/>
              </a:xfrm>
              <a:custGeom>
                <a:avLst/>
                <a:gdLst>
                  <a:gd name="T0" fmla="*/ 1 w 182"/>
                  <a:gd name="T1" fmla="*/ 0 h 136"/>
                  <a:gd name="T2" fmla="*/ 1 w 182"/>
                  <a:gd name="T3" fmla="*/ 0 h 136"/>
                  <a:gd name="T4" fmla="*/ 0 w 182"/>
                  <a:gd name="T5" fmla="*/ 0 h 136"/>
                  <a:gd name="T6" fmla="*/ 0 60000 65536"/>
                  <a:gd name="T7" fmla="*/ 0 60000 65536"/>
                  <a:gd name="T8" fmla="*/ 0 60000 65536"/>
                  <a:gd name="T9" fmla="*/ 0 w 182"/>
                  <a:gd name="T10" fmla="*/ 0 h 136"/>
                  <a:gd name="T11" fmla="*/ 182 w 182"/>
                  <a:gd name="T12" fmla="*/ 136 h 1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2" h="136">
                    <a:moveTo>
                      <a:pt x="182" y="136"/>
                    </a:moveTo>
                    <a:lnTo>
                      <a:pt x="182" y="0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aphicFrame>
            <p:nvGraphicFramePr>
              <p:cNvPr id="62700" name="Object 230"/>
              <p:cNvGraphicFramePr>
                <a:graphicFrameLocks noChangeAspect="1"/>
              </p:cNvGraphicFramePr>
              <p:nvPr/>
            </p:nvGraphicFramePr>
            <p:xfrm>
              <a:off x="4262" y="2381"/>
              <a:ext cx="199" cy="2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2784" name="Visio" r:id="rId5" imgW="352349" imgH="375839" progId="Visio.Drawing.6">
                      <p:embed/>
                    </p:oleObj>
                  </mc:Choice>
                  <mc:Fallback>
                    <p:oleObj name="Visio" r:id="rId5" imgW="352349" imgH="375839" progId="Visio.Drawing.6">
                      <p:embed/>
                      <p:pic>
                        <p:nvPicPr>
                          <p:cNvPr id="0" name="Object 23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62" y="2381"/>
                            <a:ext cx="199" cy="2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905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2701" name="Line 231"/>
              <p:cNvSpPr>
                <a:spLocks noChangeShapeType="1"/>
              </p:cNvSpPr>
              <p:nvPr/>
            </p:nvSpPr>
            <p:spPr bwMode="auto">
              <a:xfrm flipV="1">
                <a:off x="4414" y="2275"/>
                <a:ext cx="0" cy="12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702" name="Freeform 232"/>
              <p:cNvSpPr>
                <a:spLocks/>
              </p:cNvSpPr>
              <p:nvPr/>
            </p:nvSpPr>
            <p:spPr bwMode="auto">
              <a:xfrm>
                <a:off x="4089" y="1931"/>
                <a:ext cx="136" cy="435"/>
              </a:xfrm>
              <a:custGeom>
                <a:avLst/>
                <a:gdLst>
                  <a:gd name="T0" fmla="*/ 136 w 136"/>
                  <a:gd name="T1" fmla="*/ 0 h 499"/>
                  <a:gd name="T2" fmla="*/ 0 w 136"/>
                  <a:gd name="T3" fmla="*/ 0 h 499"/>
                  <a:gd name="T4" fmla="*/ 0 w 136"/>
                  <a:gd name="T5" fmla="*/ 57 h 499"/>
                  <a:gd name="T6" fmla="*/ 136 w 136"/>
                  <a:gd name="T7" fmla="*/ 57 h 4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6"/>
                  <a:gd name="T13" fmla="*/ 0 h 499"/>
                  <a:gd name="T14" fmla="*/ 136 w 136"/>
                  <a:gd name="T15" fmla="*/ 499 h 4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6" h="499">
                    <a:moveTo>
                      <a:pt x="136" y="0"/>
                    </a:moveTo>
                    <a:lnTo>
                      <a:pt x="0" y="0"/>
                    </a:lnTo>
                    <a:lnTo>
                      <a:pt x="0" y="499"/>
                    </a:lnTo>
                    <a:lnTo>
                      <a:pt x="136" y="499"/>
                    </a:ln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703" name="Rectangle 233"/>
              <p:cNvSpPr>
                <a:spLocks noChangeArrowheads="1"/>
              </p:cNvSpPr>
              <p:nvPr/>
            </p:nvSpPr>
            <p:spPr bwMode="auto">
              <a:xfrm>
                <a:off x="4208" y="2590"/>
                <a:ext cx="331" cy="331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endParaRPr lang="zh-TW" altLang="en-US" sz="2400">
                  <a:solidFill>
                    <a:srgbClr val="FFFF66"/>
                  </a:solidFill>
                </a:endParaRPr>
              </a:p>
            </p:txBody>
          </p:sp>
          <p:sp>
            <p:nvSpPr>
              <p:cNvPr id="62704" name="Text Box 234"/>
              <p:cNvSpPr txBox="1">
                <a:spLocks noChangeArrowheads="1"/>
              </p:cNvSpPr>
              <p:nvPr/>
            </p:nvSpPr>
            <p:spPr bwMode="auto">
              <a:xfrm>
                <a:off x="4287" y="2571"/>
                <a:ext cx="168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zh-TW" sz="900">
                    <a:solidFill>
                      <a:schemeClr val="bg1"/>
                    </a:solidFill>
                  </a:rPr>
                  <a:t>D</a:t>
                </a:r>
              </a:p>
            </p:txBody>
          </p:sp>
          <p:sp>
            <p:nvSpPr>
              <p:cNvPr id="62705" name="Text Box 235"/>
              <p:cNvSpPr txBox="1">
                <a:spLocks noChangeArrowheads="1"/>
              </p:cNvSpPr>
              <p:nvPr/>
            </p:nvSpPr>
            <p:spPr bwMode="auto">
              <a:xfrm>
                <a:off x="4270" y="2798"/>
                <a:ext cx="172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zh-TW" sz="900">
                    <a:solidFill>
                      <a:schemeClr val="bg1"/>
                    </a:solidFill>
                  </a:rPr>
                  <a:t>Q</a:t>
                </a:r>
              </a:p>
            </p:txBody>
          </p:sp>
          <p:sp>
            <p:nvSpPr>
              <p:cNvPr id="62706" name="AutoShape 236"/>
              <p:cNvSpPr>
                <a:spLocks noChangeArrowheads="1"/>
              </p:cNvSpPr>
              <p:nvPr/>
            </p:nvSpPr>
            <p:spPr bwMode="auto">
              <a:xfrm rot="5400000">
                <a:off x="4209" y="2772"/>
                <a:ext cx="78" cy="79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endParaRPr lang="zh-TW" altLang="en-US" sz="2400">
                  <a:solidFill>
                    <a:srgbClr val="FFFF66"/>
                  </a:solidFill>
                </a:endParaRPr>
              </a:p>
            </p:txBody>
          </p:sp>
          <p:sp>
            <p:nvSpPr>
              <p:cNvPr id="62707" name="Oval 237"/>
              <p:cNvSpPr>
                <a:spLocks noChangeArrowheads="1"/>
              </p:cNvSpPr>
              <p:nvPr/>
            </p:nvSpPr>
            <p:spPr bwMode="auto">
              <a:xfrm>
                <a:off x="4156" y="2668"/>
                <a:ext cx="52" cy="53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endParaRPr lang="zh-TW" altLang="en-US" sz="2400">
                  <a:solidFill>
                    <a:srgbClr val="FFFF66"/>
                  </a:solidFill>
                </a:endParaRPr>
              </a:p>
            </p:txBody>
          </p:sp>
          <p:sp>
            <p:nvSpPr>
              <p:cNvPr id="62708" name="Text Box 238"/>
              <p:cNvSpPr txBox="1">
                <a:spLocks noChangeArrowheads="1"/>
              </p:cNvSpPr>
              <p:nvPr/>
            </p:nvSpPr>
            <p:spPr bwMode="auto">
              <a:xfrm>
                <a:off x="4170" y="2662"/>
                <a:ext cx="2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zh-TW" sz="900">
                    <a:solidFill>
                      <a:schemeClr val="bg1"/>
                    </a:solidFill>
                  </a:rPr>
                  <a:t>CLR</a:t>
                </a:r>
              </a:p>
            </p:txBody>
          </p:sp>
          <p:sp>
            <p:nvSpPr>
              <p:cNvPr id="62709" name="Line 239"/>
              <p:cNvSpPr>
                <a:spLocks noChangeShapeType="1"/>
              </p:cNvSpPr>
              <p:nvPr/>
            </p:nvSpPr>
            <p:spPr bwMode="auto">
              <a:xfrm>
                <a:off x="4365" y="2920"/>
                <a:ext cx="0" cy="15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62710" name="Group 240"/>
              <p:cNvGrpSpPr>
                <a:grpSpLocks/>
              </p:cNvGrpSpPr>
              <p:nvPr/>
            </p:nvGrpSpPr>
            <p:grpSpPr bwMode="auto">
              <a:xfrm>
                <a:off x="4156" y="2970"/>
                <a:ext cx="383" cy="590"/>
                <a:chOff x="3628" y="1570"/>
                <a:chExt cx="383" cy="590"/>
              </a:xfrm>
            </p:grpSpPr>
            <p:sp>
              <p:nvSpPr>
                <p:cNvPr id="62726" name="Rectangle 241"/>
                <p:cNvSpPr>
                  <a:spLocks noChangeArrowheads="1"/>
                </p:cNvSpPr>
                <p:nvPr/>
              </p:nvSpPr>
              <p:spPr bwMode="auto">
                <a:xfrm>
                  <a:off x="3680" y="1680"/>
                  <a:ext cx="331" cy="331"/>
                </a:xfrm>
                <a:prstGeom prst="rect">
                  <a:avLst/>
                </a:prstGeom>
                <a:noFill/>
                <a:ln w="19050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62727" name="Text Box 242"/>
                <p:cNvSpPr txBox="1">
                  <a:spLocks noChangeArrowheads="1"/>
                </p:cNvSpPr>
                <p:nvPr/>
              </p:nvSpPr>
              <p:spPr bwMode="auto">
                <a:xfrm>
                  <a:off x="3759" y="1661"/>
                  <a:ext cx="168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r>
                    <a:rPr lang="en-US" altLang="zh-TW" sz="900">
                      <a:solidFill>
                        <a:schemeClr val="bg1"/>
                      </a:solidFill>
                    </a:rPr>
                    <a:t>D</a:t>
                  </a:r>
                </a:p>
              </p:txBody>
            </p:sp>
            <p:sp>
              <p:nvSpPr>
                <p:cNvPr id="62728" name="Text Box 243"/>
                <p:cNvSpPr txBox="1">
                  <a:spLocks noChangeArrowheads="1"/>
                </p:cNvSpPr>
                <p:nvPr/>
              </p:nvSpPr>
              <p:spPr bwMode="auto">
                <a:xfrm>
                  <a:off x="3742" y="1888"/>
                  <a:ext cx="172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r>
                    <a:rPr lang="en-US" altLang="zh-TW" sz="900">
                      <a:solidFill>
                        <a:schemeClr val="bg1"/>
                      </a:solidFill>
                    </a:rPr>
                    <a:t>Q</a:t>
                  </a:r>
                </a:p>
              </p:txBody>
            </p:sp>
            <p:sp>
              <p:nvSpPr>
                <p:cNvPr id="62729" name="AutoShape 244"/>
                <p:cNvSpPr>
                  <a:spLocks noChangeArrowheads="1"/>
                </p:cNvSpPr>
                <p:nvPr/>
              </p:nvSpPr>
              <p:spPr bwMode="auto">
                <a:xfrm rot="5400000">
                  <a:off x="3681" y="1862"/>
                  <a:ext cx="78" cy="79"/>
                </a:xfrm>
                <a:prstGeom prst="triangle">
                  <a:avLst>
                    <a:gd name="adj" fmla="val 50000"/>
                  </a:avLst>
                </a:prstGeom>
                <a:noFill/>
                <a:ln w="19050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62730" name="Oval 245"/>
                <p:cNvSpPr>
                  <a:spLocks noChangeArrowheads="1"/>
                </p:cNvSpPr>
                <p:nvPr/>
              </p:nvSpPr>
              <p:spPr bwMode="auto">
                <a:xfrm>
                  <a:off x="3628" y="1758"/>
                  <a:ext cx="52" cy="53"/>
                </a:xfrm>
                <a:prstGeom prst="ellips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62731" name="Text Box 246"/>
                <p:cNvSpPr txBox="1">
                  <a:spLocks noChangeArrowheads="1"/>
                </p:cNvSpPr>
                <p:nvPr/>
              </p:nvSpPr>
              <p:spPr bwMode="auto">
                <a:xfrm>
                  <a:off x="3642" y="1752"/>
                  <a:ext cx="260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r>
                    <a:rPr lang="en-US" altLang="zh-TW" sz="900">
                      <a:solidFill>
                        <a:schemeClr val="bg1"/>
                      </a:solidFill>
                    </a:rPr>
                    <a:t>CLR</a:t>
                  </a:r>
                </a:p>
              </p:txBody>
            </p:sp>
            <p:sp>
              <p:nvSpPr>
                <p:cNvPr id="62732" name="Line 247"/>
                <p:cNvSpPr>
                  <a:spLocks noChangeShapeType="1"/>
                </p:cNvSpPr>
                <p:nvPr/>
              </p:nvSpPr>
              <p:spPr bwMode="auto">
                <a:xfrm>
                  <a:off x="3837" y="2010"/>
                  <a:ext cx="0" cy="15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2733" name="Line 248"/>
                <p:cNvSpPr>
                  <a:spLocks noChangeShapeType="1"/>
                </p:cNvSpPr>
                <p:nvPr/>
              </p:nvSpPr>
              <p:spPr bwMode="auto">
                <a:xfrm>
                  <a:off x="3837" y="1570"/>
                  <a:ext cx="0" cy="104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62711" name="Group 249"/>
              <p:cNvGrpSpPr>
                <a:grpSpLocks/>
              </p:cNvGrpSpPr>
              <p:nvPr/>
            </p:nvGrpSpPr>
            <p:grpSpPr bwMode="auto">
              <a:xfrm flipH="1">
                <a:off x="4138" y="3469"/>
                <a:ext cx="454" cy="303"/>
                <a:chOff x="3107" y="1525"/>
                <a:chExt cx="680" cy="454"/>
              </a:xfrm>
            </p:grpSpPr>
            <p:sp>
              <p:nvSpPr>
                <p:cNvPr id="62721" name="AutoShape 250"/>
                <p:cNvSpPr>
                  <a:spLocks noChangeArrowheads="1"/>
                </p:cNvSpPr>
                <p:nvPr/>
              </p:nvSpPr>
              <p:spPr bwMode="auto">
                <a:xfrm flipV="1">
                  <a:off x="3155" y="1654"/>
                  <a:ext cx="632" cy="195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11 w 21600"/>
                    <a:gd name="T13" fmla="*/ 4542 h 21600"/>
                    <a:gd name="T14" fmla="*/ 17089 w 21600"/>
                    <a:gd name="T15" fmla="*/ 1705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0"/>
                    </a:spcBef>
                    <a:buFontTx/>
                    <a:buNone/>
                  </a:pPr>
                  <a:endParaRPr lang="en-US" altLang="zh-TW" sz="1000">
                    <a:solidFill>
                      <a:schemeClr val="bg1"/>
                    </a:solidFill>
                  </a:endParaRPr>
                </a:p>
                <a:p>
                  <a:pPr algn="ctr" eaLnBrk="1" hangingPunct="1">
                    <a:lnSpc>
                      <a:spcPct val="8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1000">
                      <a:solidFill>
                        <a:schemeClr val="bg1"/>
                      </a:solidFill>
                    </a:rPr>
                    <a:t>0       1</a:t>
                  </a:r>
                </a:p>
              </p:txBody>
            </p:sp>
            <p:sp>
              <p:nvSpPr>
                <p:cNvPr id="62722" name="Line 251"/>
                <p:cNvSpPr>
                  <a:spLocks noChangeShapeType="1"/>
                </p:cNvSpPr>
                <p:nvPr/>
              </p:nvSpPr>
              <p:spPr bwMode="auto">
                <a:xfrm>
                  <a:off x="3486" y="1525"/>
                  <a:ext cx="0" cy="129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2723" name="Line 252"/>
                <p:cNvSpPr>
                  <a:spLocks noChangeShapeType="1"/>
                </p:cNvSpPr>
                <p:nvPr/>
              </p:nvSpPr>
              <p:spPr bwMode="auto">
                <a:xfrm>
                  <a:off x="3325" y="1850"/>
                  <a:ext cx="0" cy="129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2724" name="Line 253"/>
                <p:cNvSpPr>
                  <a:spLocks noChangeShapeType="1"/>
                </p:cNvSpPr>
                <p:nvPr/>
              </p:nvSpPr>
              <p:spPr bwMode="auto">
                <a:xfrm rot="-5400000">
                  <a:off x="3168" y="1691"/>
                  <a:ext cx="0" cy="121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2725" name="Line 254"/>
                <p:cNvSpPr>
                  <a:spLocks noChangeShapeType="1"/>
                </p:cNvSpPr>
                <p:nvPr/>
              </p:nvSpPr>
              <p:spPr bwMode="auto">
                <a:xfrm>
                  <a:off x="3617" y="1850"/>
                  <a:ext cx="0" cy="129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62712" name="Group 255"/>
              <p:cNvGrpSpPr>
                <a:grpSpLocks/>
              </p:cNvGrpSpPr>
              <p:nvPr/>
            </p:nvGrpSpPr>
            <p:grpSpPr bwMode="auto">
              <a:xfrm>
                <a:off x="4274" y="3748"/>
                <a:ext cx="383" cy="538"/>
                <a:chOff x="3560" y="3481"/>
                <a:chExt cx="383" cy="538"/>
              </a:xfrm>
            </p:grpSpPr>
            <p:graphicFrame>
              <p:nvGraphicFramePr>
                <p:cNvPr id="62714" name="Object 256"/>
                <p:cNvGraphicFramePr>
                  <a:graphicFrameLocks noChangeAspect="1"/>
                </p:cNvGraphicFramePr>
                <p:nvPr/>
              </p:nvGraphicFramePr>
              <p:xfrm>
                <a:off x="3674" y="3481"/>
                <a:ext cx="181" cy="19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62785" name="Visio" r:id="rId6" imgW="352349" imgH="375839" progId="Visio.Drawing.6">
                        <p:embed/>
                      </p:oleObj>
                    </mc:Choice>
                    <mc:Fallback>
                      <p:oleObj name="Visio" r:id="rId6" imgW="352349" imgH="375839" progId="Visio.Drawing.6">
                        <p:embed/>
                        <p:pic>
                          <p:nvPicPr>
                            <p:cNvPr id="0" name="Object 25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674" y="3481"/>
                              <a:ext cx="181" cy="19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9050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62715" name="Rectangle 257"/>
                <p:cNvSpPr>
                  <a:spLocks noChangeArrowheads="1"/>
                </p:cNvSpPr>
                <p:nvPr/>
              </p:nvSpPr>
              <p:spPr bwMode="auto">
                <a:xfrm>
                  <a:off x="3612" y="3667"/>
                  <a:ext cx="331" cy="331"/>
                </a:xfrm>
                <a:prstGeom prst="rect">
                  <a:avLst/>
                </a:prstGeom>
                <a:noFill/>
                <a:ln w="19050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62716" name="Text Box 258"/>
                <p:cNvSpPr txBox="1">
                  <a:spLocks noChangeArrowheads="1"/>
                </p:cNvSpPr>
                <p:nvPr/>
              </p:nvSpPr>
              <p:spPr bwMode="auto">
                <a:xfrm>
                  <a:off x="3691" y="3648"/>
                  <a:ext cx="168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r>
                    <a:rPr lang="en-US" altLang="zh-TW" sz="900">
                      <a:solidFill>
                        <a:schemeClr val="bg1"/>
                      </a:solidFill>
                    </a:rPr>
                    <a:t>D</a:t>
                  </a:r>
                </a:p>
              </p:txBody>
            </p:sp>
            <p:sp>
              <p:nvSpPr>
                <p:cNvPr id="62717" name="Text Box 259"/>
                <p:cNvSpPr txBox="1">
                  <a:spLocks noChangeArrowheads="1"/>
                </p:cNvSpPr>
                <p:nvPr/>
              </p:nvSpPr>
              <p:spPr bwMode="auto">
                <a:xfrm>
                  <a:off x="3674" y="3875"/>
                  <a:ext cx="172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r>
                    <a:rPr lang="en-US" altLang="zh-TW" sz="900">
                      <a:solidFill>
                        <a:schemeClr val="bg1"/>
                      </a:solidFill>
                    </a:rPr>
                    <a:t>Q</a:t>
                  </a:r>
                </a:p>
              </p:txBody>
            </p:sp>
            <p:sp>
              <p:nvSpPr>
                <p:cNvPr id="62718" name="AutoShape 260"/>
                <p:cNvSpPr>
                  <a:spLocks noChangeArrowheads="1"/>
                </p:cNvSpPr>
                <p:nvPr/>
              </p:nvSpPr>
              <p:spPr bwMode="auto">
                <a:xfrm rot="5400000">
                  <a:off x="3613" y="3849"/>
                  <a:ext cx="78" cy="79"/>
                </a:xfrm>
                <a:prstGeom prst="triangle">
                  <a:avLst>
                    <a:gd name="adj" fmla="val 50000"/>
                  </a:avLst>
                </a:prstGeom>
                <a:noFill/>
                <a:ln w="19050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62719" name="Oval 261"/>
                <p:cNvSpPr>
                  <a:spLocks noChangeArrowheads="1"/>
                </p:cNvSpPr>
                <p:nvPr/>
              </p:nvSpPr>
              <p:spPr bwMode="auto">
                <a:xfrm>
                  <a:off x="3560" y="3745"/>
                  <a:ext cx="52" cy="53"/>
                </a:xfrm>
                <a:prstGeom prst="ellips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62720" name="Text Box 262"/>
                <p:cNvSpPr txBox="1">
                  <a:spLocks noChangeArrowheads="1"/>
                </p:cNvSpPr>
                <p:nvPr/>
              </p:nvSpPr>
              <p:spPr bwMode="auto">
                <a:xfrm>
                  <a:off x="3574" y="3739"/>
                  <a:ext cx="260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r>
                    <a:rPr lang="en-US" altLang="zh-TW" sz="900">
                      <a:solidFill>
                        <a:schemeClr val="bg1"/>
                      </a:solidFill>
                    </a:rPr>
                    <a:t>CLR</a:t>
                  </a:r>
                </a:p>
              </p:txBody>
            </p:sp>
          </p:grpSp>
          <p:sp>
            <p:nvSpPr>
              <p:cNvPr id="62713" name="Freeform 263"/>
              <p:cNvSpPr>
                <a:spLocks/>
              </p:cNvSpPr>
              <p:nvPr/>
            </p:nvSpPr>
            <p:spPr bwMode="auto">
              <a:xfrm>
                <a:off x="4486" y="3737"/>
                <a:ext cx="216" cy="578"/>
              </a:xfrm>
              <a:custGeom>
                <a:avLst/>
                <a:gdLst>
                  <a:gd name="T0" fmla="*/ 0 w 216"/>
                  <a:gd name="T1" fmla="*/ 528 h 578"/>
                  <a:gd name="T2" fmla="*/ 0 w 216"/>
                  <a:gd name="T3" fmla="*/ 578 h 578"/>
                  <a:gd name="T4" fmla="*/ 216 w 216"/>
                  <a:gd name="T5" fmla="*/ 578 h 578"/>
                  <a:gd name="T6" fmla="*/ 216 w 216"/>
                  <a:gd name="T7" fmla="*/ 0 h 578"/>
                  <a:gd name="T8" fmla="*/ 28 w 216"/>
                  <a:gd name="T9" fmla="*/ 0 h 578"/>
                  <a:gd name="T10" fmla="*/ 28 w 216"/>
                  <a:gd name="T11" fmla="*/ 36 h 5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"/>
                  <a:gd name="T19" fmla="*/ 0 h 578"/>
                  <a:gd name="T20" fmla="*/ 216 w 216"/>
                  <a:gd name="T21" fmla="*/ 578 h 5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" h="578">
                    <a:moveTo>
                      <a:pt x="0" y="528"/>
                    </a:moveTo>
                    <a:lnTo>
                      <a:pt x="0" y="578"/>
                    </a:lnTo>
                    <a:lnTo>
                      <a:pt x="216" y="578"/>
                    </a:lnTo>
                    <a:lnTo>
                      <a:pt x="216" y="0"/>
                    </a:lnTo>
                    <a:lnTo>
                      <a:pt x="28" y="0"/>
                    </a:lnTo>
                    <a:lnTo>
                      <a:pt x="28" y="36"/>
                    </a:ln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62675" name="Freeform 264"/>
            <p:cNvSpPr>
              <a:spLocks/>
            </p:cNvSpPr>
            <p:nvPr/>
          </p:nvSpPr>
          <p:spPr bwMode="auto">
            <a:xfrm>
              <a:off x="3917" y="1483"/>
              <a:ext cx="345" cy="2290"/>
            </a:xfrm>
            <a:custGeom>
              <a:avLst/>
              <a:gdLst>
                <a:gd name="T0" fmla="*/ 336 w 345"/>
                <a:gd name="T1" fmla="*/ 2290 h 2290"/>
                <a:gd name="T2" fmla="*/ 0 w 345"/>
                <a:gd name="T3" fmla="*/ 2290 h 2290"/>
                <a:gd name="T4" fmla="*/ 0 w 345"/>
                <a:gd name="T5" fmla="*/ 0 h 2290"/>
                <a:gd name="T6" fmla="*/ 345 w 345"/>
                <a:gd name="T7" fmla="*/ 0 h 2290"/>
                <a:gd name="T8" fmla="*/ 336 w 345"/>
                <a:gd name="T9" fmla="*/ 34 h 2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5"/>
                <a:gd name="T16" fmla="*/ 0 h 2290"/>
                <a:gd name="T17" fmla="*/ 345 w 345"/>
                <a:gd name="T18" fmla="*/ 2290 h 22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5" h="2290">
                  <a:moveTo>
                    <a:pt x="336" y="2290"/>
                  </a:moveTo>
                  <a:lnTo>
                    <a:pt x="0" y="2290"/>
                  </a:lnTo>
                  <a:lnTo>
                    <a:pt x="0" y="0"/>
                  </a:lnTo>
                  <a:lnTo>
                    <a:pt x="345" y="0"/>
                  </a:lnTo>
                  <a:lnTo>
                    <a:pt x="336" y="34"/>
                  </a:ln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676" name="Line 265"/>
            <p:cNvSpPr>
              <a:spLocks noChangeShapeType="1"/>
            </p:cNvSpPr>
            <p:nvPr/>
          </p:nvSpPr>
          <p:spPr bwMode="auto">
            <a:xfrm>
              <a:off x="4360" y="996"/>
              <a:ext cx="582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677" name="Line 266"/>
            <p:cNvSpPr>
              <a:spLocks noChangeShapeType="1"/>
            </p:cNvSpPr>
            <p:nvPr/>
          </p:nvSpPr>
          <p:spPr bwMode="auto">
            <a:xfrm>
              <a:off x="4416" y="2341"/>
              <a:ext cx="582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678" name="Line 267"/>
            <p:cNvSpPr>
              <a:spLocks noChangeShapeType="1"/>
            </p:cNvSpPr>
            <p:nvPr/>
          </p:nvSpPr>
          <p:spPr bwMode="auto">
            <a:xfrm>
              <a:off x="4365" y="3006"/>
              <a:ext cx="582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679" name="Line 268"/>
            <p:cNvSpPr>
              <a:spLocks noChangeShapeType="1"/>
            </p:cNvSpPr>
            <p:nvPr/>
          </p:nvSpPr>
          <p:spPr bwMode="auto">
            <a:xfrm>
              <a:off x="4365" y="3481"/>
              <a:ext cx="582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round/>
                  <a:headEnd type="oval" w="med" len="med"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0" name="Group 274"/>
          <p:cNvGrpSpPr>
            <a:grpSpLocks/>
          </p:cNvGrpSpPr>
          <p:nvPr/>
        </p:nvGrpSpPr>
        <p:grpSpPr bwMode="auto">
          <a:xfrm>
            <a:off x="2162175" y="1249363"/>
            <a:ext cx="5248275" cy="1566862"/>
            <a:chOff x="1705" y="799"/>
            <a:chExt cx="3306" cy="987"/>
          </a:xfrm>
        </p:grpSpPr>
        <p:sp>
          <p:nvSpPr>
            <p:cNvPr id="62672" name="Text Box 269"/>
            <p:cNvSpPr txBox="1">
              <a:spLocks noChangeArrowheads="1"/>
            </p:cNvSpPr>
            <p:nvPr/>
          </p:nvSpPr>
          <p:spPr bwMode="auto">
            <a:xfrm>
              <a:off x="1705" y="799"/>
              <a:ext cx="3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1400" i="1">
                  <a:solidFill>
                    <a:srgbClr val="FF00FF"/>
                  </a:solidFill>
                  <a:latin typeface="Times New Roman" panose="02020603050405020304" pitchFamily="18" charset="0"/>
                </a:rPr>
                <a:t>Initial</a:t>
              </a:r>
            </a:p>
          </p:txBody>
        </p:sp>
        <p:sp>
          <p:nvSpPr>
            <p:cNvPr id="62673" name="Freeform 273"/>
            <p:cNvSpPr>
              <a:spLocks/>
            </p:cNvSpPr>
            <p:nvPr/>
          </p:nvSpPr>
          <p:spPr bwMode="auto">
            <a:xfrm>
              <a:off x="2062" y="991"/>
              <a:ext cx="2949" cy="795"/>
            </a:xfrm>
            <a:custGeom>
              <a:avLst/>
              <a:gdLst>
                <a:gd name="T0" fmla="*/ 0 w 2949"/>
                <a:gd name="T1" fmla="*/ 0 h 795"/>
                <a:gd name="T2" fmla="*/ 144 w 2949"/>
                <a:gd name="T3" fmla="*/ 0 h 795"/>
                <a:gd name="T4" fmla="*/ 603 w 2949"/>
                <a:gd name="T5" fmla="*/ 795 h 795"/>
                <a:gd name="T6" fmla="*/ 2949 w 2949"/>
                <a:gd name="T7" fmla="*/ 795 h 7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49"/>
                <a:gd name="T13" fmla="*/ 0 h 795"/>
                <a:gd name="T14" fmla="*/ 2949 w 2949"/>
                <a:gd name="T15" fmla="*/ 795 h 7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49" h="795">
                  <a:moveTo>
                    <a:pt x="0" y="0"/>
                  </a:moveTo>
                  <a:lnTo>
                    <a:pt x="144" y="0"/>
                  </a:lnTo>
                  <a:lnTo>
                    <a:pt x="603" y="795"/>
                  </a:lnTo>
                  <a:lnTo>
                    <a:pt x="2949" y="795"/>
                  </a:lnTo>
                </a:path>
              </a:pathLst>
            </a:custGeom>
            <a:noFill/>
            <a:ln w="9525" cap="flat" cmpd="sng">
              <a:solidFill>
                <a:schemeClr val="bg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1" name="Group 276"/>
          <p:cNvGrpSpPr>
            <a:grpSpLocks/>
          </p:cNvGrpSpPr>
          <p:nvPr/>
        </p:nvGrpSpPr>
        <p:grpSpPr bwMode="auto">
          <a:xfrm>
            <a:off x="2427288" y="2366963"/>
            <a:ext cx="3190875" cy="1349375"/>
            <a:chOff x="1872" y="1503"/>
            <a:chExt cx="2010" cy="850"/>
          </a:xfrm>
        </p:grpSpPr>
        <p:sp>
          <p:nvSpPr>
            <p:cNvPr id="62670" name="Text Box 270"/>
            <p:cNvSpPr txBox="1">
              <a:spLocks noChangeArrowheads="1"/>
            </p:cNvSpPr>
            <p:nvPr/>
          </p:nvSpPr>
          <p:spPr bwMode="auto">
            <a:xfrm>
              <a:off x="1872" y="2161"/>
              <a:ext cx="64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1400" i="1">
                  <a:solidFill>
                    <a:srgbClr val="FF00FF"/>
                  </a:solidFill>
                  <a:latin typeface="Times New Roman" panose="02020603050405020304" pitchFamily="18" charset="0"/>
                </a:rPr>
                <a:t>Accumulate</a:t>
              </a:r>
            </a:p>
          </p:txBody>
        </p:sp>
        <p:sp>
          <p:nvSpPr>
            <p:cNvPr id="62671" name="Freeform 275"/>
            <p:cNvSpPr>
              <a:spLocks/>
            </p:cNvSpPr>
            <p:nvPr/>
          </p:nvSpPr>
          <p:spPr bwMode="auto">
            <a:xfrm>
              <a:off x="2109" y="1503"/>
              <a:ext cx="1773" cy="838"/>
            </a:xfrm>
            <a:custGeom>
              <a:avLst/>
              <a:gdLst>
                <a:gd name="T0" fmla="*/ 0 w 1773"/>
                <a:gd name="T1" fmla="*/ 838 h 838"/>
                <a:gd name="T2" fmla="*/ 91 w 1773"/>
                <a:gd name="T3" fmla="*/ 838 h 838"/>
                <a:gd name="T4" fmla="*/ 575 w 1773"/>
                <a:gd name="T5" fmla="*/ 0 h 838"/>
                <a:gd name="T6" fmla="*/ 1773 w 1773"/>
                <a:gd name="T7" fmla="*/ 0 h 8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73"/>
                <a:gd name="T13" fmla="*/ 0 h 838"/>
                <a:gd name="T14" fmla="*/ 1773 w 1773"/>
                <a:gd name="T15" fmla="*/ 838 h 8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73" h="838">
                  <a:moveTo>
                    <a:pt x="0" y="838"/>
                  </a:moveTo>
                  <a:lnTo>
                    <a:pt x="91" y="838"/>
                  </a:lnTo>
                  <a:lnTo>
                    <a:pt x="575" y="0"/>
                  </a:lnTo>
                  <a:lnTo>
                    <a:pt x="1773" y="0"/>
                  </a:lnTo>
                </a:path>
              </a:pathLst>
            </a:custGeom>
            <a:noFill/>
            <a:ln w="9525" cap="flat" cmpd="sng">
              <a:solidFill>
                <a:schemeClr val="bg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2" name="Group 280"/>
          <p:cNvGrpSpPr>
            <a:grpSpLocks/>
          </p:cNvGrpSpPr>
          <p:nvPr/>
        </p:nvGrpSpPr>
        <p:grpSpPr bwMode="auto">
          <a:xfrm flipV="1">
            <a:off x="2987675" y="4724400"/>
            <a:ext cx="2895600" cy="312738"/>
            <a:chOff x="1905" y="3180"/>
            <a:chExt cx="2144" cy="299"/>
          </a:xfrm>
        </p:grpSpPr>
        <p:sp>
          <p:nvSpPr>
            <p:cNvPr id="62668" name="Text Box 272"/>
            <p:cNvSpPr txBox="1">
              <a:spLocks noChangeArrowheads="1"/>
            </p:cNvSpPr>
            <p:nvPr/>
          </p:nvSpPr>
          <p:spPr bwMode="auto">
            <a:xfrm>
              <a:off x="1905" y="3180"/>
              <a:ext cx="116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zh-TW" altLang="zh-TW" sz="1400" i="1">
                <a:solidFill>
                  <a:srgbClr val="FF00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2669" name="Freeform 279"/>
            <p:cNvSpPr>
              <a:spLocks/>
            </p:cNvSpPr>
            <p:nvPr/>
          </p:nvSpPr>
          <p:spPr bwMode="auto">
            <a:xfrm>
              <a:off x="2056" y="3180"/>
              <a:ext cx="1993" cy="299"/>
            </a:xfrm>
            <a:custGeom>
              <a:avLst/>
              <a:gdLst>
                <a:gd name="T0" fmla="*/ 0 w 1993"/>
                <a:gd name="T1" fmla="*/ 299 h 299"/>
                <a:gd name="T2" fmla="*/ 490 w 1993"/>
                <a:gd name="T3" fmla="*/ 299 h 299"/>
                <a:gd name="T4" fmla="*/ 1008 w 1993"/>
                <a:gd name="T5" fmla="*/ 0 h 299"/>
                <a:gd name="T6" fmla="*/ 1993 w 1993"/>
                <a:gd name="T7" fmla="*/ 0 h 2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93"/>
                <a:gd name="T13" fmla="*/ 0 h 299"/>
                <a:gd name="T14" fmla="*/ 1993 w 1993"/>
                <a:gd name="T15" fmla="*/ 299 h 2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93" h="299">
                  <a:moveTo>
                    <a:pt x="0" y="299"/>
                  </a:moveTo>
                  <a:lnTo>
                    <a:pt x="490" y="299"/>
                  </a:lnTo>
                  <a:lnTo>
                    <a:pt x="1008" y="0"/>
                  </a:lnTo>
                  <a:lnTo>
                    <a:pt x="1993" y="0"/>
                  </a:lnTo>
                </a:path>
              </a:pathLst>
            </a:custGeom>
            <a:noFill/>
            <a:ln w="9525" cap="flat" cmpd="sng">
              <a:solidFill>
                <a:schemeClr val="bg1"/>
              </a:solidFill>
              <a:prstDash val="dash"/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3" name="Group 282"/>
          <p:cNvGrpSpPr>
            <a:grpSpLocks/>
          </p:cNvGrpSpPr>
          <p:nvPr/>
        </p:nvGrpSpPr>
        <p:grpSpPr bwMode="auto">
          <a:xfrm>
            <a:off x="4789488" y="5786438"/>
            <a:ext cx="750887" cy="765175"/>
            <a:chOff x="4131" y="2613"/>
            <a:chExt cx="473" cy="482"/>
          </a:xfrm>
        </p:grpSpPr>
        <p:grpSp>
          <p:nvGrpSpPr>
            <p:cNvPr id="62660" name="Group 283"/>
            <p:cNvGrpSpPr>
              <a:grpSpLocks/>
            </p:cNvGrpSpPr>
            <p:nvPr/>
          </p:nvGrpSpPr>
          <p:grpSpPr bwMode="auto">
            <a:xfrm>
              <a:off x="4131" y="2749"/>
              <a:ext cx="473" cy="346"/>
              <a:chOff x="3470" y="864"/>
              <a:chExt cx="473" cy="346"/>
            </a:xfrm>
          </p:grpSpPr>
          <p:grpSp>
            <p:nvGrpSpPr>
              <p:cNvPr id="62662" name="Group 284"/>
              <p:cNvGrpSpPr>
                <a:grpSpLocks/>
              </p:cNvGrpSpPr>
              <p:nvPr/>
            </p:nvGrpSpPr>
            <p:grpSpPr bwMode="auto">
              <a:xfrm>
                <a:off x="3470" y="864"/>
                <a:ext cx="473" cy="346"/>
                <a:chOff x="3178" y="2270"/>
                <a:chExt cx="817" cy="597"/>
              </a:xfrm>
            </p:grpSpPr>
            <p:sp>
              <p:nvSpPr>
                <p:cNvPr id="62664" name="Freeform 285"/>
                <p:cNvSpPr>
                  <a:spLocks/>
                </p:cNvSpPr>
                <p:nvPr/>
              </p:nvSpPr>
              <p:spPr bwMode="auto">
                <a:xfrm>
                  <a:off x="3178" y="2436"/>
                  <a:ext cx="817" cy="266"/>
                </a:xfrm>
                <a:custGeom>
                  <a:avLst/>
                  <a:gdLst>
                    <a:gd name="T0" fmla="*/ 0 w 1089"/>
                    <a:gd name="T1" fmla="*/ 0 h 363"/>
                    <a:gd name="T2" fmla="*/ 4 w 1089"/>
                    <a:gd name="T3" fmla="*/ 3 h 363"/>
                    <a:gd name="T4" fmla="*/ 8 w 1089"/>
                    <a:gd name="T5" fmla="*/ 3 h 363"/>
                    <a:gd name="T6" fmla="*/ 11 w 1089"/>
                    <a:gd name="T7" fmla="*/ 0 h 363"/>
                    <a:gd name="T8" fmla="*/ 6 w 1089"/>
                    <a:gd name="T9" fmla="*/ 0 h 363"/>
                    <a:gd name="T10" fmla="*/ 6 w 1089"/>
                    <a:gd name="T11" fmla="*/ 1 h 363"/>
                    <a:gd name="T12" fmla="*/ 6 w 1089"/>
                    <a:gd name="T13" fmla="*/ 0 h 363"/>
                    <a:gd name="T14" fmla="*/ 0 w 1089"/>
                    <a:gd name="T15" fmla="*/ 0 h 36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89"/>
                    <a:gd name="T25" fmla="*/ 0 h 363"/>
                    <a:gd name="T26" fmla="*/ 1089 w 1089"/>
                    <a:gd name="T27" fmla="*/ 363 h 36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89" h="363">
                      <a:moveTo>
                        <a:pt x="0" y="0"/>
                      </a:moveTo>
                      <a:lnTo>
                        <a:pt x="363" y="363"/>
                      </a:lnTo>
                      <a:lnTo>
                        <a:pt x="726" y="363"/>
                      </a:lnTo>
                      <a:lnTo>
                        <a:pt x="1089" y="0"/>
                      </a:lnTo>
                      <a:lnTo>
                        <a:pt x="590" y="0"/>
                      </a:lnTo>
                      <a:lnTo>
                        <a:pt x="545" y="91"/>
                      </a:lnTo>
                      <a:lnTo>
                        <a:pt x="49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9050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2665" name="Line 286"/>
                <p:cNvSpPr>
                  <a:spLocks noChangeShapeType="1"/>
                </p:cNvSpPr>
                <p:nvPr/>
              </p:nvSpPr>
              <p:spPr bwMode="auto">
                <a:xfrm>
                  <a:off x="3757" y="2270"/>
                  <a:ext cx="0" cy="16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 type="oval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2666" name="Line 287"/>
                <p:cNvSpPr>
                  <a:spLocks noChangeShapeType="1"/>
                </p:cNvSpPr>
                <p:nvPr/>
              </p:nvSpPr>
              <p:spPr bwMode="auto">
                <a:xfrm>
                  <a:off x="3383" y="2270"/>
                  <a:ext cx="0" cy="16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2667" name="Line 288"/>
                <p:cNvSpPr>
                  <a:spLocks noChangeShapeType="1"/>
                </p:cNvSpPr>
                <p:nvPr/>
              </p:nvSpPr>
              <p:spPr bwMode="auto">
                <a:xfrm>
                  <a:off x="3588" y="2701"/>
                  <a:ext cx="0" cy="16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62663" name="Text Box 289"/>
              <p:cNvSpPr txBox="1">
                <a:spLocks noChangeArrowheads="1"/>
              </p:cNvSpPr>
              <p:nvPr/>
            </p:nvSpPr>
            <p:spPr bwMode="auto">
              <a:xfrm>
                <a:off x="3594" y="902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zh-TW" sz="2400">
                    <a:solidFill>
                      <a:schemeClr val="accent2"/>
                    </a:solidFill>
                  </a:rPr>
                  <a:t>=</a:t>
                </a:r>
              </a:p>
            </p:txBody>
          </p:sp>
        </p:grpSp>
        <p:sp>
          <p:nvSpPr>
            <p:cNvPr id="62661" name="AutoShape 290"/>
            <p:cNvSpPr>
              <a:spLocks noChangeArrowheads="1"/>
            </p:cNvSpPr>
            <p:nvPr/>
          </p:nvSpPr>
          <p:spPr bwMode="auto">
            <a:xfrm>
              <a:off x="4162" y="2613"/>
              <a:ext cx="181" cy="136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1000">
                  <a:solidFill>
                    <a:srgbClr val="FFFF66"/>
                  </a:solidFill>
                </a:rPr>
                <a:t>0</a:t>
              </a:r>
            </a:p>
          </p:txBody>
        </p:sp>
      </p:grpSp>
      <p:sp>
        <p:nvSpPr>
          <p:cNvPr id="664869" name="Freeform 293"/>
          <p:cNvSpPr>
            <a:spLocks/>
          </p:cNvSpPr>
          <p:nvPr/>
        </p:nvSpPr>
        <p:spPr bwMode="auto">
          <a:xfrm>
            <a:off x="2189163" y="5722938"/>
            <a:ext cx="2971800" cy="969962"/>
          </a:xfrm>
          <a:custGeom>
            <a:avLst/>
            <a:gdLst>
              <a:gd name="T0" fmla="*/ 2147483646 w 1872"/>
              <a:gd name="T1" fmla="*/ 2147483646 h 611"/>
              <a:gd name="T2" fmla="*/ 2147483646 w 1872"/>
              <a:gd name="T3" fmla="*/ 2147483646 h 611"/>
              <a:gd name="T4" fmla="*/ 2147483646 w 1872"/>
              <a:gd name="T5" fmla="*/ 2147483646 h 611"/>
              <a:gd name="T6" fmla="*/ 2147483646 w 1872"/>
              <a:gd name="T7" fmla="*/ 0 h 611"/>
              <a:gd name="T8" fmla="*/ 0 w 1872"/>
              <a:gd name="T9" fmla="*/ 0 h 6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72"/>
              <a:gd name="T16" fmla="*/ 0 h 611"/>
              <a:gd name="T17" fmla="*/ 1872 w 1872"/>
              <a:gd name="T18" fmla="*/ 611 h 6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72" h="611">
                <a:moveTo>
                  <a:pt x="1872" y="513"/>
                </a:moveTo>
                <a:lnTo>
                  <a:pt x="1872" y="611"/>
                </a:lnTo>
                <a:lnTo>
                  <a:pt x="1198" y="611"/>
                </a:lnTo>
                <a:lnTo>
                  <a:pt x="587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2472" name="Text Box 295"/>
          <p:cNvSpPr txBox="1">
            <a:spLocks noChangeArrowheads="1"/>
          </p:cNvSpPr>
          <p:nvPr/>
        </p:nvSpPr>
        <p:spPr bwMode="auto">
          <a:xfrm rot="5400000">
            <a:off x="-504031" y="727869"/>
            <a:ext cx="19859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4400">
                <a:solidFill>
                  <a:schemeClr val="accent1"/>
                </a:solidFill>
              </a:rPr>
              <a:t>Control</a:t>
            </a:r>
          </a:p>
        </p:txBody>
      </p:sp>
      <p:sp>
        <p:nvSpPr>
          <p:cNvPr id="664873" name="Freeform 297"/>
          <p:cNvSpPr>
            <a:spLocks/>
          </p:cNvSpPr>
          <p:nvPr/>
        </p:nvSpPr>
        <p:spPr bwMode="auto">
          <a:xfrm>
            <a:off x="2108200" y="2798763"/>
            <a:ext cx="6092825" cy="1073150"/>
          </a:xfrm>
          <a:custGeom>
            <a:avLst/>
            <a:gdLst>
              <a:gd name="T0" fmla="*/ 2147483646 w 3838"/>
              <a:gd name="T1" fmla="*/ 2147483646 h 676"/>
              <a:gd name="T2" fmla="*/ 2147483646 w 3838"/>
              <a:gd name="T3" fmla="*/ 2147483646 h 676"/>
              <a:gd name="T4" fmla="*/ 2147483646 w 3838"/>
              <a:gd name="T5" fmla="*/ 2147483646 h 676"/>
              <a:gd name="T6" fmla="*/ 2147483646 w 3838"/>
              <a:gd name="T7" fmla="*/ 2147483646 h 676"/>
              <a:gd name="T8" fmla="*/ 2147483646 w 3838"/>
              <a:gd name="T9" fmla="*/ 0 h 676"/>
              <a:gd name="T10" fmla="*/ 0 w 3838"/>
              <a:gd name="T11" fmla="*/ 0 h 6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838"/>
              <a:gd name="T19" fmla="*/ 0 h 676"/>
              <a:gd name="T20" fmla="*/ 3838 w 3838"/>
              <a:gd name="T21" fmla="*/ 676 h 6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838" h="676">
                <a:moveTo>
                  <a:pt x="3838" y="359"/>
                </a:moveTo>
                <a:lnTo>
                  <a:pt x="3838" y="676"/>
                </a:lnTo>
                <a:lnTo>
                  <a:pt x="1058" y="676"/>
                </a:lnTo>
                <a:lnTo>
                  <a:pt x="929" y="195"/>
                </a:lnTo>
                <a:lnTo>
                  <a:pt x="591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6" name="Group 306"/>
          <p:cNvGrpSpPr>
            <a:grpSpLocks/>
          </p:cNvGrpSpPr>
          <p:nvPr/>
        </p:nvGrpSpPr>
        <p:grpSpPr bwMode="auto">
          <a:xfrm>
            <a:off x="2349500" y="4146550"/>
            <a:ext cx="6615113" cy="2676525"/>
            <a:chOff x="1480" y="2624"/>
            <a:chExt cx="4167" cy="1686"/>
          </a:xfrm>
        </p:grpSpPr>
        <p:sp>
          <p:nvSpPr>
            <p:cNvPr id="62658" name="Freeform 302"/>
            <p:cNvSpPr>
              <a:spLocks/>
            </p:cNvSpPr>
            <p:nvPr/>
          </p:nvSpPr>
          <p:spPr bwMode="auto">
            <a:xfrm>
              <a:off x="1480" y="2632"/>
              <a:ext cx="4128" cy="1678"/>
            </a:xfrm>
            <a:custGeom>
              <a:avLst/>
              <a:gdLst>
                <a:gd name="T0" fmla="*/ 0 w 4128"/>
                <a:gd name="T1" fmla="*/ 1678 h 1678"/>
                <a:gd name="T2" fmla="*/ 2858 w 4128"/>
                <a:gd name="T3" fmla="*/ 1678 h 1678"/>
                <a:gd name="T4" fmla="*/ 3538 w 4128"/>
                <a:gd name="T5" fmla="*/ 1179 h 1678"/>
                <a:gd name="T6" fmla="*/ 3583 w 4128"/>
                <a:gd name="T7" fmla="*/ 0 h 1678"/>
                <a:gd name="T8" fmla="*/ 4128 w 4128"/>
                <a:gd name="T9" fmla="*/ 0 h 16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28"/>
                <a:gd name="T16" fmla="*/ 0 h 1678"/>
                <a:gd name="T17" fmla="*/ 4128 w 4128"/>
                <a:gd name="T18" fmla="*/ 1678 h 16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28" h="1678">
                  <a:moveTo>
                    <a:pt x="0" y="1678"/>
                  </a:moveTo>
                  <a:lnTo>
                    <a:pt x="2858" y="1678"/>
                  </a:lnTo>
                  <a:lnTo>
                    <a:pt x="3538" y="1179"/>
                  </a:lnTo>
                  <a:lnTo>
                    <a:pt x="3583" y="0"/>
                  </a:lnTo>
                  <a:lnTo>
                    <a:pt x="4128" y="0"/>
                  </a:ln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dash"/>
              <a:round/>
              <a:headEnd type="oval" w="med" len="med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659" name="Text Box 303"/>
            <p:cNvSpPr txBox="1">
              <a:spLocks noChangeArrowheads="1"/>
            </p:cNvSpPr>
            <p:nvPr/>
          </p:nvSpPr>
          <p:spPr bwMode="auto">
            <a:xfrm>
              <a:off x="5162" y="2624"/>
              <a:ext cx="48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1600">
                  <a:solidFill>
                    <a:srgbClr val="FFFF66"/>
                  </a:solidFill>
                </a:rPr>
                <a:t>Ready</a:t>
              </a:r>
            </a:p>
          </p:txBody>
        </p:sp>
      </p:grpSp>
      <p:grpSp>
        <p:nvGrpSpPr>
          <p:cNvPr id="17" name="Group 305"/>
          <p:cNvGrpSpPr>
            <a:grpSpLocks/>
          </p:cNvGrpSpPr>
          <p:nvPr/>
        </p:nvGrpSpPr>
        <p:grpSpPr bwMode="auto">
          <a:xfrm>
            <a:off x="6156325" y="3265488"/>
            <a:ext cx="2736850" cy="841375"/>
            <a:chOff x="3878" y="2069"/>
            <a:chExt cx="1724" cy="530"/>
          </a:xfrm>
        </p:grpSpPr>
        <p:grpSp>
          <p:nvGrpSpPr>
            <p:cNvPr id="62654" name="Group 301"/>
            <p:cNvGrpSpPr>
              <a:grpSpLocks/>
            </p:cNvGrpSpPr>
            <p:nvPr/>
          </p:nvGrpSpPr>
          <p:grpSpPr bwMode="auto">
            <a:xfrm>
              <a:off x="3878" y="2069"/>
              <a:ext cx="1724" cy="318"/>
              <a:chOff x="3878" y="2069"/>
              <a:chExt cx="1724" cy="318"/>
            </a:xfrm>
          </p:grpSpPr>
          <p:sp>
            <p:nvSpPr>
              <p:cNvPr id="62656" name="Freeform 298"/>
              <p:cNvSpPr>
                <a:spLocks/>
              </p:cNvSpPr>
              <p:nvPr/>
            </p:nvSpPr>
            <p:spPr bwMode="auto">
              <a:xfrm>
                <a:off x="3878" y="2069"/>
                <a:ext cx="1724" cy="318"/>
              </a:xfrm>
              <a:custGeom>
                <a:avLst/>
                <a:gdLst>
                  <a:gd name="T0" fmla="*/ 0 w 1724"/>
                  <a:gd name="T1" fmla="*/ 0 h 318"/>
                  <a:gd name="T2" fmla="*/ 0 w 1724"/>
                  <a:gd name="T3" fmla="*/ 227 h 318"/>
                  <a:gd name="T4" fmla="*/ 91 w 1724"/>
                  <a:gd name="T5" fmla="*/ 318 h 318"/>
                  <a:gd name="T6" fmla="*/ 1724 w 1724"/>
                  <a:gd name="T7" fmla="*/ 318 h 3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24"/>
                  <a:gd name="T13" fmla="*/ 0 h 318"/>
                  <a:gd name="T14" fmla="*/ 1724 w 1724"/>
                  <a:gd name="T15" fmla="*/ 318 h 3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24" h="318">
                    <a:moveTo>
                      <a:pt x="0" y="0"/>
                    </a:moveTo>
                    <a:lnTo>
                      <a:pt x="0" y="227"/>
                    </a:lnTo>
                    <a:lnTo>
                      <a:pt x="91" y="318"/>
                    </a:lnTo>
                    <a:lnTo>
                      <a:pt x="1724" y="318"/>
                    </a:ln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657" name="Freeform 299"/>
              <p:cNvSpPr>
                <a:spLocks/>
              </p:cNvSpPr>
              <p:nvPr/>
            </p:nvSpPr>
            <p:spPr bwMode="auto">
              <a:xfrm>
                <a:off x="4894" y="2069"/>
                <a:ext cx="91" cy="318"/>
              </a:xfrm>
              <a:custGeom>
                <a:avLst/>
                <a:gdLst>
                  <a:gd name="T0" fmla="*/ 0 w 91"/>
                  <a:gd name="T1" fmla="*/ 0 h 318"/>
                  <a:gd name="T2" fmla="*/ 0 w 91"/>
                  <a:gd name="T3" fmla="*/ 227 h 318"/>
                  <a:gd name="T4" fmla="*/ 91 w 91"/>
                  <a:gd name="T5" fmla="*/ 318 h 318"/>
                  <a:gd name="T6" fmla="*/ 0 60000 65536"/>
                  <a:gd name="T7" fmla="*/ 0 60000 65536"/>
                  <a:gd name="T8" fmla="*/ 0 60000 65536"/>
                  <a:gd name="T9" fmla="*/ 0 w 91"/>
                  <a:gd name="T10" fmla="*/ 0 h 318"/>
                  <a:gd name="T11" fmla="*/ 91 w 91"/>
                  <a:gd name="T12" fmla="*/ 318 h 3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1" h="318">
                    <a:moveTo>
                      <a:pt x="0" y="0"/>
                    </a:moveTo>
                    <a:lnTo>
                      <a:pt x="0" y="227"/>
                    </a:lnTo>
                    <a:lnTo>
                      <a:pt x="91" y="318"/>
                    </a:ln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62655" name="Text Box 304"/>
            <p:cNvSpPr txBox="1">
              <a:spLocks noChangeArrowheads="1"/>
            </p:cNvSpPr>
            <p:nvPr/>
          </p:nvSpPr>
          <p:spPr bwMode="auto">
            <a:xfrm>
              <a:off x="5290" y="2387"/>
              <a:ext cx="2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1600">
                  <a:solidFill>
                    <a:srgbClr val="FFFF66"/>
                  </a:solidFill>
                </a:rPr>
                <a:t>P</a:t>
              </a:r>
            </a:p>
          </p:txBody>
        </p:sp>
      </p:grpSp>
      <p:grpSp>
        <p:nvGrpSpPr>
          <p:cNvPr id="62476" name="Group 309"/>
          <p:cNvGrpSpPr>
            <a:grpSpLocks/>
          </p:cNvGrpSpPr>
          <p:nvPr/>
        </p:nvGrpSpPr>
        <p:grpSpPr bwMode="auto">
          <a:xfrm>
            <a:off x="3409950" y="25400"/>
            <a:ext cx="5097463" cy="5976938"/>
            <a:chOff x="2148" y="28"/>
            <a:chExt cx="3211" cy="3765"/>
          </a:xfrm>
        </p:grpSpPr>
        <p:grpSp>
          <p:nvGrpSpPr>
            <p:cNvPr id="62506" name="Group 185"/>
            <p:cNvGrpSpPr>
              <a:grpSpLocks/>
            </p:cNvGrpSpPr>
            <p:nvPr/>
          </p:nvGrpSpPr>
          <p:grpSpPr bwMode="auto">
            <a:xfrm>
              <a:off x="2148" y="173"/>
              <a:ext cx="3211" cy="3620"/>
              <a:chOff x="2491" y="173"/>
              <a:chExt cx="3211" cy="3620"/>
            </a:xfrm>
          </p:grpSpPr>
          <p:sp>
            <p:nvSpPr>
              <p:cNvPr id="62509" name="Rectangle 40"/>
              <p:cNvSpPr>
                <a:spLocks noChangeArrowheads="1"/>
              </p:cNvSpPr>
              <p:nvPr/>
            </p:nvSpPr>
            <p:spPr bwMode="auto">
              <a:xfrm>
                <a:off x="3340" y="1933"/>
                <a:ext cx="91" cy="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zh-TW" sz="1200">
                    <a:solidFill>
                      <a:schemeClr val="tx1"/>
                    </a:solidFill>
                  </a:rPr>
                  <a:t>C</a:t>
                </a:r>
              </a:p>
            </p:txBody>
          </p:sp>
          <p:sp>
            <p:nvSpPr>
              <p:cNvPr id="62510" name="Rectangle 41"/>
              <p:cNvSpPr>
                <a:spLocks noChangeArrowheads="1"/>
              </p:cNvSpPr>
              <p:nvPr/>
            </p:nvSpPr>
            <p:spPr bwMode="auto">
              <a:xfrm>
                <a:off x="3924" y="1933"/>
                <a:ext cx="589" cy="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zh-TW" sz="1200">
                    <a:solidFill>
                      <a:schemeClr val="tx1"/>
                    </a:solidFill>
                  </a:rPr>
                  <a:t>A</a:t>
                </a:r>
              </a:p>
            </p:txBody>
          </p:sp>
          <p:sp>
            <p:nvSpPr>
              <p:cNvPr id="62511" name="Rectangle 42"/>
              <p:cNvSpPr>
                <a:spLocks noChangeArrowheads="1"/>
              </p:cNvSpPr>
              <p:nvPr/>
            </p:nvSpPr>
            <p:spPr bwMode="auto">
              <a:xfrm>
                <a:off x="4966" y="1933"/>
                <a:ext cx="589" cy="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zh-TW" sz="1200">
                    <a:solidFill>
                      <a:schemeClr val="tx1"/>
                    </a:solidFill>
                  </a:rPr>
                  <a:t>B</a:t>
                </a:r>
              </a:p>
            </p:txBody>
          </p:sp>
          <p:sp>
            <p:nvSpPr>
              <p:cNvPr id="62512" name="Rectangle 43"/>
              <p:cNvSpPr>
                <a:spLocks noChangeArrowheads="1"/>
              </p:cNvSpPr>
              <p:nvPr/>
            </p:nvSpPr>
            <p:spPr bwMode="auto">
              <a:xfrm>
                <a:off x="4264" y="3611"/>
                <a:ext cx="227" cy="9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zh-TW" sz="1200">
                    <a:solidFill>
                      <a:schemeClr val="tx1"/>
                    </a:solidFill>
                  </a:rPr>
                  <a:t>N</a:t>
                </a:r>
              </a:p>
            </p:txBody>
          </p:sp>
          <p:grpSp>
            <p:nvGrpSpPr>
              <p:cNvPr id="62513" name="Group 44"/>
              <p:cNvGrpSpPr>
                <a:grpSpLocks/>
              </p:cNvGrpSpPr>
              <p:nvPr/>
            </p:nvGrpSpPr>
            <p:grpSpPr bwMode="auto">
              <a:xfrm>
                <a:off x="2491" y="1337"/>
                <a:ext cx="1847" cy="305"/>
                <a:chOff x="2491" y="1337"/>
                <a:chExt cx="1847" cy="305"/>
              </a:xfrm>
            </p:grpSpPr>
            <p:grpSp>
              <p:nvGrpSpPr>
                <p:cNvPr id="62636" name="Group 45"/>
                <p:cNvGrpSpPr>
                  <a:grpSpLocks/>
                </p:cNvGrpSpPr>
                <p:nvPr/>
              </p:nvGrpSpPr>
              <p:grpSpPr bwMode="auto">
                <a:xfrm>
                  <a:off x="2491" y="1345"/>
                  <a:ext cx="1014" cy="297"/>
                  <a:chOff x="2491" y="1345"/>
                  <a:chExt cx="1014" cy="297"/>
                </a:xfrm>
              </p:grpSpPr>
              <p:grpSp>
                <p:nvGrpSpPr>
                  <p:cNvPr id="62646" name="Group 46"/>
                  <p:cNvGrpSpPr>
                    <a:grpSpLocks/>
                  </p:cNvGrpSpPr>
                  <p:nvPr/>
                </p:nvGrpSpPr>
                <p:grpSpPr bwMode="auto">
                  <a:xfrm>
                    <a:off x="3059" y="1345"/>
                    <a:ext cx="446" cy="297"/>
                    <a:chOff x="2856" y="2890"/>
                    <a:chExt cx="446" cy="297"/>
                  </a:xfrm>
                </p:grpSpPr>
                <p:sp>
                  <p:nvSpPr>
                    <p:cNvPr id="62648" name="AutoShape 47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2880" y="2972"/>
                      <a:ext cx="422" cy="13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4 w 21600"/>
                        <a:gd name="T13" fmla="*/ 4486 h 21600"/>
                        <a:gd name="T14" fmla="*/ 17096 w 21600"/>
                        <a:gd name="T15" fmla="*/ 1711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62649" name="Line 4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188" y="2890"/>
                      <a:ext cx="0" cy="8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62650" name="Line 49"/>
                    <p:cNvSpPr>
                      <a:spLocks noChangeShapeType="1"/>
                    </p:cNvSpPr>
                    <p:nvPr/>
                  </p:nvSpPr>
                  <p:spPr bwMode="auto">
                    <a:xfrm rot="5400000" flipH="1">
                      <a:off x="2897" y="3005"/>
                      <a:ext cx="0" cy="8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62651" name="Line 5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994" y="2890"/>
                      <a:ext cx="0" cy="8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62652" name="Text Box 5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906" y="2940"/>
                      <a:ext cx="357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r>
                        <a:rPr lang="en-US" altLang="zh-TW" sz="1200">
                          <a:solidFill>
                            <a:srgbClr val="FFFF66"/>
                          </a:solidFill>
                        </a:rPr>
                        <a:t>0     1</a:t>
                      </a:r>
                    </a:p>
                  </p:txBody>
                </p:sp>
                <p:sp>
                  <p:nvSpPr>
                    <p:cNvPr id="62653" name="Line 5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089" y="3101"/>
                      <a:ext cx="0" cy="8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bg1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62647" name="Text Box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91" y="1415"/>
                    <a:ext cx="616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rgbClr val="FFFF00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algn="ctr" eaLnBrk="1" hangingPunct="1">
                      <a:buFontTx/>
                      <a:buNone/>
                    </a:pPr>
                    <a:r>
                      <a:rPr lang="en-US" altLang="zh-TW" sz="1200">
                        <a:solidFill>
                          <a:srgbClr val="FF00FF"/>
                        </a:solidFill>
                      </a:rPr>
                      <a:t>Accumulate</a:t>
                    </a:r>
                  </a:p>
                </p:txBody>
              </p:sp>
            </p:grpSp>
            <p:grpSp>
              <p:nvGrpSpPr>
                <p:cNvPr id="62637" name="Group 54"/>
                <p:cNvGrpSpPr>
                  <a:grpSpLocks/>
                </p:cNvGrpSpPr>
                <p:nvPr/>
              </p:nvGrpSpPr>
              <p:grpSpPr bwMode="auto">
                <a:xfrm>
                  <a:off x="3324" y="1337"/>
                  <a:ext cx="1014" cy="297"/>
                  <a:chOff x="2491" y="1345"/>
                  <a:chExt cx="1014" cy="297"/>
                </a:xfrm>
              </p:grpSpPr>
              <p:grpSp>
                <p:nvGrpSpPr>
                  <p:cNvPr id="62638" name="Group 55"/>
                  <p:cNvGrpSpPr>
                    <a:grpSpLocks/>
                  </p:cNvGrpSpPr>
                  <p:nvPr/>
                </p:nvGrpSpPr>
                <p:grpSpPr bwMode="auto">
                  <a:xfrm>
                    <a:off x="3059" y="1345"/>
                    <a:ext cx="446" cy="297"/>
                    <a:chOff x="2856" y="2890"/>
                    <a:chExt cx="446" cy="297"/>
                  </a:xfrm>
                </p:grpSpPr>
                <p:sp>
                  <p:nvSpPr>
                    <p:cNvPr id="62640" name="AutoShape 56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2880" y="2972"/>
                      <a:ext cx="422" cy="13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4 w 21600"/>
                        <a:gd name="T13" fmla="*/ 4486 h 21600"/>
                        <a:gd name="T14" fmla="*/ 17096 w 21600"/>
                        <a:gd name="T15" fmla="*/ 1711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62641" name="Line 5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188" y="2890"/>
                      <a:ext cx="0" cy="8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62642" name="Line 58"/>
                    <p:cNvSpPr>
                      <a:spLocks noChangeShapeType="1"/>
                    </p:cNvSpPr>
                    <p:nvPr/>
                  </p:nvSpPr>
                  <p:spPr bwMode="auto">
                    <a:xfrm rot="5400000" flipH="1">
                      <a:off x="2897" y="3005"/>
                      <a:ext cx="0" cy="8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62643" name="Line 5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994" y="2890"/>
                      <a:ext cx="0" cy="8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62644" name="Text Box 6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906" y="2940"/>
                      <a:ext cx="357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r>
                        <a:rPr lang="en-US" altLang="zh-TW" sz="1200">
                          <a:solidFill>
                            <a:srgbClr val="FFFF66"/>
                          </a:solidFill>
                        </a:rPr>
                        <a:t>1     0</a:t>
                      </a:r>
                    </a:p>
                  </p:txBody>
                </p:sp>
                <p:sp>
                  <p:nvSpPr>
                    <p:cNvPr id="62645" name="Line 6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089" y="3101"/>
                      <a:ext cx="0" cy="8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bg1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62639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91" y="1415"/>
                    <a:ext cx="616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rgbClr val="FFFF00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algn="ctr" eaLnBrk="1" hangingPunct="1">
                      <a:buFontTx/>
                      <a:buNone/>
                    </a:pPr>
                    <a:r>
                      <a:rPr lang="en-US" altLang="zh-TW" sz="1200">
                        <a:solidFill>
                          <a:srgbClr val="FF00FF"/>
                        </a:solidFill>
                      </a:rPr>
                      <a:t>Accumulate</a:t>
                    </a:r>
                  </a:p>
                </p:txBody>
              </p:sp>
            </p:grpSp>
          </p:grpSp>
          <p:grpSp>
            <p:nvGrpSpPr>
              <p:cNvPr id="62514" name="Group 63"/>
              <p:cNvGrpSpPr>
                <a:grpSpLocks/>
              </p:cNvGrpSpPr>
              <p:nvPr/>
            </p:nvGrpSpPr>
            <p:grpSpPr bwMode="auto">
              <a:xfrm>
                <a:off x="2653" y="1044"/>
                <a:ext cx="2708" cy="605"/>
                <a:chOff x="2653" y="1044"/>
                <a:chExt cx="2708" cy="605"/>
              </a:xfrm>
            </p:grpSpPr>
            <p:grpSp>
              <p:nvGrpSpPr>
                <p:cNvPr id="62609" name="Group 64"/>
                <p:cNvGrpSpPr>
                  <a:grpSpLocks/>
                </p:cNvGrpSpPr>
                <p:nvPr/>
              </p:nvGrpSpPr>
              <p:grpSpPr bwMode="auto">
                <a:xfrm>
                  <a:off x="2653" y="1059"/>
                  <a:ext cx="757" cy="297"/>
                  <a:chOff x="2653" y="1059"/>
                  <a:chExt cx="757" cy="297"/>
                </a:xfrm>
              </p:grpSpPr>
              <p:grpSp>
                <p:nvGrpSpPr>
                  <p:cNvPr id="62628" name="Group 65"/>
                  <p:cNvGrpSpPr>
                    <a:grpSpLocks/>
                  </p:cNvGrpSpPr>
                  <p:nvPr/>
                </p:nvGrpSpPr>
                <p:grpSpPr bwMode="auto">
                  <a:xfrm>
                    <a:off x="2964" y="1059"/>
                    <a:ext cx="446" cy="297"/>
                    <a:chOff x="2856" y="2890"/>
                    <a:chExt cx="446" cy="297"/>
                  </a:xfrm>
                </p:grpSpPr>
                <p:sp>
                  <p:nvSpPr>
                    <p:cNvPr id="62630" name="AutoShape 66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2880" y="2972"/>
                      <a:ext cx="422" cy="13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4 w 21600"/>
                        <a:gd name="T13" fmla="*/ 4486 h 21600"/>
                        <a:gd name="T14" fmla="*/ 17096 w 21600"/>
                        <a:gd name="T15" fmla="*/ 1711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62631" name="Line 6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188" y="2890"/>
                      <a:ext cx="0" cy="8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62632" name="Line 68"/>
                    <p:cNvSpPr>
                      <a:spLocks noChangeShapeType="1"/>
                    </p:cNvSpPr>
                    <p:nvPr/>
                  </p:nvSpPr>
                  <p:spPr bwMode="auto">
                    <a:xfrm rot="5400000" flipH="1">
                      <a:off x="2897" y="3005"/>
                      <a:ext cx="0" cy="8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62633" name="Line 6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994" y="2890"/>
                      <a:ext cx="0" cy="8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62634" name="Text Box 7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906" y="2940"/>
                      <a:ext cx="357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r>
                        <a:rPr lang="en-US" altLang="zh-TW" sz="1200">
                          <a:solidFill>
                            <a:srgbClr val="FFFF66"/>
                          </a:solidFill>
                        </a:rPr>
                        <a:t>0     1</a:t>
                      </a:r>
                    </a:p>
                  </p:txBody>
                </p:sp>
                <p:sp>
                  <p:nvSpPr>
                    <p:cNvPr id="62635" name="Line 7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089" y="3101"/>
                      <a:ext cx="0" cy="8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bg1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62629" name="Text Box 7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53" y="1129"/>
                    <a:ext cx="308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rgbClr val="FFFF00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algn="ctr" eaLnBrk="1" hangingPunct="1">
                      <a:buFontTx/>
                      <a:buNone/>
                    </a:pPr>
                    <a:r>
                      <a:rPr lang="en-US" altLang="zh-TW" sz="1200">
                        <a:solidFill>
                          <a:srgbClr val="FF00FF"/>
                        </a:solidFill>
                      </a:rPr>
                      <a:t>Shift</a:t>
                    </a:r>
                  </a:p>
                </p:txBody>
              </p:sp>
            </p:grpSp>
            <p:grpSp>
              <p:nvGrpSpPr>
                <p:cNvPr id="62610" name="Group 73"/>
                <p:cNvGrpSpPr>
                  <a:grpSpLocks/>
                </p:cNvGrpSpPr>
                <p:nvPr/>
              </p:nvGrpSpPr>
              <p:grpSpPr bwMode="auto">
                <a:xfrm>
                  <a:off x="3678" y="1044"/>
                  <a:ext cx="757" cy="297"/>
                  <a:chOff x="2653" y="1059"/>
                  <a:chExt cx="757" cy="297"/>
                </a:xfrm>
              </p:grpSpPr>
              <p:grpSp>
                <p:nvGrpSpPr>
                  <p:cNvPr id="62620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2964" y="1059"/>
                    <a:ext cx="446" cy="297"/>
                    <a:chOff x="2856" y="2890"/>
                    <a:chExt cx="446" cy="297"/>
                  </a:xfrm>
                </p:grpSpPr>
                <p:sp>
                  <p:nvSpPr>
                    <p:cNvPr id="62622" name="AutoShape 75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2880" y="2972"/>
                      <a:ext cx="422" cy="13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4 w 21600"/>
                        <a:gd name="T13" fmla="*/ 4486 h 21600"/>
                        <a:gd name="T14" fmla="*/ 17096 w 21600"/>
                        <a:gd name="T15" fmla="*/ 1711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62623" name="Line 7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188" y="2890"/>
                      <a:ext cx="0" cy="8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62624" name="Line 77"/>
                    <p:cNvSpPr>
                      <a:spLocks noChangeShapeType="1"/>
                    </p:cNvSpPr>
                    <p:nvPr/>
                  </p:nvSpPr>
                  <p:spPr bwMode="auto">
                    <a:xfrm rot="5400000" flipH="1">
                      <a:off x="2897" y="3005"/>
                      <a:ext cx="0" cy="8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62625" name="Line 7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994" y="2890"/>
                      <a:ext cx="0" cy="8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62626" name="Text Box 7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906" y="2940"/>
                      <a:ext cx="357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r>
                        <a:rPr lang="en-US" altLang="zh-TW" sz="1200">
                          <a:solidFill>
                            <a:srgbClr val="FFFF66"/>
                          </a:solidFill>
                        </a:rPr>
                        <a:t>0     1</a:t>
                      </a:r>
                    </a:p>
                  </p:txBody>
                </p:sp>
                <p:sp>
                  <p:nvSpPr>
                    <p:cNvPr id="62627" name="Line 8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089" y="3101"/>
                      <a:ext cx="0" cy="8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bg1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62621" name="Text Box 8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53" y="1129"/>
                    <a:ext cx="308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rgbClr val="FFFF00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algn="ctr" eaLnBrk="1" hangingPunct="1">
                      <a:buFontTx/>
                      <a:buNone/>
                    </a:pPr>
                    <a:r>
                      <a:rPr lang="en-US" altLang="zh-TW" sz="1200">
                        <a:solidFill>
                          <a:srgbClr val="FF00FF"/>
                        </a:solidFill>
                      </a:rPr>
                      <a:t>Shift</a:t>
                    </a:r>
                  </a:p>
                </p:txBody>
              </p:sp>
            </p:grpSp>
            <p:grpSp>
              <p:nvGrpSpPr>
                <p:cNvPr id="62611" name="Group 82"/>
                <p:cNvGrpSpPr>
                  <a:grpSpLocks/>
                </p:cNvGrpSpPr>
                <p:nvPr/>
              </p:nvGrpSpPr>
              <p:grpSpPr bwMode="auto">
                <a:xfrm>
                  <a:off x="4604" y="1352"/>
                  <a:ext cx="757" cy="297"/>
                  <a:chOff x="2653" y="1059"/>
                  <a:chExt cx="757" cy="297"/>
                </a:xfrm>
              </p:grpSpPr>
              <p:grpSp>
                <p:nvGrpSpPr>
                  <p:cNvPr id="62612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964" y="1059"/>
                    <a:ext cx="446" cy="297"/>
                    <a:chOff x="2856" y="2890"/>
                    <a:chExt cx="446" cy="297"/>
                  </a:xfrm>
                </p:grpSpPr>
                <p:sp>
                  <p:nvSpPr>
                    <p:cNvPr id="62614" name="AutoShape 84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2880" y="2972"/>
                      <a:ext cx="422" cy="13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4 w 21600"/>
                        <a:gd name="T13" fmla="*/ 4486 h 21600"/>
                        <a:gd name="T14" fmla="*/ 17096 w 21600"/>
                        <a:gd name="T15" fmla="*/ 1711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62615" name="Line 8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188" y="2890"/>
                      <a:ext cx="0" cy="8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62616" name="Line 86"/>
                    <p:cNvSpPr>
                      <a:spLocks noChangeShapeType="1"/>
                    </p:cNvSpPr>
                    <p:nvPr/>
                  </p:nvSpPr>
                  <p:spPr bwMode="auto">
                    <a:xfrm rot="5400000" flipH="1">
                      <a:off x="2897" y="3005"/>
                      <a:ext cx="0" cy="8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62617" name="Line 8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994" y="2890"/>
                      <a:ext cx="0" cy="8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62618" name="Text Box 8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906" y="2940"/>
                      <a:ext cx="357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r>
                        <a:rPr lang="en-US" altLang="zh-TW" sz="1200">
                          <a:solidFill>
                            <a:srgbClr val="FFFF66"/>
                          </a:solidFill>
                        </a:rPr>
                        <a:t>0     1</a:t>
                      </a:r>
                    </a:p>
                  </p:txBody>
                </p:sp>
                <p:sp>
                  <p:nvSpPr>
                    <p:cNvPr id="62619" name="Line 8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089" y="3101"/>
                      <a:ext cx="0" cy="8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bg1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62613" name="Text Box 9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53" y="1129"/>
                    <a:ext cx="308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rgbClr val="FFFF00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algn="ctr" eaLnBrk="1" hangingPunct="1">
                      <a:buFontTx/>
                      <a:buNone/>
                    </a:pPr>
                    <a:r>
                      <a:rPr lang="en-US" altLang="zh-TW" sz="1200">
                        <a:solidFill>
                          <a:srgbClr val="FF00FF"/>
                        </a:solidFill>
                      </a:rPr>
                      <a:t>Shift</a:t>
                    </a:r>
                  </a:p>
                </p:txBody>
              </p:sp>
            </p:grpSp>
          </p:grpSp>
          <p:grpSp>
            <p:nvGrpSpPr>
              <p:cNvPr id="62515" name="Group 91"/>
              <p:cNvGrpSpPr>
                <a:grpSpLocks/>
              </p:cNvGrpSpPr>
              <p:nvPr/>
            </p:nvGrpSpPr>
            <p:grpSpPr bwMode="auto">
              <a:xfrm>
                <a:off x="3828" y="3026"/>
                <a:ext cx="653" cy="297"/>
                <a:chOff x="3828" y="3026"/>
                <a:chExt cx="653" cy="297"/>
              </a:xfrm>
            </p:grpSpPr>
            <p:grpSp>
              <p:nvGrpSpPr>
                <p:cNvPr id="62601" name="Group 92"/>
                <p:cNvGrpSpPr>
                  <a:grpSpLocks/>
                </p:cNvGrpSpPr>
                <p:nvPr/>
              </p:nvGrpSpPr>
              <p:grpSpPr bwMode="auto">
                <a:xfrm>
                  <a:off x="4035" y="3026"/>
                  <a:ext cx="446" cy="297"/>
                  <a:chOff x="2856" y="2890"/>
                  <a:chExt cx="446" cy="297"/>
                </a:xfrm>
              </p:grpSpPr>
              <p:sp>
                <p:nvSpPr>
                  <p:cNvPr id="62603" name="AutoShape 93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2880" y="2972"/>
                    <a:ext cx="422" cy="13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4 w 21600"/>
                      <a:gd name="T13" fmla="*/ 4486 h 21600"/>
                      <a:gd name="T14" fmla="*/ 17096 w 21600"/>
                      <a:gd name="T15" fmla="*/ 1711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62604" name="Line 9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88" y="2890"/>
                    <a:ext cx="0" cy="86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62605" name="Line 95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2897" y="3005"/>
                    <a:ext cx="0" cy="8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62606" name="Line 9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94" y="2890"/>
                    <a:ext cx="0" cy="86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6260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06" y="2940"/>
                    <a:ext cx="357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rgbClr val="FFFF00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algn="ctr" eaLnBrk="1" hangingPunct="1">
                      <a:buFontTx/>
                      <a:buNone/>
                    </a:pPr>
                    <a:r>
                      <a:rPr lang="en-US" altLang="zh-TW" sz="1200">
                        <a:solidFill>
                          <a:srgbClr val="FFFF66"/>
                        </a:solidFill>
                      </a:rPr>
                      <a:t>0     1</a:t>
                    </a:r>
                  </a:p>
                </p:txBody>
              </p:sp>
              <p:sp>
                <p:nvSpPr>
                  <p:cNvPr id="62608" name="Line 9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89" y="3101"/>
                    <a:ext cx="0" cy="86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62602" name="Text Box 99"/>
                <p:cNvSpPr txBox="1">
                  <a:spLocks noChangeArrowheads="1"/>
                </p:cNvSpPr>
                <p:nvPr/>
              </p:nvSpPr>
              <p:spPr bwMode="auto">
                <a:xfrm>
                  <a:off x="3828" y="3098"/>
                  <a:ext cx="116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zh-TW" sz="1200">
                    <a:solidFill>
                      <a:srgbClr val="FF00FF"/>
                    </a:solidFill>
                  </a:endParaRPr>
                </a:p>
              </p:txBody>
            </p:sp>
          </p:grpSp>
          <p:grpSp>
            <p:nvGrpSpPr>
              <p:cNvPr id="62516" name="Group 100"/>
              <p:cNvGrpSpPr>
                <a:grpSpLocks/>
              </p:cNvGrpSpPr>
              <p:nvPr/>
            </p:nvGrpSpPr>
            <p:grpSpPr bwMode="auto">
              <a:xfrm>
                <a:off x="4131" y="2613"/>
                <a:ext cx="609" cy="1180"/>
                <a:chOff x="4131" y="2613"/>
                <a:chExt cx="609" cy="1180"/>
              </a:xfrm>
            </p:grpSpPr>
            <p:grpSp>
              <p:nvGrpSpPr>
                <p:cNvPr id="62591" name="Group 101"/>
                <p:cNvGrpSpPr>
                  <a:grpSpLocks/>
                </p:cNvGrpSpPr>
                <p:nvPr/>
              </p:nvGrpSpPr>
              <p:grpSpPr bwMode="auto">
                <a:xfrm>
                  <a:off x="4131" y="2613"/>
                  <a:ext cx="473" cy="482"/>
                  <a:chOff x="4131" y="2613"/>
                  <a:chExt cx="473" cy="482"/>
                </a:xfrm>
              </p:grpSpPr>
              <p:grpSp>
                <p:nvGrpSpPr>
                  <p:cNvPr id="62593" name="Group 102"/>
                  <p:cNvGrpSpPr>
                    <a:grpSpLocks/>
                  </p:cNvGrpSpPr>
                  <p:nvPr/>
                </p:nvGrpSpPr>
                <p:grpSpPr bwMode="auto">
                  <a:xfrm>
                    <a:off x="4131" y="2749"/>
                    <a:ext cx="473" cy="346"/>
                    <a:chOff x="3470" y="864"/>
                    <a:chExt cx="473" cy="346"/>
                  </a:xfrm>
                </p:grpSpPr>
                <p:grpSp>
                  <p:nvGrpSpPr>
                    <p:cNvPr id="62595" name="Group 10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70" y="864"/>
                      <a:ext cx="473" cy="346"/>
                      <a:chOff x="3178" y="2270"/>
                      <a:chExt cx="817" cy="597"/>
                    </a:xfrm>
                  </p:grpSpPr>
                  <p:sp>
                    <p:nvSpPr>
                      <p:cNvPr id="62597" name="Freeform 10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78" y="2436"/>
                        <a:ext cx="817" cy="266"/>
                      </a:xfrm>
                      <a:custGeom>
                        <a:avLst/>
                        <a:gdLst>
                          <a:gd name="T0" fmla="*/ 0 w 1089"/>
                          <a:gd name="T1" fmla="*/ 0 h 363"/>
                          <a:gd name="T2" fmla="*/ 4 w 1089"/>
                          <a:gd name="T3" fmla="*/ 3 h 363"/>
                          <a:gd name="T4" fmla="*/ 8 w 1089"/>
                          <a:gd name="T5" fmla="*/ 3 h 363"/>
                          <a:gd name="T6" fmla="*/ 11 w 1089"/>
                          <a:gd name="T7" fmla="*/ 0 h 363"/>
                          <a:gd name="T8" fmla="*/ 6 w 1089"/>
                          <a:gd name="T9" fmla="*/ 0 h 363"/>
                          <a:gd name="T10" fmla="*/ 6 w 1089"/>
                          <a:gd name="T11" fmla="*/ 1 h 363"/>
                          <a:gd name="T12" fmla="*/ 6 w 1089"/>
                          <a:gd name="T13" fmla="*/ 0 h 363"/>
                          <a:gd name="T14" fmla="*/ 0 w 1089"/>
                          <a:gd name="T15" fmla="*/ 0 h 363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1089"/>
                          <a:gd name="T25" fmla="*/ 0 h 363"/>
                          <a:gd name="T26" fmla="*/ 1089 w 1089"/>
                          <a:gd name="T27" fmla="*/ 363 h 363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1089" h="363">
                            <a:moveTo>
                              <a:pt x="0" y="0"/>
                            </a:moveTo>
                            <a:lnTo>
                              <a:pt x="363" y="363"/>
                            </a:lnTo>
                            <a:lnTo>
                              <a:pt x="726" y="363"/>
                            </a:lnTo>
                            <a:lnTo>
                              <a:pt x="1089" y="0"/>
                            </a:lnTo>
                            <a:lnTo>
                              <a:pt x="590" y="0"/>
                            </a:lnTo>
                            <a:lnTo>
                              <a:pt x="545" y="91"/>
                            </a:lnTo>
                            <a:lnTo>
                              <a:pt x="499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19050" cap="flat" cmpd="sng">
                        <a:solidFill>
                          <a:schemeClr val="bg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62598" name="Line 10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757" y="2270"/>
                        <a:ext cx="0" cy="166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bg1"/>
                        </a:solidFill>
                        <a:round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62599" name="Line 10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383" y="2270"/>
                        <a:ext cx="0" cy="166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bg1"/>
                        </a:solidFill>
                        <a:round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62600" name="Line 10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588" y="2701"/>
                        <a:ext cx="0" cy="166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bg1"/>
                        </a:solidFill>
                        <a:round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62596" name="Text Box 10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594" y="902"/>
                      <a:ext cx="228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r>
                        <a:rPr lang="en-US" altLang="zh-TW" sz="2400">
                          <a:solidFill>
                            <a:schemeClr val="accent2"/>
                          </a:solidFill>
                        </a:rPr>
                        <a:t>+</a:t>
                      </a:r>
                    </a:p>
                  </p:txBody>
                </p:sp>
              </p:grpSp>
              <p:sp>
                <p:nvSpPr>
                  <p:cNvPr id="62594" name="AutoShape 109"/>
                  <p:cNvSpPr>
                    <a:spLocks noChangeArrowheads="1"/>
                  </p:cNvSpPr>
                  <p:nvPr/>
                </p:nvSpPr>
                <p:spPr bwMode="auto">
                  <a:xfrm>
                    <a:off x="4162" y="2613"/>
                    <a:ext cx="181" cy="136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1905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rgbClr val="FFFF00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algn="ctr" eaLnBrk="1" hangingPunct="1">
                      <a:buFontTx/>
                      <a:buNone/>
                    </a:pPr>
                    <a:r>
                      <a:rPr lang="en-US" altLang="zh-TW" sz="1000">
                        <a:solidFill>
                          <a:srgbClr val="FFFF66"/>
                        </a:solidFill>
                      </a:rPr>
                      <a:t>1</a:t>
                    </a:r>
                  </a:p>
                </p:txBody>
              </p:sp>
            </p:grpSp>
            <p:sp>
              <p:nvSpPr>
                <p:cNvPr id="62592" name="Freeform 110"/>
                <p:cNvSpPr>
                  <a:spLocks/>
                </p:cNvSpPr>
                <p:nvPr/>
              </p:nvSpPr>
              <p:spPr bwMode="auto">
                <a:xfrm>
                  <a:off x="4377" y="2750"/>
                  <a:ext cx="363" cy="1043"/>
                </a:xfrm>
                <a:custGeom>
                  <a:avLst/>
                  <a:gdLst>
                    <a:gd name="T0" fmla="*/ 0 w 363"/>
                    <a:gd name="T1" fmla="*/ 952 h 1043"/>
                    <a:gd name="T2" fmla="*/ 0 w 363"/>
                    <a:gd name="T3" fmla="*/ 1043 h 1043"/>
                    <a:gd name="T4" fmla="*/ 363 w 363"/>
                    <a:gd name="T5" fmla="*/ 1043 h 1043"/>
                    <a:gd name="T6" fmla="*/ 363 w 363"/>
                    <a:gd name="T7" fmla="*/ 0 h 1043"/>
                    <a:gd name="T8" fmla="*/ 91 w 363"/>
                    <a:gd name="T9" fmla="*/ 0 h 10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3"/>
                    <a:gd name="T16" fmla="*/ 0 h 1043"/>
                    <a:gd name="T17" fmla="*/ 363 w 363"/>
                    <a:gd name="T18" fmla="*/ 1043 h 10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3" h="1043">
                      <a:moveTo>
                        <a:pt x="0" y="952"/>
                      </a:moveTo>
                      <a:lnTo>
                        <a:pt x="0" y="1043"/>
                      </a:lnTo>
                      <a:lnTo>
                        <a:pt x="363" y="1043"/>
                      </a:lnTo>
                      <a:lnTo>
                        <a:pt x="363" y="0"/>
                      </a:lnTo>
                      <a:lnTo>
                        <a:pt x="91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62517" name="Group 111"/>
              <p:cNvGrpSpPr>
                <a:grpSpLocks/>
              </p:cNvGrpSpPr>
              <p:nvPr/>
            </p:nvGrpSpPr>
            <p:grpSpPr bwMode="auto">
              <a:xfrm>
                <a:off x="3288" y="282"/>
                <a:ext cx="2363" cy="1923"/>
                <a:chOff x="3288" y="282"/>
                <a:chExt cx="2363" cy="1923"/>
              </a:xfrm>
            </p:grpSpPr>
            <p:sp>
              <p:nvSpPr>
                <p:cNvPr id="62580" name="Freeform 112"/>
                <p:cNvSpPr>
                  <a:spLocks/>
                </p:cNvSpPr>
                <p:nvPr/>
              </p:nvSpPr>
              <p:spPr bwMode="auto">
                <a:xfrm>
                  <a:off x="4229" y="2069"/>
                  <a:ext cx="45" cy="136"/>
                </a:xfrm>
                <a:custGeom>
                  <a:avLst/>
                  <a:gdLst>
                    <a:gd name="T0" fmla="*/ 0 w 45"/>
                    <a:gd name="T1" fmla="*/ 0 h 136"/>
                    <a:gd name="T2" fmla="*/ 0 w 45"/>
                    <a:gd name="T3" fmla="*/ 91 h 136"/>
                    <a:gd name="T4" fmla="*/ 45 w 45"/>
                    <a:gd name="T5" fmla="*/ 136 h 136"/>
                    <a:gd name="T6" fmla="*/ 0 60000 65536"/>
                    <a:gd name="T7" fmla="*/ 0 60000 65536"/>
                    <a:gd name="T8" fmla="*/ 0 60000 65536"/>
                    <a:gd name="T9" fmla="*/ 0 w 45"/>
                    <a:gd name="T10" fmla="*/ 0 h 136"/>
                    <a:gd name="T11" fmla="*/ 45 w 45"/>
                    <a:gd name="T12" fmla="*/ 136 h 1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5" h="136">
                      <a:moveTo>
                        <a:pt x="0" y="0"/>
                      </a:moveTo>
                      <a:lnTo>
                        <a:pt x="0" y="91"/>
                      </a:lnTo>
                      <a:lnTo>
                        <a:pt x="45" y="136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2581" name="Freeform 113"/>
                <p:cNvSpPr>
                  <a:spLocks/>
                </p:cNvSpPr>
                <p:nvPr/>
              </p:nvSpPr>
              <p:spPr bwMode="auto">
                <a:xfrm>
                  <a:off x="5239" y="2024"/>
                  <a:ext cx="45" cy="181"/>
                </a:xfrm>
                <a:custGeom>
                  <a:avLst/>
                  <a:gdLst>
                    <a:gd name="T0" fmla="*/ 0 w 45"/>
                    <a:gd name="T1" fmla="*/ 0 h 136"/>
                    <a:gd name="T2" fmla="*/ 0 w 45"/>
                    <a:gd name="T3" fmla="*/ 8784 h 136"/>
                    <a:gd name="T4" fmla="*/ 45 w 45"/>
                    <a:gd name="T5" fmla="*/ 13181 h 136"/>
                    <a:gd name="T6" fmla="*/ 0 60000 65536"/>
                    <a:gd name="T7" fmla="*/ 0 60000 65536"/>
                    <a:gd name="T8" fmla="*/ 0 60000 65536"/>
                    <a:gd name="T9" fmla="*/ 0 w 45"/>
                    <a:gd name="T10" fmla="*/ 0 h 136"/>
                    <a:gd name="T11" fmla="*/ 45 w 45"/>
                    <a:gd name="T12" fmla="*/ 136 h 1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5" h="136">
                      <a:moveTo>
                        <a:pt x="0" y="0"/>
                      </a:moveTo>
                      <a:lnTo>
                        <a:pt x="0" y="91"/>
                      </a:lnTo>
                      <a:lnTo>
                        <a:pt x="45" y="136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2582" name="Freeform 114"/>
                <p:cNvSpPr>
                  <a:spLocks/>
                </p:cNvSpPr>
                <p:nvPr/>
              </p:nvSpPr>
              <p:spPr bwMode="auto">
                <a:xfrm>
                  <a:off x="5511" y="2024"/>
                  <a:ext cx="45" cy="181"/>
                </a:xfrm>
                <a:custGeom>
                  <a:avLst/>
                  <a:gdLst>
                    <a:gd name="T0" fmla="*/ 0 w 45"/>
                    <a:gd name="T1" fmla="*/ 0 h 136"/>
                    <a:gd name="T2" fmla="*/ 0 w 45"/>
                    <a:gd name="T3" fmla="*/ 8784 h 136"/>
                    <a:gd name="T4" fmla="*/ 45 w 45"/>
                    <a:gd name="T5" fmla="*/ 13181 h 136"/>
                    <a:gd name="T6" fmla="*/ 0 60000 65536"/>
                    <a:gd name="T7" fmla="*/ 0 60000 65536"/>
                    <a:gd name="T8" fmla="*/ 0 60000 65536"/>
                    <a:gd name="T9" fmla="*/ 0 w 45"/>
                    <a:gd name="T10" fmla="*/ 0 h 136"/>
                    <a:gd name="T11" fmla="*/ 45 w 45"/>
                    <a:gd name="T12" fmla="*/ 136 h 1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5" h="136">
                      <a:moveTo>
                        <a:pt x="0" y="0"/>
                      </a:moveTo>
                      <a:lnTo>
                        <a:pt x="0" y="91"/>
                      </a:lnTo>
                      <a:lnTo>
                        <a:pt x="45" y="136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62583" name="Group 115"/>
                <p:cNvGrpSpPr>
                  <a:grpSpLocks/>
                </p:cNvGrpSpPr>
                <p:nvPr/>
              </p:nvGrpSpPr>
              <p:grpSpPr bwMode="auto">
                <a:xfrm>
                  <a:off x="3288" y="282"/>
                  <a:ext cx="2363" cy="1918"/>
                  <a:chOff x="3288" y="282"/>
                  <a:chExt cx="2363" cy="1918"/>
                </a:xfrm>
              </p:grpSpPr>
              <p:sp>
                <p:nvSpPr>
                  <p:cNvPr id="62584" name="Freeform 116"/>
                  <p:cNvSpPr>
                    <a:spLocks/>
                  </p:cNvSpPr>
                  <p:nvPr/>
                </p:nvSpPr>
                <p:spPr bwMode="auto">
                  <a:xfrm>
                    <a:off x="4320" y="669"/>
                    <a:ext cx="57" cy="368"/>
                  </a:xfrm>
                  <a:custGeom>
                    <a:avLst/>
                    <a:gdLst>
                      <a:gd name="T0" fmla="*/ 0 w 57"/>
                      <a:gd name="T1" fmla="*/ 368 h 368"/>
                      <a:gd name="T2" fmla="*/ 0 w 57"/>
                      <a:gd name="T3" fmla="*/ 57 h 368"/>
                      <a:gd name="T4" fmla="*/ 57 w 57"/>
                      <a:gd name="T5" fmla="*/ 0 h 368"/>
                      <a:gd name="T6" fmla="*/ 0 60000 65536"/>
                      <a:gd name="T7" fmla="*/ 0 60000 65536"/>
                      <a:gd name="T8" fmla="*/ 0 60000 65536"/>
                      <a:gd name="T9" fmla="*/ 0 w 57"/>
                      <a:gd name="T10" fmla="*/ 0 h 368"/>
                      <a:gd name="T11" fmla="*/ 57 w 57"/>
                      <a:gd name="T12" fmla="*/ 368 h 36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7" h="368">
                        <a:moveTo>
                          <a:pt x="0" y="368"/>
                        </a:moveTo>
                        <a:lnTo>
                          <a:pt x="0" y="57"/>
                        </a:lnTo>
                        <a:lnTo>
                          <a:pt x="57" y="0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62585" name="Freeform 117"/>
                  <p:cNvSpPr>
                    <a:spLocks/>
                  </p:cNvSpPr>
                  <p:nvPr/>
                </p:nvSpPr>
                <p:spPr bwMode="auto">
                  <a:xfrm>
                    <a:off x="4378" y="518"/>
                    <a:ext cx="861" cy="826"/>
                  </a:xfrm>
                  <a:custGeom>
                    <a:avLst/>
                    <a:gdLst>
                      <a:gd name="T0" fmla="*/ 861 w 861"/>
                      <a:gd name="T1" fmla="*/ 826 h 826"/>
                      <a:gd name="T2" fmla="*/ 861 w 861"/>
                      <a:gd name="T3" fmla="*/ 248 h 826"/>
                      <a:gd name="T4" fmla="*/ 0 w 861"/>
                      <a:gd name="T5" fmla="*/ 248 h 826"/>
                      <a:gd name="T6" fmla="*/ 0 w 861"/>
                      <a:gd name="T7" fmla="*/ 0 h 82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61"/>
                      <a:gd name="T13" fmla="*/ 0 h 826"/>
                      <a:gd name="T14" fmla="*/ 861 w 861"/>
                      <a:gd name="T15" fmla="*/ 826 h 82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61" h="826">
                        <a:moveTo>
                          <a:pt x="861" y="826"/>
                        </a:moveTo>
                        <a:lnTo>
                          <a:pt x="861" y="248"/>
                        </a:lnTo>
                        <a:lnTo>
                          <a:pt x="0" y="248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62586" name="Group 118"/>
                  <p:cNvGrpSpPr>
                    <a:grpSpLocks/>
                  </p:cNvGrpSpPr>
                  <p:nvPr/>
                </p:nvGrpSpPr>
                <p:grpSpPr bwMode="auto">
                  <a:xfrm>
                    <a:off x="4150" y="391"/>
                    <a:ext cx="454" cy="137"/>
                    <a:chOff x="3152" y="3475"/>
                    <a:chExt cx="454" cy="137"/>
                  </a:xfrm>
                </p:grpSpPr>
                <p:sp>
                  <p:nvSpPr>
                    <p:cNvPr id="62589" name="AutoShape 119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3152" y="3475"/>
                      <a:ext cx="454" cy="137"/>
                    </a:xfrm>
                    <a:prstGeom prst="parallelogram">
                      <a:avLst>
                        <a:gd name="adj" fmla="val 37680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  <p:sp>
                  <p:nvSpPr>
                    <p:cNvPr id="62590" name="Line 1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79" y="3503"/>
                      <a:ext cx="46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62587" name="Freeform 121"/>
                  <p:cNvSpPr>
                    <a:spLocks/>
                  </p:cNvSpPr>
                  <p:nvPr/>
                </p:nvSpPr>
                <p:spPr bwMode="auto">
                  <a:xfrm>
                    <a:off x="3381" y="282"/>
                    <a:ext cx="2270" cy="1918"/>
                  </a:xfrm>
                  <a:custGeom>
                    <a:avLst/>
                    <a:gdLst>
                      <a:gd name="T0" fmla="*/ 0 w 2270"/>
                      <a:gd name="T1" fmla="*/ 1746 h 1918"/>
                      <a:gd name="T2" fmla="*/ 0 w 2270"/>
                      <a:gd name="T3" fmla="*/ 1861 h 1918"/>
                      <a:gd name="T4" fmla="*/ 57 w 2270"/>
                      <a:gd name="T5" fmla="*/ 1918 h 1918"/>
                      <a:gd name="T6" fmla="*/ 2270 w 2270"/>
                      <a:gd name="T7" fmla="*/ 1918 h 1918"/>
                      <a:gd name="T8" fmla="*/ 2270 w 2270"/>
                      <a:gd name="T9" fmla="*/ 0 h 1918"/>
                      <a:gd name="T10" fmla="*/ 991 w 2270"/>
                      <a:gd name="T11" fmla="*/ 0 h 1918"/>
                      <a:gd name="T12" fmla="*/ 991 w 2270"/>
                      <a:gd name="T13" fmla="*/ 115 h 191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270"/>
                      <a:gd name="T22" fmla="*/ 0 h 1918"/>
                      <a:gd name="T23" fmla="*/ 2270 w 2270"/>
                      <a:gd name="T24" fmla="*/ 1918 h 191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270" h="1918">
                        <a:moveTo>
                          <a:pt x="0" y="1746"/>
                        </a:moveTo>
                        <a:lnTo>
                          <a:pt x="0" y="1861"/>
                        </a:lnTo>
                        <a:lnTo>
                          <a:pt x="57" y="1918"/>
                        </a:lnTo>
                        <a:lnTo>
                          <a:pt x="2270" y="1918"/>
                        </a:lnTo>
                        <a:lnTo>
                          <a:pt x="2270" y="0"/>
                        </a:lnTo>
                        <a:lnTo>
                          <a:pt x="991" y="0"/>
                        </a:lnTo>
                        <a:lnTo>
                          <a:pt x="991" y="115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62588" name="Freeform 122"/>
                  <p:cNvSpPr>
                    <a:spLocks/>
                  </p:cNvSpPr>
                  <p:nvPr/>
                </p:nvSpPr>
                <p:spPr bwMode="auto">
                  <a:xfrm>
                    <a:off x="3288" y="611"/>
                    <a:ext cx="1089" cy="460"/>
                  </a:xfrm>
                  <a:custGeom>
                    <a:avLst/>
                    <a:gdLst>
                      <a:gd name="T0" fmla="*/ 0 w 1089"/>
                      <a:gd name="T1" fmla="*/ 460 h 460"/>
                      <a:gd name="T2" fmla="*/ 0 w 1089"/>
                      <a:gd name="T3" fmla="*/ 69 h 460"/>
                      <a:gd name="T4" fmla="*/ 1020 w 1089"/>
                      <a:gd name="T5" fmla="*/ 69 h 460"/>
                      <a:gd name="T6" fmla="*/ 1089 w 1089"/>
                      <a:gd name="T7" fmla="*/ 0 h 4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89"/>
                      <a:gd name="T13" fmla="*/ 0 h 460"/>
                      <a:gd name="T14" fmla="*/ 1089 w 1089"/>
                      <a:gd name="T15" fmla="*/ 460 h 4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89" h="460">
                        <a:moveTo>
                          <a:pt x="0" y="460"/>
                        </a:moveTo>
                        <a:lnTo>
                          <a:pt x="0" y="69"/>
                        </a:lnTo>
                        <a:lnTo>
                          <a:pt x="1020" y="69"/>
                        </a:lnTo>
                        <a:lnTo>
                          <a:pt x="1089" y="0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grpSp>
            <p:nvGrpSpPr>
              <p:cNvPr id="62518" name="Group 123"/>
              <p:cNvGrpSpPr>
                <a:grpSpLocks/>
              </p:cNvGrpSpPr>
              <p:nvPr/>
            </p:nvGrpSpPr>
            <p:grpSpPr bwMode="auto">
              <a:xfrm>
                <a:off x="3107" y="402"/>
                <a:ext cx="1497" cy="1694"/>
                <a:chOff x="3107" y="402"/>
                <a:chExt cx="1497" cy="1694"/>
              </a:xfrm>
            </p:grpSpPr>
            <p:sp>
              <p:nvSpPr>
                <p:cNvPr id="62566" name="Freeform 124"/>
                <p:cNvSpPr>
                  <a:spLocks/>
                </p:cNvSpPr>
                <p:nvPr/>
              </p:nvSpPr>
              <p:spPr bwMode="auto">
                <a:xfrm>
                  <a:off x="3393" y="1237"/>
                  <a:ext cx="311" cy="110"/>
                </a:xfrm>
                <a:custGeom>
                  <a:avLst/>
                  <a:gdLst>
                    <a:gd name="T0" fmla="*/ 0 w 311"/>
                    <a:gd name="T1" fmla="*/ 110 h 110"/>
                    <a:gd name="T2" fmla="*/ 0 w 311"/>
                    <a:gd name="T3" fmla="*/ 41 h 110"/>
                    <a:gd name="T4" fmla="*/ 270 w 311"/>
                    <a:gd name="T5" fmla="*/ 41 h 110"/>
                    <a:gd name="T6" fmla="*/ 311 w 311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1"/>
                    <a:gd name="T13" fmla="*/ 0 h 110"/>
                    <a:gd name="T14" fmla="*/ 311 w 311"/>
                    <a:gd name="T15" fmla="*/ 110 h 1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1" h="110">
                      <a:moveTo>
                        <a:pt x="0" y="110"/>
                      </a:moveTo>
                      <a:lnTo>
                        <a:pt x="0" y="41"/>
                      </a:lnTo>
                      <a:lnTo>
                        <a:pt x="270" y="41"/>
                      </a:lnTo>
                      <a:lnTo>
                        <a:pt x="311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2567" name="Freeform 125"/>
                <p:cNvSpPr>
                  <a:spLocks/>
                </p:cNvSpPr>
                <p:nvPr/>
              </p:nvSpPr>
              <p:spPr bwMode="auto">
                <a:xfrm>
                  <a:off x="3709" y="1164"/>
                  <a:ext cx="317" cy="172"/>
                </a:xfrm>
                <a:custGeom>
                  <a:avLst/>
                  <a:gdLst>
                    <a:gd name="T0" fmla="*/ 317 w 317"/>
                    <a:gd name="T1" fmla="*/ 172 h 172"/>
                    <a:gd name="T2" fmla="*/ 0 w 317"/>
                    <a:gd name="T3" fmla="*/ 172 h 172"/>
                    <a:gd name="T4" fmla="*/ 0 w 317"/>
                    <a:gd name="T5" fmla="*/ 0 h 172"/>
                    <a:gd name="T6" fmla="*/ 0 60000 65536"/>
                    <a:gd name="T7" fmla="*/ 0 60000 65536"/>
                    <a:gd name="T8" fmla="*/ 0 60000 65536"/>
                    <a:gd name="T9" fmla="*/ 0 w 317"/>
                    <a:gd name="T10" fmla="*/ 0 h 172"/>
                    <a:gd name="T11" fmla="*/ 317 w 317"/>
                    <a:gd name="T12" fmla="*/ 172 h 17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7" h="172">
                      <a:moveTo>
                        <a:pt x="317" y="172"/>
                      </a:moveTo>
                      <a:lnTo>
                        <a:pt x="0" y="17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62568" name="Group 126"/>
                <p:cNvGrpSpPr>
                  <a:grpSpLocks/>
                </p:cNvGrpSpPr>
                <p:nvPr/>
              </p:nvGrpSpPr>
              <p:grpSpPr bwMode="auto">
                <a:xfrm>
                  <a:off x="3107" y="402"/>
                  <a:ext cx="1497" cy="1694"/>
                  <a:chOff x="3107" y="402"/>
                  <a:chExt cx="1497" cy="1694"/>
                </a:xfrm>
              </p:grpSpPr>
              <p:grpSp>
                <p:nvGrpSpPr>
                  <p:cNvPr id="62569" name="Group 127"/>
                  <p:cNvGrpSpPr>
                    <a:grpSpLocks/>
                  </p:cNvGrpSpPr>
                  <p:nvPr/>
                </p:nvGrpSpPr>
                <p:grpSpPr bwMode="auto">
                  <a:xfrm>
                    <a:off x="3470" y="864"/>
                    <a:ext cx="473" cy="346"/>
                    <a:chOff x="3470" y="864"/>
                    <a:chExt cx="473" cy="346"/>
                  </a:xfrm>
                </p:grpSpPr>
                <p:grpSp>
                  <p:nvGrpSpPr>
                    <p:cNvPr id="62574" name="Group 12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70" y="864"/>
                      <a:ext cx="473" cy="346"/>
                      <a:chOff x="3178" y="2270"/>
                      <a:chExt cx="817" cy="597"/>
                    </a:xfrm>
                  </p:grpSpPr>
                  <p:sp>
                    <p:nvSpPr>
                      <p:cNvPr id="62576" name="Freeform 1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78" y="2436"/>
                        <a:ext cx="817" cy="266"/>
                      </a:xfrm>
                      <a:custGeom>
                        <a:avLst/>
                        <a:gdLst>
                          <a:gd name="T0" fmla="*/ 0 w 1089"/>
                          <a:gd name="T1" fmla="*/ 0 h 363"/>
                          <a:gd name="T2" fmla="*/ 4 w 1089"/>
                          <a:gd name="T3" fmla="*/ 3 h 363"/>
                          <a:gd name="T4" fmla="*/ 8 w 1089"/>
                          <a:gd name="T5" fmla="*/ 3 h 363"/>
                          <a:gd name="T6" fmla="*/ 11 w 1089"/>
                          <a:gd name="T7" fmla="*/ 0 h 363"/>
                          <a:gd name="T8" fmla="*/ 6 w 1089"/>
                          <a:gd name="T9" fmla="*/ 0 h 363"/>
                          <a:gd name="T10" fmla="*/ 6 w 1089"/>
                          <a:gd name="T11" fmla="*/ 1 h 363"/>
                          <a:gd name="T12" fmla="*/ 6 w 1089"/>
                          <a:gd name="T13" fmla="*/ 0 h 363"/>
                          <a:gd name="T14" fmla="*/ 0 w 1089"/>
                          <a:gd name="T15" fmla="*/ 0 h 363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1089"/>
                          <a:gd name="T25" fmla="*/ 0 h 363"/>
                          <a:gd name="T26" fmla="*/ 1089 w 1089"/>
                          <a:gd name="T27" fmla="*/ 363 h 363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1089" h="363">
                            <a:moveTo>
                              <a:pt x="0" y="0"/>
                            </a:moveTo>
                            <a:lnTo>
                              <a:pt x="363" y="363"/>
                            </a:lnTo>
                            <a:lnTo>
                              <a:pt x="726" y="363"/>
                            </a:lnTo>
                            <a:lnTo>
                              <a:pt x="1089" y="0"/>
                            </a:lnTo>
                            <a:lnTo>
                              <a:pt x="590" y="0"/>
                            </a:lnTo>
                            <a:lnTo>
                              <a:pt x="545" y="91"/>
                            </a:lnTo>
                            <a:lnTo>
                              <a:pt x="499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19050" cap="flat" cmpd="sng">
                        <a:solidFill>
                          <a:schemeClr val="bg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62577" name="Line 13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757" y="2270"/>
                        <a:ext cx="0" cy="166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bg1"/>
                        </a:solidFill>
                        <a:round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62578" name="Line 13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383" y="2270"/>
                        <a:ext cx="0" cy="166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bg1"/>
                        </a:solidFill>
                        <a:round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62579" name="Line 13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588" y="2701"/>
                        <a:ext cx="0" cy="166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bg1"/>
                        </a:solidFill>
                        <a:round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62575" name="Text Box 13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594" y="902"/>
                      <a:ext cx="228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r>
                        <a:rPr lang="en-US" altLang="zh-TW" sz="2400">
                          <a:solidFill>
                            <a:schemeClr val="accent2"/>
                          </a:solidFill>
                        </a:rPr>
                        <a:t>+</a:t>
                      </a:r>
                    </a:p>
                  </p:txBody>
                </p:sp>
              </p:grpSp>
              <p:grpSp>
                <p:nvGrpSpPr>
                  <p:cNvPr id="62570" name="Group 134"/>
                  <p:cNvGrpSpPr>
                    <a:grpSpLocks/>
                  </p:cNvGrpSpPr>
                  <p:nvPr/>
                </p:nvGrpSpPr>
                <p:grpSpPr bwMode="auto">
                  <a:xfrm>
                    <a:off x="3807" y="858"/>
                    <a:ext cx="797" cy="1238"/>
                    <a:chOff x="3807" y="858"/>
                    <a:chExt cx="797" cy="1238"/>
                  </a:xfrm>
                </p:grpSpPr>
                <p:sp>
                  <p:nvSpPr>
                    <p:cNvPr id="62572" name="Freeform 135"/>
                    <p:cNvSpPr>
                      <a:spLocks/>
                    </p:cNvSpPr>
                    <p:nvPr/>
                  </p:nvSpPr>
                  <p:spPr bwMode="auto">
                    <a:xfrm>
                      <a:off x="3807" y="858"/>
                      <a:ext cx="797" cy="1216"/>
                    </a:xfrm>
                    <a:custGeom>
                      <a:avLst/>
                      <a:gdLst>
                        <a:gd name="T0" fmla="*/ 1509 w 732"/>
                        <a:gd name="T1" fmla="*/ 1166 h 1216"/>
                        <a:gd name="T2" fmla="*/ 1509 w 732"/>
                        <a:gd name="T3" fmla="*/ 1216 h 1216"/>
                        <a:gd name="T4" fmla="*/ 2854 w 732"/>
                        <a:gd name="T5" fmla="*/ 1216 h 1216"/>
                        <a:gd name="T6" fmla="*/ 2854 w 732"/>
                        <a:gd name="T7" fmla="*/ 0 h 1216"/>
                        <a:gd name="T8" fmla="*/ 0 w 732"/>
                        <a:gd name="T9" fmla="*/ 0 h 121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32"/>
                        <a:gd name="T16" fmla="*/ 0 h 1216"/>
                        <a:gd name="T17" fmla="*/ 732 w 732"/>
                        <a:gd name="T18" fmla="*/ 1216 h 121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32" h="1216">
                          <a:moveTo>
                            <a:pt x="388" y="1166"/>
                          </a:moveTo>
                          <a:lnTo>
                            <a:pt x="388" y="1216"/>
                          </a:lnTo>
                          <a:lnTo>
                            <a:pt x="732" y="1216"/>
                          </a:lnTo>
                          <a:lnTo>
                            <a:pt x="732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9050" cap="flat" cmpd="sng">
                      <a:solidFill>
                        <a:schemeClr val="bg1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62573" name="Oval 1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07" y="2051"/>
                      <a:ext cx="46" cy="4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</p:grpSp>
              <p:sp>
                <p:nvSpPr>
                  <p:cNvPr id="62571" name="Freeform 137"/>
                  <p:cNvSpPr>
                    <a:spLocks/>
                  </p:cNvSpPr>
                  <p:nvPr/>
                </p:nvSpPr>
                <p:spPr bwMode="auto">
                  <a:xfrm>
                    <a:off x="3107" y="402"/>
                    <a:ext cx="484" cy="488"/>
                  </a:xfrm>
                  <a:custGeom>
                    <a:avLst/>
                    <a:gdLst>
                      <a:gd name="T0" fmla="*/ 484 w 484"/>
                      <a:gd name="T1" fmla="*/ 488 h 488"/>
                      <a:gd name="T2" fmla="*/ 484 w 484"/>
                      <a:gd name="T3" fmla="*/ 0 h 488"/>
                      <a:gd name="T4" fmla="*/ 0 w 484"/>
                      <a:gd name="T5" fmla="*/ 0 h 488"/>
                      <a:gd name="T6" fmla="*/ 0 60000 65536"/>
                      <a:gd name="T7" fmla="*/ 0 60000 65536"/>
                      <a:gd name="T8" fmla="*/ 0 60000 65536"/>
                      <a:gd name="T9" fmla="*/ 0 w 484"/>
                      <a:gd name="T10" fmla="*/ 0 h 488"/>
                      <a:gd name="T11" fmla="*/ 484 w 484"/>
                      <a:gd name="T12" fmla="*/ 488 h 4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84" h="488">
                        <a:moveTo>
                          <a:pt x="484" y="488"/>
                        </a:moveTo>
                        <a:lnTo>
                          <a:pt x="484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grpSp>
            <p:nvGrpSpPr>
              <p:cNvPr id="62519" name="Group 138"/>
              <p:cNvGrpSpPr>
                <a:grpSpLocks/>
              </p:cNvGrpSpPr>
              <p:nvPr/>
            </p:nvGrpSpPr>
            <p:grpSpPr bwMode="auto">
              <a:xfrm>
                <a:off x="2834" y="858"/>
                <a:ext cx="2811" cy="2932"/>
                <a:chOff x="2834" y="858"/>
                <a:chExt cx="2811" cy="2932"/>
              </a:xfrm>
            </p:grpSpPr>
            <p:sp>
              <p:nvSpPr>
                <p:cNvPr id="62561" name="Freeform 139"/>
                <p:cNvSpPr>
                  <a:spLocks/>
                </p:cNvSpPr>
                <p:nvPr/>
              </p:nvSpPr>
              <p:spPr bwMode="auto">
                <a:xfrm>
                  <a:off x="3698" y="3035"/>
                  <a:ext cx="680" cy="755"/>
                </a:xfrm>
                <a:custGeom>
                  <a:avLst/>
                  <a:gdLst>
                    <a:gd name="T0" fmla="*/ 680 w 680"/>
                    <a:gd name="T1" fmla="*/ 850 h 749"/>
                    <a:gd name="T2" fmla="*/ 0 w 680"/>
                    <a:gd name="T3" fmla="*/ 850 h 749"/>
                    <a:gd name="T4" fmla="*/ 0 w 680"/>
                    <a:gd name="T5" fmla="*/ 0 h 749"/>
                    <a:gd name="T6" fmla="*/ 478 w 680"/>
                    <a:gd name="T7" fmla="*/ 0 h 74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80"/>
                    <a:gd name="T13" fmla="*/ 0 h 749"/>
                    <a:gd name="T14" fmla="*/ 680 w 680"/>
                    <a:gd name="T15" fmla="*/ 749 h 74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80" h="749">
                      <a:moveTo>
                        <a:pt x="680" y="749"/>
                      </a:moveTo>
                      <a:lnTo>
                        <a:pt x="0" y="749"/>
                      </a:lnTo>
                      <a:lnTo>
                        <a:pt x="0" y="0"/>
                      </a:lnTo>
                      <a:lnTo>
                        <a:pt x="478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bg1"/>
                  </a:solidFill>
                  <a:prstDash val="solid"/>
                  <a:round/>
                  <a:headEnd type="oval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62562" name="Group 140"/>
                <p:cNvGrpSpPr>
                  <a:grpSpLocks/>
                </p:cNvGrpSpPr>
                <p:nvPr/>
              </p:nvGrpSpPr>
              <p:grpSpPr bwMode="auto">
                <a:xfrm>
                  <a:off x="2834" y="858"/>
                  <a:ext cx="2811" cy="1239"/>
                  <a:chOff x="2834" y="858"/>
                  <a:chExt cx="2811" cy="1239"/>
                </a:xfrm>
              </p:grpSpPr>
              <p:sp>
                <p:nvSpPr>
                  <p:cNvPr id="62563" name="Freeform 141"/>
                  <p:cNvSpPr>
                    <a:spLocks/>
                  </p:cNvSpPr>
                  <p:nvPr/>
                </p:nvSpPr>
                <p:spPr bwMode="auto">
                  <a:xfrm>
                    <a:off x="2834" y="1066"/>
                    <a:ext cx="541" cy="1031"/>
                  </a:xfrm>
                  <a:custGeom>
                    <a:avLst/>
                    <a:gdLst>
                      <a:gd name="T0" fmla="*/ 541 w 541"/>
                      <a:gd name="T1" fmla="*/ 1031 h 1031"/>
                      <a:gd name="T2" fmla="*/ 0 w 541"/>
                      <a:gd name="T3" fmla="*/ 1031 h 1031"/>
                      <a:gd name="T4" fmla="*/ 0 w 541"/>
                      <a:gd name="T5" fmla="*/ 0 h 1031"/>
                      <a:gd name="T6" fmla="*/ 271 w 541"/>
                      <a:gd name="T7" fmla="*/ 0 h 103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541"/>
                      <a:gd name="T13" fmla="*/ 0 h 1031"/>
                      <a:gd name="T14" fmla="*/ 541 w 541"/>
                      <a:gd name="T15" fmla="*/ 1031 h 1031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541" h="1031">
                        <a:moveTo>
                          <a:pt x="541" y="1031"/>
                        </a:moveTo>
                        <a:lnTo>
                          <a:pt x="0" y="1031"/>
                        </a:lnTo>
                        <a:lnTo>
                          <a:pt x="0" y="0"/>
                        </a:lnTo>
                        <a:lnTo>
                          <a:pt x="271" y="0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bg1"/>
                    </a:solidFill>
                    <a:prstDash val="solid"/>
                    <a:round/>
                    <a:headEnd type="oval" w="med" len="med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62564" name="Line 142"/>
                  <p:cNvSpPr>
                    <a:spLocks noChangeShapeType="1"/>
                  </p:cNvSpPr>
                  <p:nvPr/>
                </p:nvSpPr>
                <p:spPr bwMode="auto">
                  <a:xfrm>
                    <a:off x="4124" y="858"/>
                    <a:ext cx="0" cy="202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 type="oval" w="med" len="med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62565" name="Line 14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52" y="1348"/>
                    <a:ext cx="593" cy="1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 type="oval" w="med" len="med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grpSp>
            <p:nvGrpSpPr>
              <p:cNvPr id="62520" name="Group 144"/>
              <p:cNvGrpSpPr>
                <a:grpSpLocks/>
              </p:cNvGrpSpPr>
              <p:nvPr/>
            </p:nvGrpSpPr>
            <p:grpSpPr bwMode="auto">
              <a:xfrm>
                <a:off x="2835" y="173"/>
                <a:ext cx="2867" cy="3438"/>
                <a:chOff x="2835" y="173"/>
                <a:chExt cx="2867" cy="3438"/>
              </a:xfrm>
            </p:grpSpPr>
            <p:grpSp>
              <p:nvGrpSpPr>
                <p:cNvPr id="62521" name="Group 145"/>
                <p:cNvGrpSpPr>
                  <a:grpSpLocks/>
                </p:cNvGrpSpPr>
                <p:nvPr/>
              </p:nvGrpSpPr>
              <p:grpSpPr bwMode="auto">
                <a:xfrm>
                  <a:off x="3810" y="3182"/>
                  <a:ext cx="764" cy="429"/>
                  <a:chOff x="3696" y="2774"/>
                  <a:chExt cx="764" cy="429"/>
                </a:xfrm>
              </p:grpSpPr>
              <p:grpSp>
                <p:nvGrpSpPr>
                  <p:cNvPr id="62552" name="Group 146"/>
                  <p:cNvGrpSpPr>
                    <a:grpSpLocks/>
                  </p:cNvGrpSpPr>
                  <p:nvPr/>
                </p:nvGrpSpPr>
                <p:grpSpPr bwMode="auto">
                  <a:xfrm>
                    <a:off x="4014" y="2906"/>
                    <a:ext cx="446" cy="297"/>
                    <a:chOff x="2856" y="2890"/>
                    <a:chExt cx="446" cy="297"/>
                  </a:xfrm>
                </p:grpSpPr>
                <p:sp>
                  <p:nvSpPr>
                    <p:cNvPr id="62555" name="AutoShape 147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2880" y="2972"/>
                      <a:ext cx="422" cy="13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4 w 21600"/>
                        <a:gd name="T13" fmla="*/ 4486 h 21600"/>
                        <a:gd name="T14" fmla="*/ 17096 w 21600"/>
                        <a:gd name="T15" fmla="*/ 1711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62556" name="Line 14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188" y="2890"/>
                      <a:ext cx="0" cy="8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62557" name="Line 149"/>
                    <p:cNvSpPr>
                      <a:spLocks noChangeShapeType="1"/>
                    </p:cNvSpPr>
                    <p:nvPr/>
                  </p:nvSpPr>
                  <p:spPr bwMode="auto">
                    <a:xfrm rot="5400000" flipH="1">
                      <a:off x="2897" y="3005"/>
                      <a:ext cx="0" cy="8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62558" name="Line 15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994" y="2890"/>
                      <a:ext cx="0" cy="8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62559" name="Text Box 15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906" y="2940"/>
                      <a:ext cx="357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r>
                        <a:rPr lang="en-US" altLang="zh-TW" sz="1200">
                          <a:solidFill>
                            <a:srgbClr val="FFFF66"/>
                          </a:solidFill>
                        </a:rPr>
                        <a:t>0     1</a:t>
                      </a:r>
                    </a:p>
                  </p:txBody>
                </p:sp>
                <p:sp>
                  <p:nvSpPr>
                    <p:cNvPr id="62560" name="Line 15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089" y="3101"/>
                      <a:ext cx="0" cy="8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bg1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62553" name="Text Box 1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96" y="2976"/>
                    <a:ext cx="339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rgbClr val="FFFF00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algn="ctr" eaLnBrk="1" hangingPunct="1">
                      <a:buFontTx/>
                      <a:buNone/>
                    </a:pPr>
                    <a:r>
                      <a:rPr lang="en-US" altLang="zh-TW" sz="1200">
                        <a:solidFill>
                          <a:srgbClr val="FF00FF"/>
                        </a:solidFill>
                      </a:rPr>
                      <a:t>Initial</a:t>
                    </a:r>
                  </a:p>
                </p:txBody>
              </p:sp>
              <p:sp>
                <p:nvSpPr>
                  <p:cNvPr id="62554" name="AutoShape 154"/>
                  <p:cNvSpPr>
                    <a:spLocks noChangeArrowheads="1"/>
                  </p:cNvSpPr>
                  <p:nvPr/>
                </p:nvSpPr>
                <p:spPr bwMode="auto">
                  <a:xfrm>
                    <a:off x="4253" y="2774"/>
                    <a:ext cx="181" cy="136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1905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rgbClr val="FFFF00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algn="ctr" eaLnBrk="1" hangingPunct="1">
                      <a:buFontTx/>
                      <a:buNone/>
                    </a:pPr>
                    <a:r>
                      <a:rPr lang="en-US" altLang="zh-TW" sz="1000">
                        <a:solidFill>
                          <a:srgbClr val="FFFF66"/>
                        </a:solidFill>
                      </a:rPr>
                      <a:t>0</a:t>
                    </a:r>
                  </a:p>
                </p:txBody>
              </p:sp>
            </p:grpSp>
            <p:grpSp>
              <p:nvGrpSpPr>
                <p:cNvPr id="62522" name="Group 155"/>
                <p:cNvGrpSpPr>
                  <a:grpSpLocks/>
                </p:cNvGrpSpPr>
                <p:nvPr/>
              </p:nvGrpSpPr>
              <p:grpSpPr bwMode="auto">
                <a:xfrm>
                  <a:off x="3669" y="1498"/>
                  <a:ext cx="764" cy="429"/>
                  <a:chOff x="3696" y="2774"/>
                  <a:chExt cx="764" cy="429"/>
                </a:xfrm>
              </p:grpSpPr>
              <p:grpSp>
                <p:nvGrpSpPr>
                  <p:cNvPr id="62543" name="Group 156"/>
                  <p:cNvGrpSpPr>
                    <a:grpSpLocks/>
                  </p:cNvGrpSpPr>
                  <p:nvPr/>
                </p:nvGrpSpPr>
                <p:grpSpPr bwMode="auto">
                  <a:xfrm>
                    <a:off x="4014" y="2906"/>
                    <a:ext cx="446" cy="297"/>
                    <a:chOff x="2856" y="2890"/>
                    <a:chExt cx="446" cy="297"/>
                  </a:xfrm>
                </p:grpSpPr>
                <p:sp>
                  <p:nvSpPr>
                    <p:cNvPr id="62546" name="AutoShape 157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2880" y="2972"/>
                      <a:ext cx="422" cy="13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4 w 21600"/>
                        <a:gd name="T13" fmla="*/ 4486 h 21600"/>
                        <a:gd name="T14" fmla="*/ 17096 w 21600"/>
                        <a:gd name="T15" fmla="*/ 1711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62547" name="Line 15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188" y="2890"/>
                      <a:ext cx="0" cy="8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62548" name="Line 159"/>
                    <p:cNvSpPr>
                      <a:spLocks noChangeShapeType="1"/>
                    </p:cNvSpPr>
                    <p:nvPr/>
                  </p:nvSpPr>
                  <p:spPr bwMode="auto">
                    <a:xfrm rot="5400000" flipH="1">
                      <a:off x="2897" y="3005"/>
                      <a:ext cx="0" cy="8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62549" name="Line 16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994" y="2890"/>
                      <a:ext cx="0" cy="8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62550" name="Text Box 16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906" y="2940"/>
                      <a:ext cx="357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r>
                        <a:rPr lang="en-US" altLang="zh-TW" sz="1200">
                          <a:solidFill>
                            <a:srgbClr val="FFFF66"/>
                          </a:solidFill>
                        </a:rPr>
                        <a:t>0     1</a:t>
                      </a:r>
                    </a:p>
                  </p:txBody>
                </p:sp>
                <p:sp>
                  <p:nvSpPr>
                    <p:cNvPr id="62551" name="Line 16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089" y="3101"/>
                      <a:ext cx="0" cy="8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bg1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62544" name="Text Box 16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96" y="2976"/>
                    <a:ext cx="339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rgbClr val="FFFF00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algn="ctr" eaLnBrk="1" hangingPunct="1">
                      <a:buFontTx/>
                      <a:buNone/>
                    </a:pPr>
                    <a:r>
                      <a:rPr lang="en-US" altLang="zh-TW" sz="1200">
                        <a:solidFill>
                          <a:srgbClr val="FF00FF"/>
                        </a:solidFill>
                      </a:rPr>
                      <a:t>Initial</a:t>
                    </a:r>
                  </a:p>
                </p:txBody>
              </p:sp>
              <p:sp>
                <p:nvSpPr>
                  <p:cNvPr id="62545" name="AutoShape 164"/>
                  <p:cNvSpPr>
                    <a:spLocks noChangeArrowheads="1"/>
                  </p:cNvSpPr>
                  <p:nvPr/>
                </p:nvSpPr>
                <p:spPr bwMode="auto">
                  <a:xfrm>
                    <a:off x="4253" y="2774"/>
                    <a:ext cx="181" cy="136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1905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rgbClr val="FFFF00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algn="ctr" eaLnBrk="1" hangingPunct="1">
                      <a:buFontTx/>
                      <a:buNone/>
                    </a:pPr>
                    <a:r>
                      <a:rPr lang="en-US" altLang="zh-TW" sz="1000">
                        <a:solidFill>
                          <a:srgbClr val="FFFF66"/>
                        </a:solidFill>
                      </a:rPr>
                      <a:t>0</a:t>
                    </a:r>
                  </a:p>
                </p:txBody>
              </p:sp>
            </p:grpSp>
            <p:grpSp>
              <p:nvGrpSpPr>
                <p:cNvPr id="62523" name="Group 165"/>
                <p:cNvGrpSpPr>
                  <a:grpSpLocks/>
                </p:cNvGrpSpPr>
                <p:nvPr/>
              </p:nvGrpSpPr>
              <p:grpSpPr bwMode="auto">
                <a:xfrm>
                  <a:off x="2835" y="1504"/>
                  <a:ext cx="764" cy="429"/>
                  <a:chOff x="3696" y="2774"/>
                  <a:chExt cx="764" cy="429"/>
                </a:xfrm>
              </p:grpSpPr>
              <p:grpSp>
                <p:nvGrpSpPr>
                  <p:cNvPr id="62534" name="Group 166"/>
                  <p:cNvGrpSpPr>
                    <a:grpSpLocks/>
                  </p:cNvGrpSpPr>
                  <p:nvPr/>
                </p:nvGrpSpPr>
                <p:grpSpPr bwMode="auto">
                  <a:xfrm>
                    <a:off x="4014" y="2906"/>
                    <a:ext cx="446" cy="297"/>
                    <a:chOff x="2856" y="2890"/>
                    <a:chExt cx="446" cy="297"/>
                  </a:xfrm>
                </p:grpSpPr>
                <p:sp>
                  <p:nvSpPr>
                    <p:cNvPr id="62537" name="AutoShape 167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2880" y="2972"/>
                      <a:ext cx="422" cy="13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4 w 21600"/>
                        <a:gd name="T13" fmla="*/ 4486 h 21600"/>
                        <a:gd name="T14" fmla="*/ 17096 w 21600"/>
                        <a:gd name="T15" fmla="*/ 1711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62538" name="Line 16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188" y="2890"/>
                      <a:ext cx="0" cy="8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62539" name="Line 169"/>
                    <p:cNvSpPr>
                      <a:spLocks noChangeShapeType="1"/>
                    </p:cNvSpPr>
                    <p:nvPr/>
                  </p:nvSpPr>
                  <p:spPr bwMode="auto">
                    <a:xfrm rot="5400000" flipH="1">
                      <a:off x="2897" y="3005"/>
                      <a:ext cx="0" cy="8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62540" name="Line 17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994" y="2890"/>
                      <a:ext cx="0" cy="8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62541" name="Text Box 17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906" y="2940"/>
                      <a:ext cx="357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r>
                        <a:rPr lang="en-US" altLang="zh-TW" sz="1200">
                          <a:solidFill>
                            <a:srgbClr val="FFFF66"/>
                          </a:solidFill>
                        </a:rPr>
                        <a:t>0     1</a:t>
                      </a:r>
                    </a:p>
                  </p:txBody>
                </p:sp>
                <p:sp>
                  <p:nvSpPr>
                    <p:cNvPr id="62542" name="Line 17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089" y="3101"/>
                      <a:ext cx="0" cy="8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bg1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62535" name="Text Box 17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96" y="2976"/>
                    <a:ext cx="339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rgbClr val="FFFF00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algn="ctr" eaLnBrk="1" hangingPunct="1">
                      <a:buFontTx/>
                      <a:buNone/>
                    </a:pPr>
                    <a:r>
                      <a:rPr lang="en-US" altLang="zh-TW" sz="1200">
                        <a:solidFill>
                          <a:srgbClr val="FF00FF"/>
                        </a:solidFill>
                      </a:rPr>
                      <a:t>Initial</a:t>
                    </a:r>
                  </a:p>
                </p:txBody>
              </p:sp>
              <p:sp>
                <p:nvSpPr>
                  <p:cNvPr id="62536" name="AutoShape 174"/>
                  <p:cNvSpPr>
                    <a:spLocks noChangeArrowheads="1"/>
                  </p:cNvSpPr>
                  <p:nvPr/>
                </p:nvSpPr>
                <p:spPr bwMode="auto">
                  <a:xfrm>
                    <a:off x="4253" y="2774"/>
                    <a:ext cx="181" cy="136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1905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rgbClr val="FFFF00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algn="ctr" eaLnBrk="1" hangingPunct="1">
                      <a:buFontTx/>
                      <a:buNone/>
                    </a:pPr>
                    <a:r>
                      <a:rPr lang="en-US" altLang="zh-TW" sz="1000">
                        <a:solidFill>
                          <a:srgbClr val="FFFF66"/>
                        </a:solidFill>
                      </a:rPr>
                      <a:t>0</a:t>
                    </a:r>
                  </a:p>
                </p:txBody>
              </p:sp>
            </p:grpSp>
            <p:grpSp>
              <p:nvGrpSpPr>
                <p:cNvPr id="62524" name="Group 175"/>
                <p:cNvGrpSpPr>
                  <a:grpSpLocks/>
                </p:cNvGrpSpPr>
                <p:nvPr/>
              </p:nvGrpSpPr>
              <p:grpSpPr bwMode="auto">
                <a:xfrm>
                  <a:off x="3099" y="173"/>
                  <a:ext cx="2603" cy="1763"/>
                  <a:chOff x="3099" y="173"/>
                  <a:chExt cx="2603" cy="1763"/>
                </a:xfrm>
              </p:grpSpPr>
              <p:grpSp>
                <p:nvGrpSpPr>
                  <p:cNvPr id="62525" name="Group 176"/>
                  <p:cNvGrpSpPr>
                    <a:grpSpLocks/>
                  </p:cNvGrpSpPr>
                  <p:nvPr/>
                </p:nvGrpSpPr>
                <p:grpSpPr bwMode="auto">
                  <a:xfrm>
                    <a:off x="5012" y="1639"/>
                    <a:ext cx="446" cy="297"/>
                    <a:chOff x="2856" y="2890"/>
                    <a:chExt cx="446" cy="297"/>
                  </a:xfrm>
                </p:grpSpPr>
                <p:sp>
                  <p:nvSpPr>
                    <p:cNvPr id="62528" name="AutoShape 177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2880" y="2972"/>
                      <a:ext cx="422" cy="13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4 w 21600"/>
                        <a:gd name="T13" fmla="*/ 4486 h 21600"/>
                        <a:gd name="T14" fmla="*/ 17096 w 21600"/>
                        <a:gd name="T15" fmla="*/ 1711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62529" name="Line 17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188" y="2890"/>
                      <a:ext cx="0" cy="8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62530" name="Line 179"/>
                    <p:cNvSpPr>
                      <a:spLocks noChangeShapeType="1"/>
                    </p:cNvSpPr>
                    <p:nvPr/>
                  </p:nvSpPr>
                  <p:spPr bwMode="auto">
                    <a:xfrm rot="5400000" flipH="1">
                      <a:off x="2897" y="3005"/>
                      <a:ext cx="0" cy="8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62531" name="Line 18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994" y="2890"/>
                      <a:ext cx="0" cy="8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62532" name="Text Box 18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906" y="2940"/>
                      <a:ext cx="357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r>
                        <a:rPr lang="en-US" altLang="zh-TW" sz="1200">
                          <a:solidFill>
                            <a:srgbClr val="FFFF66"/>
                          </a:solidFill>
                        </a:rPr>
                        <a:t>0     1</a:t>
                      </a:r>
                    </a:p>
                  </p:txBody>
                </p:sp>
                <p:sp>
                  <p:nvSpPr>
                    <p:cNvPr id="62533" name="Line 18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089" y="3101"/>
                      <a:ext cx="0" cy="8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bg1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62526" name="Text Box 18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94" y="1709"/>
                    <a:ext cx="339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rgbClr val="FFFF00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algn="ctr" eaLnBrk="1" hangingPunct="1">
                      <a:buFontTx/>
                      <a:buNone/>
                    </a:pPr>
                    <a:r>
                      <a:rPr lang="en-US" altLang="zh-TW" sz="1200">
                        <a:solidFill>
                          <a:srgbClr val="FF00FF"/>
                        </a:solidFill>
                      </a:rPr>
                      <a:t>Initial</a:t>
                    </a:r>
                  </a:p>
                </p:txBody>
              </p:sp>
              <p:sp>
                <p:nvSpPr>
                  <p:cNvPr id="62527" name="Freeform 184"/>
                  <p:cNvSpPr>
                    <a:spLocks/>
                  </p:cNvSpPr>
                  <p:nvPr/>
                </p:nvSpPr>
                <p:spPr bwMode="auto">
                  <a:xfrm>
                    <a:off x="3099" y="173"/>
                    <a:ext cx="2603" cy="1463"/>
                  </a:xfrm>
                  <a:custGeom>
                    <a:avLst/>
                    <a:gdLst>
                      <a:gd name="T0" fmla="*/ 2246 w 2603"/>
                      <a:gd name="T1" fmla="*/ 1463 h 1463"/>
                      <a:gd name="T2" fmla="*/ 2350 w 2603"/>
                      <a:gd name="T3" fmla="*/ 1463 h 1463"/>
                      <a:gd name="T4" fmla="*/ 2603 w 2603"/>
                      <a:gd name="T5" fmla="*/ 1463 h 1463"/>
                      <a:gd name="T6" fmla="*/ 2603 w 2603"/>
                      <a:gd name="T7" fmla="*/ 0 h 1463"/>
                      <a:gd name="T8" fmla="*/ 0 w 2603"/>
                      <a:gd name="T9" fmla="*/ 0 h 14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03"/>
                      <a:gd name="T16" fmla="*/ 0 h 1463"/>
                      <a:gd name="T17" fmla="*/ 2603 w 2603"/>
                      <a:gd name="T18" fmla="*/ 1463 h 14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03" h="1463">
                        <a:moveTo>
                          <a:pt x="2246" y="1463"/>
                        </a:moveTo>
                        <a:lnTo>
                          <a:pt x="2350" y="1463"/>
                        </a:lnTo>
                        <a:lnTo>
                          <a:pt x="2603" y="1463"/>
                        </a:lnTo>
                        <a:lnTo>
                          <a:pt x="2603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</p:grpSp>
        <p:sp>
          <p:nvSpPr>
            <p:cNvPr id="62507" name="Text Box 307"/>
            <p:cNvSpPr txBox="1">
              <a:spLocks noChangeArrowheads="1"/>
            </p:cNvSpPr>
            <p:nvPr/>
          </p:nvSpPr>
          <p:spPr bwMode="auto">
            <a:xfrm>
              <a:off x="2562" y="28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1800">
                  <a:solidFill>
                    <a:srgbClr val="FFFF66"/>
                  </a:solidFill>
                </a:rPr>
                <a:t>Y</a:t>
              </a:r>
            </a:p>
          </p:txBody>
        </p:sp>
        <p:sp>
          <p:nvSpPr>
            <p:cNvPr id="62508" name="Text Box 308"/>
            <p:cNvSpPr txBox="1">
              <a:spLocks noChangeArrowheads="1"/>
            </p:cNvSpPr>
            <p:nvPr/>
          </p:nvSpPr>
          <p:spPr bwMode="auto">
            <a:xfrm>
              <a:off x="2562" y="255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1800">
                  <a:solidFill>
                    <a:srgbClr val="FFFF66"/>
                  </a:solidFill>
                </a:rPr>
                <a:t>X</a:t>
              </a:r>
            </a:p>
          </p:txBody>
        </p:sp>
      </p:grpSp>
      <p:sp>
        <p:nvSpPr>
          <p:cNvPr id="664886" name="Freeform 310"/>
          <p:cNvSpPr>
            <a:spLocks/>
          </p:cNvSpPr>
          <p:nvPr/>
        </p:nvSpPr>
        <p:spPr bwMode="auto">
          <a:xfrm>
            <a:off x="3676650" y="2816225"/>
            <a:ext cx="2303463" cy="2660650"/>
          </a:xfrm>
          <a:custGeom>
            <a:avLst/>
            <a:gdLst>
              <a:gd name="T0" fmla="*/ 0 w 1451"/>
              <a:gd name="T1" fmla="*/ 0 h 1676"/>
              <a:gd name="T2" fmla="*/ 0 w 1451"/>
              <a:gd name="T3" fmla="*/ 2147483646 h 1676"/>
              <a:gd name="T4" fmla="*/ 2147483646 w 1451"/>
              <a:gd name="T5" fmla="*/ 2147483646 h 1676"/>
              <a:gd name="T6" fmla="*/ 2147483646 w 1451"/>
              <a:gd name="T7" fmla="*/ 2147483646 h 1676"/>
              <a:gd name="T8" fmla="*/ 0 60000 65536"/>
              <a:gd name="T9" fmla="*/ 0 60000 65536"/>
              <a:gd name="T10" fmla="*/ 0 60000 65536"/>
              <a:gd name="T11" fmla="*/ 0 60000 65536"/>
              <a:gd name="T12" fmla="*/ 0 w 1451"/>
              <a:gd name="T13" fmla="*/ 0 h 1676"/>
              <a:gd name="T14" fmla="*/ 1451 w 1451"/>
              <a:gd name="T15" fmla="*/ 1676 h 16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51" h="1676">
                <a:moveTo>
                  <a:pt x="0" y="0"/>
                </a:moveTo>
                <a:lnTo>
                  <a:pt x="0" y="910"/>
                </a:lnTo>
                <a:lnTo>
                  <a:pt x="766" y="1676"/>
                </a:lnTo>
                <a:lnTo>
                  <a:pt x="1451" y="1676"/>
                </a:lnTo>
              </a:path>
            </a:pathLst>
          </a:custGeom>
          <a:noFill/>
          <a:ln w="9525" cap="flat" cmpd="sng">
            <a:solidFill>
              <a:schemeClr val="bg1"/>
            </a:solidFill>
            <a:prstDash val="dash"/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0439" name="Group 312"/>
          <p:cNvGrpSpPr>
            <a:grpSpLocks/>
          </p:cNvGrpSpPr>
          <p:nvPr/>
        </p:nvGrpSpPr>
        <p:grpSpPr bwMode="auto">
          <a:xfrm>
            <a:off x="2243138" y="1892300"/>
            <a:ext cx="4999037" cy="2852738"/>
            <a:chOff x="1413" y="1204"/>
            <a:chExt cx="3149" cy="1797"/>
          </a:xfrm>
        </p:grpSpPr>
        <p:grpSp>
          <p:nvGrpSpPr>
            <p:cNvPr id="62502" name="Group 278"/>
            <p:cNvGrpSpPr>
              <a:grpSpLocks/>
            </p:cNvGrpSpPr>
            <p:nvPr/>
          </p:nvGrpSpPr>
          <p:grpSpPr bwMode="auto">
            <a:xfrm>
              <a:off x="1413" y="1207"/>
              <a:ext cx="2230" cy="1794"/>
              <a:chOff x="1756" y="1207"/>
              <a:chExt cx="2230" cy="1794"/>
            </a:xfrm>
          </p:grpSpPr>
          <p:sp>
            <p:nvSpPr>
              <p:cNvPr id="62504" name="Text Box 271"/>
              <p:cNvSpPr txBox="1">
                <a:spLocks noChangeArrowheads="1"/>
              </p:cNvSpPr>
              <p:nvPr/>
            </p:nvSpPr>
            <p:spPr bwMode="auto">
              <a:xfrm>
                <a:off x="1756" y="2796"/>
                <a:ext cx="32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zh-TW" sz="1400" i="1">
                    <a:solidFill>
                      <a:srgbClr val="FF00FF"/>
                    </a:solidFill>
                    <a:latin typeface="Times New Roman" panose="02020603050405020304" pitchFamily="18" charset="0"/>
                  </a:rPr>
                  <a:t>Shift</a:t>
                </a:r>
              </a:p>
            </p:txBody>
          </p:sp>
          <p:sp>
            <p:nvSpPr>
              <p:cNvPr id="62505" name="Freeform 277"/>
              <p:cNvSpPr>
                <a:spLocks/>
              </p:cNvSpPr>
              <p:nvPr/>
            </p:nvSpPr>
            <p:spPr bwMode="auto">
              <a:xfrm>
                <a:off x="2062" y="1207"/>
                <a:ext cx="1924" cy="1794"/>
              </a:xfrm>
              <a:custGeom>
                <a:avLst/>
                <a:gdLst>
                  <a:gd name="T0" fmla="*/ 0 w 1924"/>
                  <a:gd name="T1" fmla="*/ 2122 h 1774"/>
                  <a:gd name="T2" fmla="*/ 288 w 1924"/>
                  <a:gd name="T3" fmla="*/ 2122 h 1774"/>
                  <a:gd name="T4" fmla="*/ 288 w 1924"/>
                  <a:gd name="T5" fmla="*/ 496 h 1774"/>
                  <a:gd name="T6" fmla="*/ 703 w 1924"/>
                  <a:gd name="T7" fmla="*/ 0 h 1774"/>
                  <a:gd name="T8" fmla="*/ 1924 w 1924"/>
                  <a:gd name="T9" fmla="*/ 0 h 17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4"/>
                  <a:gd name="T16" fmla="*/ 0 h 1774"/>
                  <a:gd name="T17" fmla="*/ 1924 w 1924"/>
                  <a:gd name="T18" fmla="*/ 1774 h 17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4" h="1774">
                    <a:moveTo>
                      <a:pt x="0" y="1774"/>
                    </a:moveTo>
                    <a:lnTo>
                      <a:pt x="288" y="1774"/>
                    </a:lnTo>
                    <a:lnTo>
                      <a:pt x="288" y="415"/>
                    </a:lnTo>
                    <a:lnTo>
                      <a:pt x="703" y="0"/>
                    </a:lnTo>
                    <a:lnTo>
                      <a:pt x="1924" y="0"/>
                    </a:lnTo>
                  </a:path>
                </a:pathLst>
              </a:custGeom>
              <a:noFill/>
              <a:ln w="9525" cap="flat" cmpd="sng">
                <a:solidFill>
                  <a:schemeClr val="bg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62503" name="Freeform 311"/>
            <p:cNvSpPr>
              <a:spLocks/>
            </p:cNvSpPr>
            <p:nvPr/>
          </p:nvSpPr>
          <p:spPr bwMode="auto">
            <a:xfrm>
              <a:off x="3640" y="1204"/>
              <a:ext cx="922" cy="305"/>
            </a:xfrm>
            <a:custGeom>
              <a:avLst/>
              <a:gdLst>
                <a:gd name="T0" fmla="*/ 0 w 922"/>
                <a:gd name="T1" fmla="*/ 0 h 305"/>
                <a:gd name="T2" fmla="*/ 668 w 922"/>
                <a:gd name="T3" fmla="*/ 0 h 305"/>
                <a:gd name="T4" fmla="*/ 830 w 922"/>
                <a:gd name="T5" fmla="*/ 280 h 305"/>
                <a:gd name="T6" fmla="*/ 922 w 922"/>
                <a:gd name="T7" fmla="*/ 305 h 3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2"/>
                <a:gd name="T13" fmla="*/ 0 h 305"/>
                <a:gd name="T14" fmla="*/ 922 w 922"/>
                <a:gd name="T15" fmla="*/ 305 h 3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2" h="305">
                  <a:moveTo>
                    <a:pt x="0" y="0"/>
                  </a:moveTo>
                  <a:lnTo>
                    <a:pt x="668" y="0"/>
                  </a:lnTo>
                  <a:lnTo>
                    <a:pt x="830" y="280"/>
                  </a:lnTo>
                  <a:lnTo>
                    <a:pt x="922" y="305"/>
                  </a:lnTo>
                </a:path>
              </a:pathLst>
            </a:custGeom>
            <a:noFill/>
            <a:ln w="9525" cap="flat" cmpd="sng">
              <a:solidFill>
                <a:schemeClr val="bg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0453" name="Group 323"/>
          <p:cNvGrpSpPr>
            <a:grpSpLocks/>
          </p:cNvGrpSpPr>
          <p:nvPr/>
        </p:nvGrpSpPr>
        <p:grpSpPr bwMode="auto">
          <a:xfrm>
            <a:off x="261938" y="404813"/>
            <a:ext cx="1428750" cy="6142037"/>
            <a:chOff x="211" y="363"/>
            <a:chExt cx="900" cy="3869"/>
          </a:xfrm>
        </p:grpSpPr>
        <p:sp>
          <p:nvSpPr>
            <p:cNvPr id="62494" name="Line 324"/>
            <p:cNvSpPr>
              <a:spLocks noChangeShapeType="1"/>
            </p:cNvSpPr>
            <p:nvPr/>
          </p:nvSpPr>
          <p:spPr bwMode="auto">
            <a:xfrm>
              <a:off x="476" y="4156"/>
              <a:ext cx="635" cy="1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495" name="Freeform 325"/>
            <p:cNvSpPr>
              <a:spLocks/>
            </p:cNvSpPr>
            <p:nvPr/>
          </p:nvSpPr>
          <p:spPr bwMode="auto">
            <a:xfrm>
              <a:off x="567" y="363"/>
              <a:ext cx="408" cy="3793"/>
            </a:xfrm>
            <a:custGeom>
              <a:avLst/>
              <a:gdLst>
                <a:gd name="T0" fmla="*/ 0 w 408"/>
                <a:gd name="T1" fmla="*/ 3547 h 3810"/>
                <a:gd name="T2" fmla="*/ 0 w 408"/>
                <a:gd name="T3" fmla="*/ 0 h 3810"/>
                <a:gd name="T4" fmla="*/ 408 w 408"/>
                <a:gd name="T5" fmla="*/ 0 h 3810"/>
                <a:gd name="T6" fmla="*/ 0 60000 65536"/>
                <a:gd name="T7" fmla="*/ 0 60000 65536"/>
                <a:gd name="T8" fmla="*/ 0 60000 65536"/>
                <a:gd name="T9" fmla="*/ 0 w 408"/>
                <a:gd name="T10" fmla="*/ 0 h 3810"/>
                <a:gd name="T11" fmla="*/ 408 w 408"/>
                <a:gd name="T12" fmla="*/ 3810 h 38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8" h="3810">
                  <a:moveTo>
                    <a:pt x="0" y="3810"/>
                  </a:moveTo>
                  <a:lnTo>
                    <a:pt x="0" y="0"/>
                  </a:lnTo>
                  <a:lnTo>
                    <a:pt x="408" y="0"/>
                  </a:lnTo>
                </a:path>
              </a:pathLst>
            </a:custGeom>
            <a:noFill/>
            <a:ln w="9525" cap="flat" cmpd="sng">
              <a:solidFill>
                <a:srgbClr val="FFFF00"/>
              </a:solidFill>
              <a:prstDash val="sysDot"/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496" name="Line 326"/>
            <p:cNvSpPr>
              <a:spLocks noChangeShapeType="1"/>
            </p:cNvSpPr>
            <p:nvPr/>
          </p:nvSpPr>
          <p:spPr bwMode="auto">
            <a:xfrm flipH="1">
              <a:off x="570" y="2816"/>
              <a:ext cx="421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497" name="Line 327"/>
            <p:cNvSpPr>
              <a:spLocks noChangeShapeType="1"/>
            </p:cNvSpPr>
            <p:nvPr/>
          </p:nvSpPr>
          <p:spPr bwMode="auto">
            <a:xfrm flipH="1">
              <a:off x="570" y="3311"/>
              <a:ext cx="421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498" name="Line 328"/>
            <p:cNvSpPr>
              <a:spLocks noChangeShapeType="1"/>
            </p:cNvSpPr>
            <p:nvPr/>
          </p:nvSpPr>
          <p:spPr bwMode="auto">
            <a:xfrm flipH="1">
              <a:off x="570" y="823"/>
              <a:ext cx="425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499" name="Line 329"/>
            <p:cNvSpPr>
              <a:spLocks noChangeShapeType="1"/>
            </p:cNvSpPr>
            <p:nvPr/>
          </p:nvSpPr>
          <p:spPr bwMode="auto">
            <a:xfrm flipH="1">
              <a:off x="570" y="2182"/>
              <a:ext cx="467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500" name="Line 330"/>
            <p:cNvSpPr>
              <a:spLocks noChangeShapeType="1"/>
            </p:cNvSpPr>
            <p:nvPr/>
          </p:nvSpPr>
          <p:spPr bwMode="auto">
            <a:xfrm flipH="1">
              <a:off x="570" y="1324"/>
              <a:ext cx="425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501" name="Text Box 331"/>
            <p:cNvSpPr txBox="1">
              <a:spLocks noChangeArrowheads="1"/>
            </p:cNvSpPr>
            <p:nvPr/>
          </p:nvSpPr>
          <p:spPr bwMode="auto">
            <a:xfrm>
              <a:off x="211" y="4020"/>
              <a:ext cx="2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1600" i="1">
                  <a:solidFill>
                    <a:srgbClr val="FFFF66"/>
                  </a:solidFill>
                  <a:latin typeface="Times New Roman" panose="02020603050405020304" pitchFamily="18" charset="0"/>
                </a:rPr>
                <a:t>Rst</a:t>
              </a:r>
            </a:p>
          </p:txBody>
        </p:sp>
      </p:grpSp>
      <p:grpSp>
        <p:nvGrpSpPr>
          <p:cNvPr id="10459" name="Group 336"/>
          <p:cNvGrpSpPr>
            <a:grpSpLocks/>
          </p:cNvGrpSpPr>
          <p:nvPr/>
        </p:nvGrpSpPr>
        <p:grpSpPr bwMode="auto">
          <a:xfrm>
            <a:off x="323850" y="557213"/>
            <a:ext cx="7018338" cy="6291262"/>
            <a:chOff x="204" y="363"/>
            <a:chExt cx="4421" cy="3963"/>
          </a:xfrm>
        </p:grpSpPr>
        <p:grpSp>
          <p:nvGrpSpPr>
            <p:cNvPr id="62481" name="Group 333"/>
            <p:cNvGrpSpPr>
              <a:grpSpLocks/>
            </p:cNvGrpSpPr>
            <p:nvPr/>
          </p:nvGrpSpPr>
          <p:grpSpPr bwMode="auto">
            <a:xfrm>
              <a:off x="204" y="363"/>
              <a:ext cx="2803" cy="3963"/>
              <a:chOff x="204" y="363"/>
              <a:chExt cx="2803" cy="3963"/>
            </a:xfrm>
          </p:grpSpPr>
          <p:grpSp>
            <p:nvGrpSpPr>
              <p:cNvPr id="62484" name="Group 322"/>
              <p:cNvGrpSpPr>
                <a:grpSpLocks/>
              </p:cNvGrpSpPr>
              <p:nvPr/>
            </p:nvGrpSpPr>
            <p:grpSpPr bwMode="auto">
              <a:xfrm>
                <a:off x="204" y="363"/>
                <a:ext cx="907" cy="3869"/>
                <a:chOff x="204" y="363"/>
                <a:chExt cx="907" cy="3869"/>
              </a:xfrm>
            </p:grpSpPr>
            <p:sp>
              <p:nvSpPr>
                <p:cNvPr id="62486" name="Line 313"/>
                <p:cNvSpPr>
                  <a:spLocks noChangeShapeType="1"/>
                </p:cNvSpPr>
                <p:nvPr/>
              </p:nvSpPr>
              <p:spPr bwMode="auto">
                <a:xfrm>
                  <a:off x="476" y="4156"/>
                  <a:ext cx="635" cy="1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2487" name="Freeform 314"/>
                <p:cNvSpPr>
                  <a:spLocks/>
                </p:cNvSpPr>
                <p:nvPr/>
              </p:nvSpPr>
              <p:spPr bwMode="auto">
                <a:xfrm>
                  <a:off x="567" y="363"/>
                  <a:ext cx="408" cy="3793"/>
                </a:xfrm>
                <a:custGeom>
                  <a:avLst/>
                  <a:gdLst>
                    <a:gd name="T0" fmla="*/ 0 w 408"/>
                    <a:gd name="T1" fmla="*/ 3547 h 3810"/>
                    <a:gd name="T2" fmla="*/ 0 w 408"/>
                    <a:gd name="T3" fmla="*/ 0 h 3810"/>
                    <a:gd name="T4" fmla="*/ 408 w 408"/>
                    <a:gd name="T5" fmla="*/ 0 h 3810"/>
                    <a:gd name="T6" fmla="*/ 0 60000 65536"/>
                    <a:gd name="T7" fmla="*/ 0 60000 65536"/>
                    <a:gd name="T8" fmla="*/ 0 60000 65536"/>
                    <a:gd name="T9" fmla="*/ 0 w 408"/>
                    <a:gd name="T10" fmla="*/ 0 h 3810"/>
                    <a:gd name="T11" fmla="*/ 408 w 408"/>
                    <a:gd name="T12" fmla="*/ 3810 h 38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08" h="3810">
                      <a:moveTo>
                        <a:pt x="0" y="3810"/>
                      </a:moveTo>
                      <a:lnTo>
                        <a:pt x="0" y="0"/>
                      </a:lnTo>
                      <a:lnTo>
                        <a:pt x="408" y="0"/>
                      </a:lnTo>
                    </a:path>
                  </a:pathLst>
                </a:custGeom>
                <a:noFill/>
                <a:ln w="9525" cap="flat" cmpd="sng">
                  <a:solidFill>
                    <a:srgbClr val="FFFF00"/>
                  </a:solidFill>
                  <a:prstDash val="sysDot"/>
                  <a:round/>
                  <a:headEnd type="oval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2488" name="Line 316"/>
                <p:cNvSpPr>
                  <a:spLocks noChangeShapeType="1"/>
                </p:cNvSpPr>
                <p:nvPr/>
              </p:nvSpPr>
              <p:spPr bwMode="auto">
                <a:xfrm flipH="1">
                  <a:off x="570" y="2816"/>
                  <a:ext cx="421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prstDash val="sysDot"/>
                  <a:round/>
                  <a:headEnd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2489" name="Line 317"/>
                <p:cNvSpPr>
                  <a:spLocks noChangeShapeType="1"/>
                </p:cNvSpPr>
                <p:nvPr/>
              </p:nvSpPr>
              <p:spPr bwMode="auto">
                <a:xfrm flipH="1">
                  <a:off x="570" y="3311"/>
                  <a:ext cx="421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prstDash val="sysDot"/>
                  <a:round/>
                  <a:headEnd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2490" name="Line 318"/>
                <p:cNvSpPr>
                  <a:spLocks noChangeShapeType="1"/>
                </p:cNvSpPr>
                <p:nvPr/>
              </p:nvSpPr>
              <p:spPr bwMode="auto">
                <a:xfrm flipH="1">
                  <a:off x="570" y="823"/>
                  <a:ext cx="425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prstDash val="sysDot"/>
                  <a:round/>
                  <a:headEnd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2491" name="Line 319"/>
                <p:cNvSpPr>
                  <a:spLocks noChangeShapeType="1"/>
                </p:cNvSpPr>
                <p:nvPr/>
              </p:nvSpPr>
              <p:spPr bwMode="auto">
                <a:xfrm flipH="1">
                  <a:off x="570" y="2182"/>
                  <a:ext cx="467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prstDash val="sysDot"/>
                  <a:round/>
                  <a:headEnd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2492" name="Line 320"/>
                <p:cNvSpPr>
                  <a:spLocks noChangeShapeType="1"/>
                </p:cNvSpPr>
                <p:nvPr/>
              </p:nvSpPr>
              <p:spPr bwMode="auto">
                <a:xfrm flipH="1">
                  <a:off x="570" y="1324"/>
                  <a:ext cx="425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prstDash val="sysDot"/>
                  <a:round/>
                  <a:headEnd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2493" name="Text Box 321"/>
                <p:cNvSpPr txBox="1">
                  <a:spLocks noChangeArrowheads="1"/>
                </p:cNvSpPr>
                <p:nvPr/>
              </p:nvSpPr>
              <p:spPr bwMode="auto">
                <a:xfrm>
                  <a:off x="204" y="4020"/>
                  <a:ext cx="294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r>
                    <a:rPr lang="en-US" altLang="zh-TW" sz="1600" i="1">
                      <a:solidFill>
                        <a:srgbClr val="FFFF66"/>
                      </a:solidFill>
                      <a:latin typeface="Times New Roman" panose="02020603050405020304" pitchFamily="18" charset="0"/>
                    </a:rPr>
                    <a:t>Clk</a:t>
                  </a:r>
                </a:p>
              </p:txBody>
            </p:sp>
          </p:grpSp>
          <p:sp>
            <p:nvSpPr>
              <p:cNvPr id="62485" name="Freeform 332"/>
              <p:cNvSpPr>
                <a:spLocks/>
              </p:cNvSpPr>
              <p:nvPr/>
            </p:nvSpPr>
            <p:spPr bwMode="auto">
              <a:xfrm>
                <a:off x="564" y="1976"/>
                <a:ext cx="2443" cy="2350"/>
              </a:xfrm>
              <a:custGeom>
                <a:avLst/>
                <a:gdLst>
                  <a:gd name="T0" fmla="*/ 0 w 2443"/>
                  <a:gd name="T1" fmla="*/ 2363 h 2338"/>
                  <a:gd name="T2" fmla="*/ 0 w 2443"/>
                  <a:gd name="T3" fmla="*/ 2537 h 2338"/>
                  <a:gd name="T4" fmla="*/ 2258 w 2443"/>
                  <a:gd name="T5" fmla="*/ 2537 h 2338"/>
                  <a:gd name="T6" fmla="*/ 2258 w 2443"/>
                  <a:gd name="T7" fmla="*/ 0 h 2338"/>
                  <a:gd name="T8" fmla="*/ 2443 w 2443"/>
                  <a:gd name="T9" fmla="*/ 0 h 23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3"/>
                  <a:gd name="T16" fmla="*/ 0 h 2338"/>
                  <a:gd name="T17" fmla="*/ 2443 w 2443"/>
                  <a:gd name="T18" fmla="*/ 2338 h 23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3" h="2338">
                    <a:moveTo>
                      <a:pt x="0" y="2177"/>
                    </a:moveTo>
                    <a:lnTo>
                      <a:pt x="0" y="2338"/>
                    </a:lnTo>
                    <a:lnTo>
                      <a:pt x="2258" y="2338"/>
                    </a:lnTo>
                    <a:lnTo>
                      <a:pt x="2258" y="0"/>
                    </a:lnTo>
                    <a:lnTo>
                      <a:pt x="2443" y="0"/>
                    </a:lnTo>
                  </a:path>
                </a:pathLst>
              </a:custGeom>
              <a:noFill/>
              <a:ln w="9525" cap="flat" cmpd="sng">
                <a:solidFill>
                  <a:srgbClr val="FFFF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62482" name="Freeform 334"/>
            <p:cNvSpPr>
              <a:spLocks/>
            </p:cNvSpPr>
            <p:nvPr/>
          </p:nvSpPr>
          <p:spPr bwMode="auto">
            <a:xfrm>
              <a:off x="2817" y="1987"/>
              <a:ext cx="1808" cy="305"/>
            </a:xfrm>
            <a:custGeom>
              <a:avLst/>
              <a:gdLst>
                <a:gd name="T0" fmla="*/ 0 w 1808"/>
                <a:gd name="T1" fmla="*/ 305 h 305"/>
                <a:gd name="T2" fmla="*/ 1566 w 1808"/>
                <a:gd name="T3" fmla="*/ 305 h 305"/>
                <a:gd name="T4" fmla="*/ 1566 w 1808"/>
                <a:gd name="T5" fmla="*/ 0 h 305"/>
                <a:gd name="T6" fmla="*/ 1808 w 1808"/>
                <a:gd name="T7" fmla="*/ 0 h 3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08"/>
                <a:gd name="T13" fmla="*/ 0 h 305"/>
                <a:gd name="T14" fmla="*/ 1808 w 1808"/>
                <a:gd name="T15" fmla="*/ 305 h 3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08" h="305">
                  <a:moveTo>
                    <a:pt x="0" y="305"/>
                  </a:moveTo>
                  <a:lnTo>
                    <a:pt x="1566" y="305"/>
                  </a:lnTo>
                  <a:lnTo>
                    <a:pt x="1566" y="0"/>
                  </a:lnTo>
                  <a:lnTo>
                    <a:pt x="1808" y="0"/>
                  </a:lnTo>
                </a:path>
              </a:pathLst>
            </a:custGeom>
            <a:noFill/>
            <a:ln w="9525" cap="flat" cmpd="sng">
              <a:solidFill>
                <a:srgbClr val="FFFF00"/>
              </a:solidFill>
              <a:prstDash val="sysDot"/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483" name="Freeform 335"/>
            <p:cNvSpPr>
              <a:spLocks/>
            </p:cNvSpPr>
            <p:nvPr/>
          </p:nvSpPr>
          <p:spPr bwMode="auto">
            <a:xfrm>
              <a:off x="3387" y="1987"/>
              <a:ext cx="184" cy="300"/>
            </a:xfrm>
            <a:custGeom>
              <a:avLst/>
              <a:gdLst>
                <a:gd name="T0" fmla="*/ 0 w 184"/>
                <a:gd name="T1" fmla="*/ 300 h 300"/>
                <a:gd name="T2" fmla="*/ 0 w 184"/>
                <a:gd name="T3" fmla="*/ 0 h 300"/>
                <a:gd name="T4" fmla="*/ 184 w 184"/>
                <a:gd name="T5" fmla="*/ 0 h 300"/>
                <a:gd name="T6" fmla="*/ 0 60000 65536"/>
                <a:gd name="T7" fmla="*/ 0 60000 65536"/>
                <a:gd name="T8" fmla="*/ 0 60000 65536"/>
                <a:gd name="T9" fmla="*/ 0 w 184"/>
                <a:gd name="T10" fmla="*/ 0 h 300"/>
                <a:gd name="T11" fmla="*/ 184 w 184"/>
                <a:gd name="T12" fmla="*/ 300 h 3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0">
                  <a:moveTo>
                    <a:pt x="0" y="300"/>
                  </a:moveTo>
                  <a:lnTo>
                    <a:pt x="0" y="0"/>
                  </a:lnTo>
                  <a:lnTo>
                    <a:pt x="184" y="0"/>
                  </a:lnTo>
                </a:path>
              </a:pathLst>
            </a:custGeom>
            <a:noFill/>
            <a:ln w="9525" cap="flat" cmpd="sng">
              <a:solidFill>
                <a:srgbClr val="FF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64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0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66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664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0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7463"/>
            <a:ext cx="7772400" cy="1143001"/>
          </a:xfrm>
        </p:spPr>
        <p:txBody>
          <a:bodyPr/>
          <a:lstStyle/>
          <a:p>
            <a:pPr eaLnBrk="1" hangingPunct="1"/>
            <a:r>
              <a:rPr lang="en-US" altLang="zh-TW" sz="4000" smtClean="0">
                <a:solidFill>
                  <a:srgbClr val="99FFCC"/>
                </a:solidFill>
              </a:rPr>
              <a:t>Remapped to Coding</a:t>
            </a:r>
            <a:r>
              <a:rPr lang="en-US" altLang="zh-TW" sz="4000" smtClean="0"/>
              <a:t/>
            </a:r>
            <a:br>
              <a:rPr lang="en-US" altLang="zh-TW" sz="4000" smtClean="0"/>
            </a:br>
            <a:r>
              <a:rPr lang="en-US" altLang="zh-TW" sz="2800" smtClean="0">
                <a:solidFill>
                  <a:schemeClr val="bg1"/>
                </a:solidFill>
              </a:rPr>
              <a:t>Gate-Level Model for Sequencer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1258888" y="1700213"/>
            <a:ext cx="7019925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en-US" altLang="zh-TW" sz="1800" dirty="0">
                <a:latin typeface="+mj-lt"/>
              </a:rPr>
              <a:t>module Sequencer(</a:t>
            </a:r>
            <a:r>
              <a:rPr lang="en-US" altLang="zh-TW" sz="1800" dirty="0" err="1">
                <a:latin typeface="+mj-lt"/>
              </a:rPr>
              <a:t>Rst</a:t>
            </a:r>
            <a:r>
              <a:rPr lang="en-US" altLang="zh-TW" sz="1800" dirty="0">
                <a:latin typeface="+mj-lt"/>
              </a:rPr>
              <a:t>, </a:t>
            </a:r>
            <a:r>
              <a:rPr lang="en-US" altLang="zh-TW" sz="1800" dirty="0" err="1">
                <a:latin typeface="+mj-lt"/>
              </a:rPr>
              <a:t>Clk</a:t>
            </a:r>
            <a:r>
              <a:rPr lang="en-US" altLang="zh-TW" sz="1800" dirty="0">
                <a:latin typeface="+mj-lt"/>
              </a:rPr>
              <a:t>, B, E, Initial, Accumulate, Shift, Ready);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altLang="zh-TW" sz="1800" dirty="0">
                <a:latin typeface="+mj-lt"/>
              </a:rPr>
              <a:t>input	</a:t>
            </a:r>
            <a:r>
              <a:rPr lang="en-US" altLang="zh-TW" sz="1800" dirty="0" err="1">
                <a:latin typeface="+mj-lt"/>
              </a:rPr>
              <a:t>Rst</a:t>
            </a:r>
            <a:r>
              <a:rPr lang="en-US" altLang="zh-TW" sz="1800" dirty="0">
                <a:latin typeface="+mj-lt"/>
              </a:rPr>
              <a:t>, </a:t>
            </a:r>
            <a:r>
              <a:rPr lang="en-US" altLang="zh-TW" sz="1800" dirty="0" err="1">
                <a:latin typeface="+mj-lt"/>
              </a:rPr>
              <a:t>Clk</a:t>
            </a:r>
            <a:r>
              <a:rPr lang="en-US" altLang="zh-TW" sz="1800" dirty="0">
                <a:latin typeface="+mj-lt"/>
              </a:rPr>
              <a:t>, B, E;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altLang="zh-TW" sz="1800" dirty="0">
                <a:latin typeface="+mj-lt"/>
              </a:rPr>
              <a:t>output 	Initial, Accumulate, Shift, Ready;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zh-TW" sz="1800" dirty="0" err="1">
                <a:latin typeface="+mj-lt"/>
              </a:rPr>
              <a:t>DFFp</a:t>
            </a:r>
            <a:r>
              <a:rPr lang="en-US" altLang="zh-TW" sz="1800" dirty="0">
                <a:latin typeface="+mj-lt"/>
              </a:rPr>
              <a:t>	(</a:t>
            </a:r>
            <a:r>
              <a:rPr lang="en-US" altLang="zh-TW" sz="1800" dirty="0" err="1">
                <a:latin typeface="+mj-lt"/>
              </a:rPr>
              <a:t>Clk</a:t>
            </a:r>
            <a:r>
              <a:rPr lang="en-US" altLang="zh-TW" sz="1800" dirty="0">
                <a:latin typeface="+mj-lt"/>
              </a:rPr>
              <a:t>, </a:t>
            </a:r>
            <a:r>
              <a:rPr lang="en-US" altLang="zh-TW" sz="1800" dirty="0" err="1">
                <a:latin typeface="+mj-lt"/>
              </a:rPr>
              <a:t>Rst</a:t>
            </a:r>
            <a:r>
              <a:rPr lang="en-US" altLang="zh-TW" sz="1800" dirty="0">
                <a:latin typeface="+mj-lt"/>
              </a:rPr>
              <a:t>, 0, Q1)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zh-TW" sz="1800" dirty="0" err="1">
                <a:latin typeface="Arial" charset="0"/>
              </a:rPr>
              <a:t>DFFc</a:t>
            </a:r>
            <a:r>
              <a:rPr lang="en-US" altLang="zh-TW" sz="1800" dirty="0">
                <a:latin typeface="Arial" charset="0"/>
              </a:rPr>
              <a:t>	(</a:t>
            </a:r>
            <a:r>
              <a:rPr lang="en-US" altLang="zh-TW" sz="1800" dirty="0" err="1">
                <a:latin typeface="Arial" charset="0"/>
              </a:rPr>
              <a:t>Clk</a:t>
            </a:r>
            <a:r>
              <a:rPr lang="en-US" altLang="zh-TW" sz="1800" dirty="0">
                <a:latin typeface="Arial" charset="0"/>
              </a:rPr>
              <a:t>, </a:t>
            </a:r>
            <a:r>
              <a:rPr lang="en-US" altLang="zh-TW" sz="1800" dirty="0" err="1">
                <a:latin typeface="Arial" charset="0"/>
              </a:rPr>
              <a:t>Rst</a:t>
            </a:r>
            <a:r>
              <a:rPr lang="en-US" altLang="zh-TW" sz="1800" dirty="0">
                <a:latin typeface="Arial" charset="0"/>
              </a:rPr>
              <a:t>, Q1, Initial);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zh-TW" sz="1800" dirty="0" err="1">
                <a:latin typeface="Arial" charset="0"/>
              </a:rPr>
              <a:t>DFFc</a:t>
            </a:r>
            <a:r>
              <a:rPr lang="en-US" altLang="zh-TW" sz="1800" dirty="0">
                <a:latin typeface="Arial" charset="0"/>
              </a:rPr>
              <a:t>	(</a:t>
            </a:r>
            <a:r>
              <a:rPr lang="en-US" altLang="zh-TW" sz="1800" dirty="0" err="1">
                <a:latin typeface="Arial" charset="0"/>
              </a:rPr>
              <a:t>Clk</a:t>
            </a:r>
            <a:r>
              <a:rPr lang="en-US" altLang="zh-TW" sz="1800" dirty="0">
                <a:latin typeface="Arial" charset="0"/>
              </a:rPr>
              <a:t>, </a:t>
            </a:r>
            <a:r>
              <a:rPr lang="en-US" altLang="zh-TW" sz="1800" dirty="0" err="1">
                <a:latin typeface="Arial" charset="0"/>
              </a:rPr>
              <a:t>Rst</a:t>
            </a:r>
            <a:r>
              <a:rPr lang="en-US" altLang="zh-TW" sz="1800" dirty="0">
                <a:latin typeface="Arial" charset="0"/>
              </a:rPr>
              <a:t>, initial, Q2);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zh-TW" sz="1800" dirty="0">
                <a:latin typeface="Arial" charset="0"/>
              </a:rPr>
              <a:t>or		(A, Q2, E0);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zh-TW" sz="1800" dirty="0" err="1">
                <a:latin typeface="Arial" charset="0"/>
              </a:rPr>
              <a:t>mux</a:t>
            </a:r>
            <a:r>
              <a:rPr lang="en-US" altLang="zh-TW" sz="1800" dirty="0">
                <a:latin typeface="Arial" charset="0"/>
              </a:rPr>
              <a:t>		(B, A, B1, B0);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zh-TW" sz="1800" dirty="0" err="1">
                <a:latin typeface="Arial" charset="0"/>
              </a:rPr>
              <a:t>DFFc</a:t>
            </a:r>
            <a:r>
              <a:rPr lang="en-US" altLang="zh-TW" sz="1800" dirty="0">
                <a:latin typeface="Arial" charset="0"/>
              </a:rPr>
              <a:t>	(</a:t>
            </a:r>
            <a:r>
              <a:rPr lang="en-US" altLang="zh-TW" sz="1800" dirty="0" err="1">
                <a:latin typeface="Arial" charset="0"/>
              </a:rPr>
              <a:t>Clk</a:t>
            </a:r>
            <a:r>
              <a:rPr lang="en-US" altLang="zh-TW" sz="1800" dirty="0">
                <a:latin typeface="Arial" charset="0"/>
              </a:rPr>
              <a:t>, </a:t>
            </a:r>
            <a:r>
              <a:rPr lang="en-US" altLang="zh-TW" sz="1800" dirty="0" err="1">
                <a:latin typeface="Arial" charset="0"/>
              </a:rPr>
              <a:t>Rst</a:t>
            </a:r>
            <a:r>
              <a:rPr lang="en-US" altLang="zh-TW" sz="1800" dirty="0">
                <a:latin typeface="Arial" charset="0"/>
              </a:rPr>
              <a:t>, B1, Accumulate);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zh-TW" sz="1800" dirty="0">
                <a:latin typeface="Arial" charset="0"/>
              </a:rPr>
              <a:t>or		(Q3, B0,  Accumulate)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zh-TW" sz="1800" dirty="0" err="1">
                <a:latin typeface="Arial" charset="0"/>
              </a:rPr>
              <a:t>DFFc</a:t>
            </a:r>
            <a:r>
              <a:rPr lang="en-US" altLang="zh-TW" sz="1800" dirty="0">
                <a:latin typeface="Arial" charset="0"/>
              </a:rPr>
              <a:t>	(</a:t>
            </a:r>
            <a:r>
              <a:rPr lang="en-US" altLang="zh-TW" sz="1800" dirty="0" err="1">
                <a:latin typeface="Arial" charset="0"/>
              </a:rPr>
              <a:t>Clk</a:t>
            </a:r>
            <a:r>
              <a:rPr lang="en-US" altLang="zh-TW" sz="1800" dirty="0">
                <a:latin typeface="Arial" charset="0"/>
              </a:rPr>
              <a:t>, </a:t>
            </a:r>
            <a:r>
              <a:rPr lang="en-US" altLang="zh-TW" sz="1800" dirty="0" err="1">
                <a:latin typeface="Arial" charset="0"/>
              </a:rPr>
              <a:t>Rst</a:t>
            </a:r>
            <a:r>
              <a:rPr lang="en-US" altLang="zh-TW" sz="1800" dirty="0">
                <a:latin typeface="Arial" charset="0"/>
              </a:rPr>
              <a:t>, Q3, Shift);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zh-TW" sz="1800" dirty="0" err="1">
                <a:latin typeface="Arial" charset="0"/>
              </a:rPr>
              <a:t>DFFc</a:t>
            </a:r>
            <a:r>
              <a:rPr lang="en-US" altLang="zh-TW" sz="1800" dirty="0">
                <a:latin typeface="Arial" charset="0"/>
              </a:rPr>
              <a:t>	(</a:t>
            </a:r>
            <a:r>
              <a:rPr lang="en-US" altLang="zh-TW" sz="1800" dirty="0" err="1">
                <a:latin typeface="Arial" charset="0"/>
              </a:rPr>
              <a:t>Clk</a:t>
            </a:r>
            <a:r>
              <a:rPr lang="en-US" altLang="zh-TW" sz="1800" dirty="0">
                <a:latin typeface="Arial" charset="0"/>
              </a:rPr>
              <a:t>, </a:t>
            </a:r>
            <a:r>
              <a:rPr lang="en-US" altLang="zh-TW" sz="1800" dirty="0" err="1">
                <a:latin typeface="Arial" charset="0"/>
              </a:rPr>
              <a:t>Rst</a:t>
            </a:r>
            <a:r>
              <a:rPr lang="en-US" altLang="zh-TW" sz="1800" dirty="0">
                <a:latin typeface="Arial" charset="0"/>
              </a:rPr>
              <a:t>, Shift, Q4);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zh-TW" sz="1800" dirty="0" err="1">
                <a:latin typeface="Arial" charset="0"/>
              </a:rPr>
              <a:t>mux</a:t>
            </a:r>
            <a:r>
              <a:rPr lang="en-US" altLang="zh-TW" sz="1800" dirty="0">
                <a:latin typeface="Arial" charset="0"/>
              </a:rPr>
              <a:t>	(E, Q4, E1, E0);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zh-TW" sz="1800" dirty="0">
                <a:latin typeface="Arial" charset="0"/>
              </a:rPr>
              <a:t>or 	(Q5, Ready, E1);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zh-TW" sz="1800" dirty="0" err="1">
                <a:latin typeface="Arial" charset="0"/>
              </a:rPr>
              <a:t>DFFc</a:t>
            </a:r>
            <a:r>
              <a:rPr lang="en-US" altLang="zh-TW" sz="1800" dirty="0">
                <a:latin typeface="Arial" charset="0"/>
              </a:rPr>
              <a:t>	(</a:t>
            </a:r>
            <a:r>
              <a:rPr lang="en-US" altLang="zh-TW" sz="1800" dirty="0" err="1">
                <a:latin typeface="Arial" charset="0"/>
              </a:rPr>
              <a:t>Clk</a:t>
            </a:r>
            <a:r>
              <a:rPr lang="en-US" altLang="zh-TW" sz="1800" dirty="0">
                <a:latin typeface="Arial" charset="0"/>
              </a:rPr>
              <a:t>, </a:t>
            </a:r>
            <a:r>
              <a:rPr lang="en-US" altLang="zh-TW" sz="1800" dirty="0" err="1">
                <a:latin typeface="Arial" charset="0"/>
              </a:rPr>
              <a:t>Rst</a:t>
            </a:r>
            <a:r>
              <a:rPr lang="en-US" altLang="zh-TW" sz="1800" dirty="0">
                <a:latin typeface="Arial" charset="0"/>
              </a:rPr>
              <a:t>, Q5, Ready);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altLang="zh-TW" sz="1800" dirty="0" err="1">
                <a:latin typeface="+mj-lt"/>
              </a:rPr>
              <a:t>endmodule</a:t>
            </a:r>
            <a:endParaRPr lang="zh-TW" altLang="en-US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zh-TW" sz="4000" b="1">
                <a:solidFill>
                  <a:srgbClr val="66FFFF"/>
                </a:solidFill>
              </a:rPr>
              <a:t>Two Major Phases</a:t>
            </a:r>
            <a:endParaRPr lang="en-US" altLang="zh-TW" sz="4000" b="1">
              <a:solidFill>
                <a:schemeClr val="tx1"/>
              </a:solidFill>
            </a:endParaRPr>
          </a:p>
        </p:txBody>
      </p:sp>
      <p:sp>
        <p:nvSpPr>
          <p:cNvPr id="675843" name="Rectangle 3"/>
          <p:cNvSpPr>
            <a:spLocks noChangeArrowheads="1"/>
          </p:cNvSpPr>
          <p:nvPr/>
        </p:nvSpPr>
        <p:spPr bwMode="auto">
          <a:xfrm>
            <a:off x="468313" y="1052513"/>
            <a:ext cx="8207375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1401763" indent="-45720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828800" indent="-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zh-TW" sz="2400"/>
              <a:t>Simulation</a:t>
            </a:r>
          </a:p>
          <a:p>
            <a:pPr lvl="1">
              <a:buFontTx/>
              <a:buAutoNum type="arabicPeriod"/>
            </a:pPr>
            <a:r>
              <a:rPr lang="en-US" altLang="zh-TW" sz="2400"/>
              <a:t>Usually simulated along time axis (initial)</a:t>
            </a:r>
          </a:p>
          <a:p>
            <a:pPr lvl="1">
              <a:buFontTx/>
              <a:buAutoNum type="arabicPeriod"/>
            </a:pPr>
            <a:r>
              <a:rPr lang="en-US" altLang="zh-TW" sz="2400"/>
              <a:t>With stimuli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2400"/>
              <a:t>Synthesis</a:t>
            </a:r>
          </a:p>
          <a:p>
            <a:pPr lvl="1">
              <a:buFontTx/>
              <a:buAutoNum type="arabicPeriod"/>
            </a:pPr>
            <a:r>
              <a:rPr lang="en-US" altLang="zh-TW" sz="2400"/>
              <a:t>Continuously exists</a:t>
            </a:r>
          </a:p>
          <a:p>
            <a:pPr lvl="3">
              <a:buFontTx/>
              <a:buChar char="•"/>
            </a:pPr>
            <a:r>
              <a:rPr lang="en-US" altLang="zh-TW" sz="2400">
                <a:solidFill>
                  <a:schemeClr val="bg1"/>
                </a:solidFill>
              </a:rPr>
              <a:t>Gate-Level (Structural View)</a:t>
            </a:r>
          </a:p>
          <a:p>
            <a:pPr lvl="3">
              <a:buFontTx/>
              <a:buChar char="•"/>
            </a:pPr>
            <a:r>
              <a:rPr lang="en-US" altLang="zh-TW" sz="2400">
                <a:solidFill>
                  <a:schemeClr val="bg1"/>
                </a:solidFill>
              </a:rPr>
              <a:t>RTL ( assign L = </a:t>
            </a:r>
            <a:r>
              <a:rPr lang="en-US" altLang="zh-TW" sz="2400" i="1">
                <a:solidFill>
                  <a:schemeClr val="bg1"/>
                </a:solidFill>
                <a:latin typeface="Times New Roman" panose="02020603050405020304" pitchFamily="18" charset="0"/>
              </a:rPr>
              <a:t>f</a:t>
            </a:r>
            <a:r>
              <a:rPr lang="en-US" altLang="zh-TW" sz="2400">
                <a:solidFill>
                  <a:schemeClr val="bg1"/>
                </a:solidFill>
              </a:rPr>
              <a:t>(R); )</a:t>
            </a:r>
          </a:p>
          <a:p>
            <a:pPr lvl="1">
              <a:buFontTx/>
              <a:buAutoNum type="arabicPeriod"/>
            </a:pPr>
            <a:r>
              <a:rPr lang="en-US" altLang="zh-TW" sz="2400"/>
              <a:t>Always Procedural (Behavioral Model)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43" grpId="0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7463"/>
            <a:ext cx="7772400" cy="1143001"/>
          </a:xfrm>
        </p:spPr>
        <p:txBody>
          <a:bodyPr/>
          <a:lstStyle/>
          <a:p>
            <a:pPr eaLnBrk="1" hangingPunct="1"/>
            <a:r>
              <a:rPr lang="en-US" altLang="zh-TW" sz="4000" smtClean="0">
                <a:solidFill>
                  <a:srgbClr val="99FFCC"/>
                </a:solidFill>
              </a:rPr>
              <a:t>Remapped to Coding</a:t>
            </a:r>
            <a:r>
              <a:rPr lang="en-US" altLang="zh-TW" sz="4000" smtClean="0"/>
              <a:t/>
            </a:r>
            <a:br>
              <a:rPr lang="en-US" altLang="zh-TW" sz="4000" smtClean="0"/>
            </a:br>
            <a:r>
              <a:rPr lang="en-US" altLang="zh-TW" sz="2800" smtClean="0">
                <a:solidFill>
                  <a:schemeClr val="bg1"/>
                </a:solidFill>
              </a:rPr>
              <a:t>Minimized Counter-Based State Diagram</a:t>
            </a:r>
          </a:p>
        </p:txBody>
      </p:sp>
      <p:sp>
        <p:nvSpPr>
          <p:cNvPr id="4" name="橢圓 3"/>
          <p:cNvSpPr>
            <a:spLocks noChangeAspect="1"/>
          </p:cNvSpPr>
          <p:nvPr/>
        </p:nvSpPr>
        <p:spPr bwMode="auto">
          <a:xfrm>
            <a:off x="1403648" y="1340768"/>
            <a:ext cx="1828800" cy="18288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21009203" lon="609065" rev="21494769"/>
            </a:camera>
            <a:lightRig rig="threePt" dir="t"/>
          </a:scene3d>
          <a:sp3d z="63500" extrusionH="127000">
            <a:bevelT/>
          </a:sp3d>
        </p:spPr>
        <p:txBody>
          <a:bodyPr anchor="ctr"/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en-US" altLang="zh-TW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Init</a:t>
            </a:r>
            <a:endParaRPr lang="zh-TW" alt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圓形箭號 10"/>
          <p:cNvSpPr>
            <a:spLocks noChangeAspect="1"/>
          </p:cNvSpPr>
          <p:nvPr/>
        </p:nvSpPr>
        <p:spPr bwMode="auto">
          <a:xfrm rot="5400000">
            <a:off x="1619250" y="987425"/>
            <a:ext cx="5870575" cy="5870575"/>
          </a:xfrm>
          <a:prstGeom prst="circularArrow">
            <a:avLst>
              <a:gd name="adj1" fmla="val 3219"/>
              <a:gd name="adj2" fmla="val 753926"/>
              <a:gd name="adj3" fmla="val 12230402"/>
              <a:gd name="adj4" fmla="val 8760920"/>
              <a:gd name="adj5" fmla="val 4594"/>
            </a:avLst>
          </a:prstGeom>
          <a:solidFill>
            <a:srgbClr val="66FF33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13" name="橢圓 12"/>
          <p:cNvSpPr>
            <a:spLocks noChangeAspect="1"/>
          </p:cNvSpPr>
          <p:nvPr/>
        </p:nvSpPr>
        <p:spPr bwMode="auto">
          <a:xfrm>
            <a:off x="6012160" y="1340768"/>
            <a:ext cx="1828800" cy="18288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21009203" lon="609065" rev="21494769"/>
            </a:camera>
            <a:lightRig rig="threePt" dir="t"/>
          </a:scene3d>
          <a:sp3d z="63500" extrusionH="127000">
            <a:bevelT/>
          </a:sp3d>
        </p:spPr>
        <p:txBody>
          <a:bodyPr anchor="ctr"/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en-US" altLang="zh-TW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Acc</a:t>
            </a:r>
          </a:p>
        </p:txBody>
      </p:sp>
      <p:sp>
        <p:nvSpPr>
          <p:cNvPr id="14" name="橢圓 13"/>
          <p:cNvSpPr>
            <a:spLocks noChangeAspect="1"/>
          </p:cNvSpPr>
          <p:nvPr/>
        </p:nvSpPr>
        <p:spPr bwMode="auto">
          <a:xfrm>
            <a:off x="1403648" y="4581128"/>
            <a:ext cx="1828800" cy="18288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21009203" lon="609065" rev="21494769"/>
            </a:camera>
            <a:lightRig rig="threePt" dir="t"/>
          </a:scene3d>
          <a:sp3d z="63500" extrusionH="127000">
            <a:bevelT/>
          </a:sp3d>
        </p:spPr>
        <p:txBody>
          <a:bodyPr anchor="ctr"/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en-US" altLang="zh-TW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Init</a:t>
            </a:r>
            <a:endParaRPr lang="zh-TW" alt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" name="圓形箭號 14"/>
          <p:cNvSpPr>
            <a:spLocks noChangeAspect="1"/>
          </p:cNvSpPr>
          <p:nvPr/>
        </p:nvSpPr>
        <p:spPr bwMode="auto">
          <a:xfrm rot="16200000">
            <a:off x="1797844" y="908844"/>
            <a:ext cx="5870575" cy="5868987"/>
          </a:xfrm>
          <a:prstGeom prst="circularArrow">
            <a:avLst>
              <a:gd name="adj1" fmla="val 3219"/>
              <a:gd name="adj2" fmla="val 753926"/>
              <a:gd name="adj3" fmla="val 12230402"/>
              <a:gd name="adj4" fmla="val 8760920"/>
              <a:gd name="adj5" fmla="val 4594"/>
            </a:avLst>
          </a:prstGeom>
          <a:solidFill>
            <a:srgbClr val="66FF33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16" name="橢圓 15"/>
          <p:cNvSpPr>
            <a:spLocks noChangeAspect="1"/>
          </p:cNvSpPr>
          <p:nvPr/>
        </p:nvSpPr>
        <p:spPr bwMode="auto">
          <a:xfrm>
            <a:off x="6012160" y="4581128"/>
            <a:ext cx="1828800" cy="18288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21009203" lon="609065" rev="21494769"/>
            </a:camera>
            <a:lightRig rig="threePt" dir="t"/>
          </a:scene3d>
          <a:sp3d z="63500" extrusionH="127000">
            <a:bevelT/>
          </a:sp3d>
        </p:spPr>
        <p:txBody>
          <a:bodyPr anchor="ctr"/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en-US" altLang="zh-TW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Shift</a:t>
            </a:r>
            <a:endParaRPr lang="zh-TW" alt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7" name="圓形箭號 16"/>
          <p:cNvSpPr>
            <a:spLocks noChangeAspect="1"/>
          </p:cNvSpPr>
          <p:nvPr/>
        </p:nvSpPr>
        <p:spPr bwMode="auto">
          <a:xfrm rot="10800000">
            <a:off x="4586288" y="1916113"/>
            <a:ext cx="3873500" cy="3875087"/>
          </a:xfrm>
          <a:prstGeom prst="circularArrow">
            <a:avLst>
              <a:gd name="adj1" fmla="val 5020"/>
              <a:gd name="adj2" fmla="val 746089"/>
              <a:gd name="adj3" fmla="val 12765545"/>
              <a:gd name="adj4" fmla="val 7988662"/>
              <a:gd name="adj5" fmla="val 4594"/>
            </a:avLst>
          </a:prstGeom>
          <a:solidFill>
            <a:srgbClr val="66FF33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18" name="圓形箭號 17"/>
          <p:cNvSpPr>
            <a:spLocks noChangeAspect="1"/>
          </p:cNvSpPr>
          <p:nvPr/>
        </p:nvSpPr>
        <p:spPr bwMode="auto">
          <a:xfrm>
            <a:off x="5305425" y="1916113"/>
            <a:ext cx="3875088" cy="3875087"/>
          </a:xfrm>
          <a:prstGeom prst="circularArrow">
            <a:avLst>
              <a:gd name="adj1" fmla="val 5020"/>
              <a:gd name="adj2" fmla="val 746089"/>
              <a:gd name="adj3" fmla="val 12765545"/>
              <a:gd name="adj4" fmla="val 7988662"/>
              <a:gd name="adj5" fmla="val 4594"/>
            </a:avLst>
          </a:prstGeom>
          <a:solidFill>
            <a:srgbClr val="66FF33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defRPr/>
            </a:pPr>
            <a:endParaRPr lang="zh-TW" altLang="en-US">
              <a:latin typeface="Arial" charset="0"/>
            </a:endParaRPr>
          </a:p>
        </p:txBody>
      </p:sp>
      <p:grpSp>
        <p:nvGrpSpPr>
          <p:cNvPr id="64523" name="群組 23"/>
          <p:cNvGrpSpPr>
            <a:grpSpLocks/>
          </p:cNvGrpSpPr>
          <p:nvPr/>
        </p:nvGrpSpPr>
        <p:grpSpPr bwMode="auto">
          <a:xfrm>
            <a:off x="3132138" y="3716338"/>
            <a:ext cx="1295400" cy="433387"/>
            <a:chOff x="3131840" y="3717032"/>
            <a:chExt cx="1296144" cy="432048"/>
          </a:xfrm>
        </p:grpSpPr>
        <p:sp>
          <p:nvSpPr>
            <p:cNvPr id="64528" name="矩形 18"/>
            <p:cNvSpPr>
              <a:spLocks noChangeArrowheads="1"/>
            </p:cNvSpPr>
            <p:nvPr/>
          </p:nvSpPr>
          <p:spPr bwMode="auto">
            <a:xfrm>
              <a:off x="3131840" y="3717032"/>
              <a:ext cx="432048" cy="432048"/>
            </a:xfrm>
            <a:prstGeom prst="rect">
              <a:avLst/>
            </a:prstGeom>
            <a:solidFill>
              <a:srgbClr val="FFCCFF"/>
            </a:solidFill>
            <a:ln w="19050" algn="ctr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zh-TW" altLang="en-US" sz="2400">
                <a:solidFill>
                  <a:srgbClr val="FFFF66"/>
                </a:solidFill>
              </a:endParaRPr>
            </a:p>
          </p:txBody>
        </p:sp>
        <p:sp>
          <p:nvSpPr>
            <p:cNvPr id="64529" name="矩形 19"/>
            <p:cNvSpPr>
              <a:spLocks noChangeArrowheads="1"/>
            </p:cNvSpPr>
            <p:nvPr/>
          </p:nvSpPr>
          <p:spPr bwMode="auto">
            <a:xfrm>
              <a:off x="3563888" y="3717032"/>
              <a:ext cx="432048" cy="432048"/>
            </a:xfrm>
            <a:prstGeom prst="rect">
              <a:avLst/>
            </a:prstGeom>
            <a:solidFill>
              <a:srgbClr val="FFCCFF"/>
            </a:solidFill>
            <a:ln w="19050" algn="ctr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>
                  <a:solidFill>
                    <a:srgbClr val="0000FF"/>
                  </a:solidFill>
                </a:rPr>
                <a:t>N</a:t>
              </a:r>
              <a:endParaRPr lang="zh-TW" altLang="en-US" sz="2400">
                <a:solidFill>
                  <a:srgbClr val="0000FF"/>
                </a:solidFill>
              </a:endParaRPr>
            </a:p>
          </p:txBody>
        </p:sp>
        <p:sp>
          <p:nvSpPr>
            <p:cNvPr id="64530" name="矩形 21"/>
            <p:cNvSpPr>
              <a:spLocks noChangeArrowheads="1"/>
            </p:cNvSpPr>
            <p:nvPr/>
          </p:nvSpPr>
          <p:spPr bwMode="auto">
            <a:xfrm>
              <a:off x="3995936" y="3717032"/>
              <a:ext cx="432048" cy="432048"/>
            </a:xfrm>
            <a:prstGeom prst="rect">
              <a:avLst/>
            </a:prstGeom>
            <a:solidFill>
              <a:srgbClr val="FFCCFF"/>
            </a:solidFill>
            <a:ln w="19050" algn="ctr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zh-TW" altLang="en-US" sz="2400">
                <a:solidFill>
                  <a:srgbClr val="FFFF66"/>
                </a:solidFill>
              </a:endParaRPr>
            </a:p>
          </p:txBody>
        </p:sp>
      </p:grpSp>
      <p:sp>
        <p:nvSpPr>
          <p:cNvPr id="64524" name="手繪多邊形 25"/>
          <p:cNvSpPr>
            <a:spLocks/>
          </p:cNvSpPr>
          <p:nvPr/>
        </p:nvSpPr>
        <p:spPr bwMode="auto">
          <a:xfrm>
            <a:off x="2944813" y="2817813"/>
            <a:ext cx="946150" cy="871537"/>
          </a:xfrm>
          <a:custGeom>
            <a:avLst/>
            <a:gdLst>
              <a:gd name="T0" fmla="*/ 0 w 946297"/>
              <a:gd name="T1" fmla="*/ 0 h 871870"/>
              <a:gd name="T2" fmla="*/ 573001 w 946297"/>
              <a:gd name="T3" fmla="*/ 222179 h 871870"/>
              <a:gd name="T4" fmla="*/ 944386 w 946297"/>
              <a:gd name="T5" fmla="*/ 867551 h 871870"/>
              <a:gd name="T6" fmla="*/ 0 60000 65536"/>
              <a:gd name="T7" fmla="*/ 0 60000 65536"/>
              <a:gd name="T8" fmla="*/ 0 60000 65536"/>
              <a:gd name="T9" fmla="*/ 0 w 946297"/>
              <a:gd name="T10" fmla="*/ 0 h 871870"/>
              <a:gd name="T11" fmla="*/ 946297 w 946297"/>
              <a:gd name="T12" fmla="*/ 871870 h 8718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46297" h="871870">
                <a:moveTo>
                  <a:pt x="0" y="0"/>
                </a:moveTo>
                <a:cubicBezTo>
                  <a:pt x="208221" y="38986"/>
                  <a:pt x="416442" y="77972"/>
                  <a:pt x="574158" y="223284"/>
                </a:cubicBezTo>
                <a:cubicBezTo>
                  <a:pt x="731874" y="368596"/>
                  <a:pt x="887818" y="763772"/>
                  <a:pt x="946297" y="871870"/>
                </a:cubicBezTo>
              </a:path>
            </a:pathLst>
          </a:custGeom>
          <a:noFill/>
          <a:ln w="19050" cap="flat" cmpd="sng" algn="ctr">
            <a:solidFill>
              <a:srgbClr val="FFFFFF"/>
            </a:solidFill>
            <a:prstDash val="dash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4525" name="手繪多邊形 37"/>
          <p:cNvSpPr>
            <a:spLocks/>
          </p:cNvSpPr>
          <p:nvPr/>
        </p:nvSpPr>
        <p:spPr bwMode="auto">
          <a:xfrm>
            <a:off x="4445000" y="3944938"/>
            <a:ext cx="1562100" cy="1690687"/>
          </a:xfrm>
          <a:custGeom>
            <a:avLst/>
            <a:gdLst>
              <a:gd name="T0" fmla="*/ 1551510 w 1562986"/>
              <a:gd name="T1" fmla="*/ 1692007 h 1690577"/>
              <a:gd name="T2" fmla="*/ 992120 w 1562986"/>
              <a:gd name="T3" fmla="*/ 1298273 h 1690577"/>
              <a:gd name="T4" fmla="*/ 686041 w 1562986"/>
              <a:gd name="T5" fmla="*/ 351173 h 1690577"/>
              <a:gd name="T6" fmla="*/ 0 w 1562986"/>
              <a:gd name="T7" fmla="*/ 0 h 1690577"/>
              <a:gd name="T8" fmla="*/ 0 60000 65536"/>
              <a:gd name="T9" fmla="*/ 0 60000 65536"/>
              <a:gd name="T10" fmla="*/ 0 60000 65536"/>
              <a:gd name="T11" fmla="*/ 0 60000 65536"/>
              <a:gd name="T12" fmla="*/ 0 w 1562986"/>
              <a:gd name="T13" fmla="*/ 0 h 1690577"/>
              <a:gd name="T14" fmla="*/ 1562986 w 1562986"/>
              <a:gd name="T15" fmla="*/ 1690577 h 16905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62986" h="1690577">
                <a:moveTo>
                  <a:pt x="1562986" y="1690577"/>
                </a:moveTo>
                <a:cubicBezTo>
                  <a:pt x="1353879" y="1605516"/>
                  <a:pt x="1144773" y="1520456"/>
                  <a:pt x="999461" y="1297172"/>
                </a:cubicBezTo>
                <a:cubicBezTo>
                  <a:pt x="854150" y="1073888"/>
                  <a:pt x="857694" y="567069"/>
                  <a:pt x="691117" y="350874"/>
                </a:cubicBezTo>
                <a:cubicBezTo>
                  <a:pt x="524540" y="134679"/>
                  <a:pt x="262270" y="67339"/>
                  <a:pt x="0" y="0"/>
                </a:cubicBezTo>
              </a:path>
            </a:pathLst>
          </a:custGeom>
          <a:noFill/>
          <a:ln w="19050" cap="flat" cmpd="sng" algn="ctr">
            <a:solidFill>
              <a:srgbClr val="FFFFFF"/>
            </a:solidFill>
            <a:prstDash val="dash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9" name="圓形箭號 38"/>
          <p:cNvSpPr>
            <a:spLocks noChangeAspect="1"/>
          </p:cNvSpPr>
          <p:nvPr/>
        </p:nvSpPr>
        <p:spPr bwMode="auto">
          <a:xfrm>
            <a:off x="900113" y="1557338"/>
            <a:ext cx="5870575" cy="5870575"/>
          </a:xfrm>
          <a:prstGeom prst="circularArrow">
            <a:avLst>
              <a:gd name="adj1" fmla="val 3219"/>
              <a:gd name="adj2" fmla="val 753926"/>
              <a:gd name="adj3" fmla="val 12230402"/>
              <a:gd name="adj4" fmla="val 11551201"/>
              <a:gd name="adj5" fmla="val 4594"/>
            </a:avLst>
          </a:prstGeom>
          <a:solidFill>
            <a:srgbClr val="66FF33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64527" name="文字方塊 39"/>
          <p:cNvSpPr txBox="1">
            <a:spLocks noChangeArrowheads="1"/>
          </p:cNvSpPr>
          <p:nvPr/>
        </p:nvSpPr>
        <p:spPr bwMode="auto">
          <a:xfrm>
            <a:off x="-323850" y="3644900"/>
            <a:ext cx="2886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2400">
                <a:solidFill>
                  <a:schemeClr val="bg1"/>
                </a:solidFill>
              </a:rPr>
              <a:t>PowerOn or SysRst</a:t>
            </a:r>
            <a:endParaRPr lang="zh-TW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TW" sz="4000" smtClean="0">
                <a:solidFill>
                  <a:srgbClr val="99FFCC"/>
                </a:solidFill>
              </a:rPr>
              <a:t>Counter-Based FSM Coding</a:t>
            </a:r>
            <a:r>
              <a:rPr lang="en-US" altLang="zh-TW" sz="4000" smtClean="0"/>
              <a:t/>
            </a:r>
            <a:br>
              <a:rPr lang="en-US" altLang="zh-TW" sz="4000" smtClean="0"/>
            </a:br>
            <a:r>
              <a:rPr lang="en-US" altLang="zh-TW" sz="2800" smtClean="0">
                <a:solidFill>
                  <a:schemeClr val="bg1"/>
                </a:solidFill>
              </a:rPr>
              <a:t>2-State-Cycle 2</a:t>
            </a:r>
            <a:r>
              <a:rPr lang="en-US" altLang="zh-TW" sz="2800" baseline="30000" smtClean="0">
                <a:solidFill>
                  <a:schemeClr val="bg1"/>
                </a:solidFill>
              </a:rPr>
              <a:t>n</a:t>
            </a:r>
            <a:r>
              <a:rPr lang="en-US" altLang="zh-TW" sz="2800" smtClean="0">
                <a:solidFill>
                  <a:schemeClr val="bg1"/>
                </a:solidFill>
              </a:rPr>
              <a:t>-Bit Sequential Multiplier</a:t>
            </a:r>
          </a:p>
        </p:txBody>
      </p:sp>
      <p:sp>
        <p:nvSpPr>
          <p:cNvPr id="65539" name="文字方塊 20"/>
          <p:cNvSpPr txBox="1">
            <a:spLocks noChangeArrowheads="1"/>
          </p:cNvSpPr>
          <p:nvPr/>
        </p:nvSpPr>
        <p:spPr bwMode="auto">
          <a:xfrm>
            <a:off x="684213" y="1341438"/>
            <a:ext cx="7883525" cy="5187950"/>
          </a:xfrm>
          <a:prstGeom prst="rect">
            <a:avLst/>
          </a:prstGeom>
          <a:solidFill>
            <a:srgbClr val="000000"/>
          </a:solidFill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rgbClr val="FF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module MUL(Rst, Clk, X, Y, P, Ready);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rgbClr val="66FF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Parameter	n=3;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rgbClr val="66FF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			Rst, Clk;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rgbClr val="66FF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	[2^n-1:0]	X, Y;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rgbClr val="66FF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output	[2*2^n-1:0]	P;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rgbClr val="66FF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output			Ready;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rgbClr val="66FF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reg		[n-1:0]		N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rgbClr val="66FF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reg				C;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rgbClr val="66FF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reg		[2*2^n-1:0]	P;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rgbClr val="66FF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reg		[1:0]	State;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rgbClr val="66FF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parameter 	Init=2’b00, Acc=2’b01, Shift=2’b10, Ready=2’b11;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zh-TW" sz="1600">
              <a:solidFill>
                <a:srgbClr val="FFFF6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latin typeface="Courier New" panose="02070309020205020404" pitchFamily="49" charset="0"/>
                <a:cs typeface="Courier New" panose="02070309020205020404" pitchFamily="49" charset="0"/>
              </a:rPr>
              <a:t>always@(posedge Clk)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latin typeface="Courier New" panose="02070309020205020404" pitchFamily="49" charset="0"/>
                <a:cs typeface="Courier New" panose="02070309020205020404" pitchFamily="49" charset="0"/>
              </a:rPr>
              <a:t>  if(Rst) begin N=0; State=Acc; C=0; P=Y; end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latin typeface="Courier New" panose="02070309020205020404" pitchFamily="49" charset="0"/>
                <a:cs typeface="Courier New" panose="02070309020205020404" pitchFamily="49" charset="0"/>
              </a:rPr>
              <a:t>  else case(State)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latin typeface="Courier New" panose="02070309020205020404" pitchFamily="49" charset="0"/>
                <a:cs typeface="Courier New" panose="02070309020205020404" pitchFamily="49" charset="0"/>
              </a:rPr>
              <a:t>         Acc: P=P+X;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latin typeface="Courier New" panose="02070309020205020404" pitchFamily="49" charset="0"/>
                <a:cs typeface="Courier New" panose="02070309020205020404" pitchFamily="49" charset="0"/>
              </a:rPr>
              <a:t>         Shift: begin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latin typeface="Courier New" panose="02070309020205020404" pitchFamily="49" charset="0"/>
                <a:cs typeface="Courier New" panose="02070309020205020404" pitchFamily="49" charset="0"/>
              </a:rPr>
              <a:t>                  N=N+1; P={C, P[15:1]}; C=0;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latin typeface="Courier New" panose="02070309020205020404" pitchFamily="49" charset="0"/>
                <a:cs typeface="Courier New" panose="02070309020205020404" pitchFamily="49" charset="0"/>
              </a:rPr>
              <a:t>                  State=N?Acc:Ready;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latin typeface="Courier New" panose="02070309020205020404" pitchFamily="49" charset="0"/>
                <a:cs typeface="Courier New" panose="02070309020205020404" pitchFamily="49" charset="0"/>
              </a:rPr>
              <a:t>                end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latin typeface="Courier New" panose="02070309020205020404" pitchFamily="49" charset="0"/>
                <a:cs typeface="Courier New" panose="02070309020205020404" pitchFamily="49" charset="0"/>
              </a:rPr>
              <a:t>         Ready: State=Ready;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latin typeface="Courier New" panose="02070309020205020404" pitchFamily="49" charset="0"/>
                <a:cs typeface="Courier New" panose="02070309020205020404" pitchFamily="49" charset="0"/>
              </a:rPr>
              <a:t>       endcase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rgbClr val="FF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endmodule</a:t>
            </a:r>
            <a:endParaRPr lang="zh-TW" altLang="en-US" sz="1600">
              <a:solidFill>
                <a:srgbClr val="FFFF6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TW" sz="4000" smtClean="0">
                <a:solidFill>
                  <a:srgbClr val="99FFCC"/>
                </a:solidFill>
              </a:rPr>
              <a:t>Counter-Based FSM Coding</a:t>
            </a:r>
            <a:r>
              <a:rPr lang="en-US" altLang="zh-TW" sz="4000" smtClean="0"/>
              <a:t/>
            </a:r>
            <a:br>
              <a:rPr lang="en-US" altLang="zh-TW" sz="4000" smtClean="0"/>
            </a:br>
            <a:r>
              <a:rPr lang="en-US" altLang="zh-TW" sz="2800" smtClean="0">
                <a:solidFill>
                  <a:schemeClr val="bg1"/>
                </a:solidFill>
              </a:rPr>
              <a:t>1-State-Cycle 2</a:t>
            </a:r>
            <a:r>
              <a:rPr lang="en-US" altLang="zh-TW" sz="2800" baseline="30000" smtClean="0">
                <a:solidFill>
                  <a:schemeClr val="bg1"/>
                </a:solidFill>
              </a:rPr>
              <a:t>n</a:t>
            </a:r>
            <a:r>
              <a:rPr lang="en-US" altLang="zh-TW" sz="2800" smtClean="0">
                <a:solidFill>
                  <a:schemeClr val="bg1"/>
                </a:solidFill>
              </a:rPr>
              <a:t>-Bit Sequential Multiplier</a:t>
            </a:r>
          </a:p>
        </p:txBody>
      </p:sp>
      <p:sp>
        <p:nvSpPr>
          <p:cNvPr id="66563" name="文字方塊 20"/>
          <p:cNvSpPr txBox="1">
            <a:spLocks noChangeArrowheads="1"/>
          </p:cNvSpPr>
          <p:nvPr/>
        </p:nvSpPr>
        <p:spPr bwMode="auto">
          <a:xfrm>
            <a:off x="684213" y="1341438"/>
            <a:ext cx="8208962" cy="4524375"/>
          </a:xfrm>
          <a:prstGeom prst="rect">
            <a:avLst/>
          </a:prstGeom>
          <a:solidFill>
            <a:srgbClr val="000000"/>
          </a:solidFill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rgbClr val="FF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module MUL(Rst, Clk, X, Y, P, Ready);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rgbClr val="66FF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 Clk, Rst;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rgbClr val="66FF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output Ready;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rgbClr val="66FF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 [7:0] A, B;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rgbClr val="66FF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output [15:0] P;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rgbClr val="66FF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reg [15:0] P;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rgbClr val="66FF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reg [2:0] N;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rgbClr val="66FF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reg Ready;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rgbClr val="66FF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wire [8:0] S;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rgbClr val="66FF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wire [16:0] Q;;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zh-TW" sz="1600">
              <a:solidFill>
                <a:srgbClr val="FFFF6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latin typeface="Courier New" panose="02070309020205020404" pitchFamily="49" charset="0"/>
                <a:cs typeface="Courier New" panose="02070309020205020404" pitchFamily="49" charset="0"/>
              </a:rPr>
              <a:t>assign S = P[0]?(P[15:8]+A):P[15:8]; 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latin typeface="Courier New" panose="02070309020205020404" pitchFamily="49" charset="0"/>
                <a:cs typeface="Courier New" panose="02070309020205020404" pitchFamily="49" charset="0"/>
              </a:rPr>
              <a:t>assign Q = {S, P[7:0]}; 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latin typeface="Courier New" panose="02070309020205020404" pitchFamily="49" charset="0"/>
                <a:cs typeface="Courier New" panose="02070309020205020404" pitchFamily="49" charset="0"/>
              </a:rPr>
              <a:t>always@(posedge Clk)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latin typeface="Courier New" panose="02070309020205020404" pitchFamily="49" charset="0"/>
                <a:cs typeface="Courier New" panose="02070309020205020404" pitchFamily="49" charset="0"/>
              </a:rPr>
              <a:t>    if(Rst) begin N=0; P[15:8]=0; P[7:0]=B; Ready=0; end    	else  if(!Ready)  begin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P = Q &gt;&gt; 1;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if(N==7)  Ready = 1; else N = N + 1;                      			   end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rgbClr val="FF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endmodule</a:t>
            </a:r>
            <a:endParaRPr lang="zh-TW" altLang="en-US" sz="1600">
              <a:solidFill>
                <a:srgbClr val="FFFF6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zh-TW" sz="4000" b="1">
                <a:solidFill>
                  <a:srgbClr val="66FFFF"/>
                </a:solidFill>
              </a:rPr>
              <a:t>N-Bit Multiplier</a:t>
            </a:r>
            <a:endParaRPr lang="en-US" altLang="zh-TW" sz="4000" b="1">
              <a:solidFill>
                <a:schemeClr val="tx1"/>
              </a:solidFill>
            </a:endParaRPr>
          </a:p>
        </p:txBody>
      </p:sp>
      <p:sp>
        <p:nvSpPr>
          <p:cNvPr id="67587" name="Freeform 42"/>
          <p:cNvSpPr>
            <a:spLocks/>
          </p:cNvSpPr>
          <p:nvPr/>
        </p:nvSpPr>
        <p:spPr bwMode="auto">
          <a:xfrm>
            <a:off x="1116013" y="1870075"/>
            <a:ext cx="6840537" cy="4175125"/>
          </a:xfrm>
          <a:custGeom>
            <a:avLst/>
            <a:gdLst>
              <a:gd name="T0" fmla="*/ 0 w 4309"/>
              <a:gd name="T1" fmla="*/ 0 h 2630"/>
              <a:gd name="T2" fmla="*/ 0 w 4309"/>
              <a:gd name="T3" fmla="*/ 2147483646 h 2630"/>
              <a:gd name="T4" fmla="*/ 2147483646 w 4309"/>
              <a:gd name="T5" fmla="*/ 2147483646 h 2630"/>
              <a:gd name="T6" fmla="*/ 0 60000 65536"/>
              <a:gd name="T7" fmla="*/ 0 60000 65536"/>
              <a:gd name="T8" fmla="*/ 0 60000 65536"/>
              <a:gd name="T9" fmla="*/ 0 w 4309"/>
              <a:gd name="T10" fmla="*/ 0 h 2630"/>
              <a:gd name="T11" fmla="*/ 4309 w 4309"/>
              <a:gd name="T12" fmla="*/ 2630 h 26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09" h="2630">
                <a:moveTo>
                  <a:pt x="0" y="0"/>
                </a:moveTo>
                <a:lnTo>
                  <a:pt x="0" y="2630"/>
                </a:lnTo>
                <a:lnTo>
                  <a:pt x="4309" y="2630"/>
                </a:lnTo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7588" name="Text Box 43"/>
          <p:cNvSpPr txBox="1">
            <a:spLocks noChangeArrowheads="1"/>
          </p:cNvSpPr>
          <p:nvPr/>
        </p:nvSpPr>
        <p:spPr bwMode="auto">
          <a:xfrm>
            <a:off x="5741988" y="60452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2400">
                <a:solidFill>
                  <a:srgbClr val="FFFF66"/>
                </a:solidFill>
              </a:rPr>
              <a:t>Execution Time</a:t>
            </a:r>
          </a:p>
        </p:txBody>
      </p:sp>
      <p:sp>
        <p:nvSpPr>
          <p:cNvPr id="67589" name="Text Box 44"/>
          <p:cNvSpPr txBox="1">
            <a:spLocks noChangeArrowheads="1"/>
          </p:cNvSpPr>
          <p:nvPr/>
        </p:nvSpPr>
        <p:spPr bwMode="auto">
          <a:xfrm rot="5400000">
            <a:off x="188912" y="2411413"/>
            <a:ext cx="1539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2400">
                <a:solidFill>
                  <a:srgbClr val="FFFF66"/>
                </a:solidFill>
              </a:rPr>
              <a:t>Area Cost</a:t>
            </a:r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1381125" y="1773238"/>
            <a:ext cx="4800600" cy="396875"/>
            <a:chOff x="870" y="784"/>
            <a:chExt cx="3024" cy="250"/>
          </a:xfrm>
        </p:grpSpPr>
        <p:sp>
          <p:nvSpPr>
            <p:cNvPr id="67599" name="Oval 46"/>
            <p:cNvSpPr>
              <a:spLocks noChangeArrowheads="1"/>
            </p:cNvSpPr>
            <p:nvPr/>
          </p:nvSpPr>
          <p:spPr bwMode="auto">
            <a:xfrm>
              <a:off x="870" y="845"/>
              <a:ext cx="136" cy="13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zh-TW" altLang="en-US" sz="2400">
                <a:solidFill>
                  <a:srgbClr val="FFFF66"/>
                </a:solidFill>
              </a:endParaRPr>
            </a:p>
          </p:txBody>
        </p:sp>
        <p:sp>
          <p:nvSpPr>
            <p:cNvPr id="67600" name="Text Box 48"/>
            <p:cNvSpPr txBox="1">
              <a:spLocks noChangeArrowheads="1"/>
            </p:cNvSpPr>
            <p:nvPr/>
          </p:nvSpPr>
          <p:spPr bwMode="auto">
            <a:xfrm>
              <a:off x="975" y="784"/>
              <a:ext cx="29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zh-TW" sz="2000">
                  <a:solidFill>
                    <a:srgbClr val="FFFF66"/>
                  </a:solidFill>
                </a:rPr>
                <a:t>Parallel Multiplier (Combinatinal Circuit)</a:t>
              </a:r>
            </a:p>
          </p:txBody>
        </p: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4213225" y="4749800"/>
            <a:ext cx="2159000" cy="396875"/>
            <a:chOff x="870" y="784"/>
            <a:chExt cx="1360" cy="250"/>
          </a:xfrm>
        </p:grpSpPr>
        <p:sp>
          <p:nvSpPr>
            <p:cNvPr id="67597" name="Oval 51"/>
            <p:cNvSpPr>
              <a:spLocks noChangeArrowheads="1"/>
            </p:cNvSpPr>
            <p:nvPr/>
          </p:nvSpPr>
          <p:spPr bwMode="auto">
            <a:xfrm>
              <a:off x="870" y="845"/>
              <a:ext cx="136" cy="13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zh-TW" altLang="en-US" sz="2400">
                <a:solidFill>
                  <a:srgbClr val="FFFF66"/>
                </a:solidFill>
              </a:endParaRPr>
            </a:p>
          </p:txBody>
        </p:sp>
        <p:sp>
          <p:nvSpPr>
            <p:cNvPr id="67598" name="Text Box 52"/>
            <p:cNvSpPr txBox="1">
              <a:spLocks noChangeArrowheads="1"/>
            </p:cNvSpPr>
            <p:nvPr/>
          </p:nvSpPr>
          <p:spPr bwMode="auto">
            <a:xfrm>
              <a:off x="975" y="784"/>
              <a:ext cx="125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zh-TW" sz="2000">
                  <a:solidFill>
                    <a:srgbClr val="FFFF66"/>
                  </a:solidFill>
                </a:rPr>
                <a:t>N-bit Sequential</a:t>
              </a:r>
            </a:p>
          </p:txBody>
        </p:sp>
      </p:grp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2268538" y="3597275"/>
            <a:ext cx="2174875" cy="396875"/>
            <a:chOff x="870" y="784"/>
            <a:chExt cx="1370" cy="250"/>
          </a:xfrm>
        </p:grpSpPr>
        <p:sp>
          <p:nvSpPr>
            <p:cNvPr id="67595" name="Oval 57"/>
            <p:cNvSpPr>
              <a:spLocks noChangeArrowheads="1"/>
            </p:cNvSpPr>
            <p:nvPr/>
          </p:nvSpPr>
          <p:spPr bwMode="auto">
            <a:xfrm>
              <a:off x="870" y="845"/>
              <a:ext cx="136" cy="13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zh-TW" altLang="en-US" sz="2400">
                <a:solidFill>
                  <a:srgbClr val="FFFF66"/>
                </a:solidFill>
              </a:endParaRPr>
            </a:p>
          </p:txBody>
        </p:sp>
        <p:sp>
          <p:nvSpPr>
            <p:cNvPr id="67596" name="Text Box 58"/>
            <p:cNvSpPr txBox="1">
              <a:spLocks noChangeArrowheads="1"/>
            </p:cNvSpPr>
            <p:nvPr/>
          </p:nvSpPr>
          <p:spPr bwMode="auto">
            <a:xfrm>
              <a:off x="975" y="784"/>
              <a:ext cx="126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zh-TW" sz="2000">
                  <a:solidFill>
                    <a:srgbClr val="FFFF66"/>
                  </a:solidFill>
                </a:rPr>
                <a:t>Partially Parallel</a:t>
              </a:r>
            </a:p>
          </p:txBody>
        </p:sp>
      </p:grpSp>
      <p:sp>
        <p:nvSpPr>
          <p:cNvPr id="633916" name="Oval 60"/>
          <p:cNvSpPr>
            <a:spLocks noChangeArrowheads="1"/>
          </p:cNvSpPr>
          <p:nvPr/>
        </p:nvSpPr>
        <p:spPr bwMode="auto">
          <a:xfrm>
            <a:off x="5795963" y="5397500"/>
            <a:ext cx="215900" cy="2159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endParaRPr lang="zh-TW" altLang="en-US" sz="2400">
              <a:solidFill>
                <a:srgbClr val="FFFF66"/>
              </a:solidFill>
            </a:endParaRPr>
          </a:p>
        </p:txBody>
      </p:sp>
      <p:sp>
        <p:nvSpPr>
          <p:cNvPr id="67594" name="Text Box 64"/>
          <p:cNvSpPr txBox="1">
            <a:spLocks noChangeArrowheads="1"/>
          </p:cNvSpPr>
          <p:nvPr/>
        </p:nvSpPr>
        <p:spPr bwMode="auto">
          <a:xfrm>
            <a:off x="3514725" y="836613"/>
            <a:ext cx="2093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2000">
                <a:solidFill>
                  <a:schemeClr val="bg1"/>
                </a:solidFill>
              </a:rPr>
              <a:t>assign P = A * B;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7.40741E-7 C -0.05434 -0.01851 -0.10868 -0.03703 -0.17205 -0.07754 C -0.23542 -0.11805 -0.32899 -0.17106 -0.38021 -0.24328 C -0.43142 -0.31551 -0.45521 -0.41365 -0.47899 -0.51157 " pathEditMode="relative" ptsTypes="aaaA">
                                      <p:cBhvr>
                                        <p:cTn id="6" dur="2000" fill="hold"/>
                                        <p:tgtEl>
                                          <p:spTgt spid="6339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91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TW" sz="4000" smtClean="0">
                <a:solidFill>
                  <a:srgbClr val="99FFCC"/>
                </a:solidFill>
              </a:rPr>
              <a:t>Example: Greatest Common Divisor</a:t>
            </a:r>
            <a:endParaRPr lang="en-US" altLang="zh-TW" sz="2800" smtClean="0">
              <a:solidFill>
                <a:schemeClr val="bg1"/>
              </a:solidFill>
            </a:endParaRPr>
          </a:p>
        </p:txBody>
      </p:sp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468313" y="1052513"/>
            <a:ext cx="82073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zh-TW" sz="2400"/>
              <a:t>Actually you have known the algorithm!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2400"/>
              <a:t>So, just catch the regularities from observation.</a:t>
            </a:r>
          </a:p>
        </p:txBody>
      </p:sp>
      <p:sp>
        <p:nvSpPr>
          <p:cNvPr id="49" name="Rectangle 22"/>
          <p:cNvSpPr>
            <a:spLocks noChangeArrowheads="1"/>
          </p:cNvSpPr>
          <p:nvPr/>
        </p:nvSpPr>
        <p:spPr bwMode="auto">
          <a:xfrm>
            <a:off x="2411413" y="1844675"/>
            <a:ext cx="316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ctr">
              <a:lnSpc>
                <a:spcPct val="110000"/>
              </a:lnSpc>
              <a:buFontTx/>
              <a:buNone/>
            </a:pPr>
            <a:r>
              <a:rPr lang="en-US" altLang="zh-TW">
                <a:solidFill>
                  <a:srgbClr val="FFFFFF"/>
                </a:solidFill>
                <a:ea typeface="標楷體" panose="03000509000000000000" pitchFamily="65" charset="-120"/>
              </a:rPr>
              <a:t>gcd( 91,  35 ) =    </a:t>
            </a:r>
          </a:p>
        </p:txBody>
      </p:sp>
      <p:sp>
        <p:nvSpPr>
          <p:cNvPr id="50" name="Rectangle 22"/>
          <p:cNvSpPr>
            <a:spLocks noChangeArrowheads="1"/>
          </p:cNvSpPr>
          <p:nvPr/>
        </p:nvSpPr>
        <p:spPr bwMode="auto">
          <a:xfrm>
            <a:off x="3276600" y="2224088"/>
            <a:ext cx="7905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ctr">
              <a:lnSpc>
                <a:spcPct val="110000"/>
              </a:lnSpc>
              <a:buFontTx/>
              <a:buNone/>
            </a:pPr>
            <a:r>
              <a:rPr lang="en-US" altLang="zh-TW">
                <a:solidFill>
                  <a:srgbClr val="66FF33"/>
                </a:solidFill>
                <a:ea typeface="標楷體" panose="03000509000000000000" pitchFamily="65" charset="-120"/>
              </a:rPr>
              <a:t>70   </a:t>
            </a:r>
          </a:p>
        </p:txBody>
      </p:sp>
      <p:sp>
        <p:nvSpPr>
          <p:cNvPr id="53" name="Rectangle 22"/>
          <p:cNvSpPr>
            <a:spLocks noChangeArrowheads="1"/>
          </p:cNvSpPr>
          <p:nvPr/>
        </p:nvSpPr>
        <p:spPr bwMode="auto">
          <a:xfrm>
            <a:off x="2051050" y="2603500"/>
            <a:ext cx="3744913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ctr">
              <a:lnSpc>
                <a:spcPct val="110000"/>
              </a:lnSpc>
              <a:buFontTx/>
              <a:buNone/>
            </a:pPr>
            <a:r>
              <a:rPr lang="en-US" altLang="zh-TW">
                <a:solidFill>
                  <a:srgbClr val="FFFFFF"/>
                </a:solidFill>
                <a:ea typeface="標楷體" panose="03000509000000000000" pitchFamily="65" charset="-120"/>
              </a:rPr>
              <a:t>= gcd( 21,  35 )   </a:t>
            </a:r>
          </a:p>
        </p:txBody>
      </p:sp>
      <p:sp>
        <p:nvSpPr>
          <p:cNvPr id="55" name="Rectangle 22"/>
          <p:cNvSpPr>
            <a:spLocks noChangeArrowheads="1"/>
          </p:cNvSpPr>
          <p:nvPr/>
        </p:nvSpPr>
        <p:spPr bwMode="auto">
          <a:xfrm>
            <a:off x="2051050" y="2984500"/>
            <a:ext cx="3744913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ctr">
              <a:lnSpc>
                <a:spcPct val="110000"/>
              </a:lnSpc>
              <a:buFontTx/>
              <a:buNone/>
            </a:pPr>
            <a:r>
              <a:rPr lang="en-US" altLang="zh-TW">
                <a:solidFill>
                  <a:srgbClr val="FFFFFF"/>
                </a:solidFill>
                <a:ea typeface="標楷體" panose="03000509000000000000" pitchFamily="65" charset="-120"/>
              </a:rPr>
              <a:t>= gcd( 35,  21 )   </a:t>
            </a:r>
          </a:p>
        </p:txBody>
      </p:sp>
      <p:sp>
        <p:nvSpPr>
          <p:cNvPr id="56" name="Rectangle 22"/>
          <p:cNvSpPr>
            <a:spLocks noChangeArrowheads="1"/>
          </p:cNvSpPr>
          <p:nvPr/>
        </p:nvSpPr>
        <p:spPr bwMode="auto">
          <a:xfrm>
            <a:off x="3276600" y="3363913"/>
            <a:ext cx="7905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ctr">
              <a:lnSpc>
                <a:spcPct val="110000"/>
              </a:lnSpc>
              <a:buFontTx/>
              <a:buNone/>
            </a:pPr>
            <a:r>
              <a:rPr lang="en-US" altLang="zh-TW">
                <a:solidFill>
                  <a:srgbClr val="66FF33"/>
                </a:solidFill>
                <a:ea typeface="標楷體" panose="03000509000000000000" pitchFamily="65" charset="-120"/>
              </a:rPr>
              <a:t>21   </a:t>
            </a:r>
          </a:p>
        </p:txBody>
      </p:sp>
      <p:sp>
        <p:nvSpPr>
          <p:cNvPr id="57" name="Rectangle 22"/>
          <p:cNvSpPr>
            <a:spLocks noChangeArrowheads="1"/>
          </p:cNvSpPr>
          <p:nvPr/>
        </p:nvSpPr>
        <p:spPr bwMode="auto">
          <a:xfrm>
            <a:off x="2051050" y="3743325"/>
            <a:ext cx="3744913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ctr">
              <a:lnSpc>
                <a:spcPct val="110000"/>
              </a:lnSpc>
              <a:buFontTx/>
              <a:buNone/>
            </a:pPr>
            <a:r>
              <a:rPr lang="en-US" altLang="zh-TW">
                <a:solidFill>
                  <a:srgbClr val="FFFFFF"/>
                </a:solidFill>
                <a:ea typeface="標楷體" panose="03000509000000000000" pitchFamily="65" charset="-120"/>
              </a:rPr>
              <a:t>= gcd( 14,  21 )   </a:t>
            </a:r>
          </a:p>
        </p:txBody>
      </p:sp>
      <p:sp>
        <p:nvSpPr>
          <p:cNvPr id="58" name="Rectangle 22"/>
          <p:cNvSpPr>
            <a:spLocks noChangeArrowheads="1"/>
          </p:cNvSpPr>
          <p:nvPr/>
        </p:nvSpPr>
        <p:spPr bwMode="auto">
          <a:xfrm>
            <a:off x="2051050" y="4122738"/>
            <a:ext cx="3744913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ctr">
              <a:lnSpc>
                <a:spcPct val="110000"/>
              </a:lnSpc>
              <a:buFontTx/>
              <a:buNone/>
            </a:pPr>
            <a:r>
              <a:rPr lang="en-US" altLang="zh-TW">
                <a:solidFill>
                  <a:srgbClr val="FFFFFF"/>
                </a:solidFill>
                <a:ea typeface="標楷體" panose="03000509000000000000" pitchFamily="65" charset="-120"/>
              </a:rPr>
              <a:t>= gcd( 21,  14 )   </a:t>
            </a: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3276600" y="4502150"/>
            <a:ext cx="7905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ctr">
              <a:lnSpc>
                <a:spcPct val="110000"/>
              </a:lnSpc>
              <a:buFontTx/>
              <a:buNone/>
            </a:pPr>
            <a:r>
              <a:rPr lang="en-US" altLang="zh-TW">
                <a:solidFill>
                  <a:srgbClr val="66FF33"/>
                </a:solidFill>
                <a:ea typeface="標楷體" panose="03000509000000000000" pitchFamily="65" charset="-120"/>
              </a:rPr>
              <a:t>14   </a:t>
            </a:r>
          </a:p>
        </p:txBody>
      </p:sp>
      <p:sp>
        <p:nvSpPr>
          <p:cNvPr id="60" name="Rectangle 22"/>
          <p:cNvSpPr>
            <a:spLocks noChangeArrowheads="1"/>
          </p:cNvSpPr>
          <p:nvPr/>
        </p:nvSpPr>
        <p:spPr bwMode="auto">
          <a:xfrm>
            <a:off x="2051050" y="4881563"/>
            <a:ext cx="3744913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ctr">
              <a:lnSpc>
                <a:spcPct val="110000"/>
              </a:lnSpc>
              <a:buFontTx/>
              <a:buNone/>
            </a:pPr>
            <a:r>
              <a:rPr lang="en-US" altLang="zh-TW">
                <a:solidFill>
                  <a:srgbClr val="FFFFFF"/>
                </a:solidFill>
                <a:ea typeface="標楷體" panose="03000509000000000000" pitchFamily="65" charset="-120"/>
              </a:rPr>
              <a:t>= gcd(   7,  14 )   </a:t>
            </a: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1050" y="5262563"/>
            <a:ext cx="3744913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ctr">
              <a:lnSpc>
                <a:spcPct val="110000"/>
              </a:lnSpc>
              <a:buFontTx/>
              <a:buNone/>
            </a:pPr>
            <a:r>
              <a:rPr lang="en-US" altLang="zh-TW">
                <a:solidFill>
                  <a:srgbClr val="FFFFFF"/>
                </a:solidFill>
                <a:ea typeface="標楷體" panose="03000509000000000000" pitchFamily="65" charset="-120"/>
              </a:rPr>
              <a:t>= gcd( 14,    7 )   </a:t>
            </a:r>
          </a:p>
        </p:txBody>
      </p:sp>
      <p:sp>
        <p:nvSpPr>
          <p:cNvPr id="63" name="Rectangle 22"/>
          <p:cNvSpPr>
            <a:spLocks noChangeArrowheads="1"/>
          </p:cNvSpPr>
          <p:nvPr/>
        </p:nvSpPr>
        <p:spPr bwMode="auto">
          <a:xfrm>
            <a:off x="3276600" y="5641975"/>
            <a:ext cx="7905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ctr">
              <a:lnSpc>
                <a:spcPct val="110000"/>
              </a:lnSpc>
              <a:buFontTx/>
              <a:buNone/>
            </a:pPr>
            <a:r>
              <a:rPr lang="en-US" altLang="zh-TW">
                <a:solidFill>
                  <a:srgbClr val="66FF33"/>
                </a:solidFill>
                <a:ea typeface="標楷體" panose="03000509000000000000" pitchFamily="65" charset="-120"/>
              </a:rPr>
              <a:t>14   </a:t>
            </a:r>
          </a:p>
        </p:txBody>
      </p:sp>
      <p:sp>
        <p:nvSpPr>
          <p:cNvPr id="64" name="Rectangle 22"/>
          <p:cNvSpPr>
            <a:spLocks noChangeArrowheads="1"/>
          </p:cNvSpPr>
          <p:nvPr/>
        </p:nvSpPr>
        <p:spPr bwMode="auto">
          <a:xfrm>
            <a:off x="3276600" y="6021388"/>
            <a:ext cx="7905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ctr">
              <a:lnSpc>
                <a:spcPct val="110000"/>
              </a:lnSpc>
              <a:buFontTx/>
              <a:buNone/>
            </a:pPr>
            <a:r>
              <a:rPr lang="en-US" altLang="zh-TW">
                <a:solidFill>
                  <a:srgbClr val="66FF33"/>
                </a:solidFill>
                <a:ea typeface="標楷體" panose="03000509000000000000" pitchFamily="65" charset="-120"/>
              </a:rPr>
              <a:t>  0   </a:t>
            </a:r>
          </a:p>
        </p:txBody>
      </p:sp>
      <p:sp>
        <p:nvSpPr>
          <p:cNvPr id="65" name="Rectangle 22"/>
          <p:cNvSpPr>
            <a:spLocks noChangeArrowheads="1"/>
          </p:cNvSpPr>
          <p:nvPr/>
        </p:nvSpPr>
        <p:spPr bwMode="auto">
          <a:xfrm>
            <a:off x="5435600" y="1844675"/>
            <a:ext cx="1008063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ctr">
              <a:lnSpc>
                <a:spcPct val="110000"/>
              </a:lnSpc>
              <a:buFontTx/>
              <a:buNone/>
            </a:pPr>
            <a:r>
              <a:rPr lang="en-US" altLang="zh-TW">
                <a:solidFill>
                  <a:srgbClr val="FFFFFF"/>
                </a:solidFill>
                <a:ea typeface="標楷體" panose="03000509000000000000" pitchFamily="65" charset="-120"/>
              </a:rPr>
              <a:t>7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uild="p" bldLvl="2"/>
      <p:bldP spid="49" grpId="0" build="p" autoUpdateAnimBg="0"/>
      <p:bldP spid="50" grpId="0" build="p" autoUpdateAnimBg="0"/>
      <p:bldP spid="53" grpId="0" build="p" autoUpdateAnimBg="0"/>
      <p:bldP spid="55" grpId="0" build="p" autoUpdateAnimBg="0"/>
      <p:bldP spid="56" grpId="0" build="p" autoUpdateAnimBg="0"/>
      <p:bldP spid="57" grpId="0" build="p" autoUpdateAnimBg="0"/>
      <p:bldP spid="58" grpId="0" build="p" autoUpdateAnimBg="0"/>
      <p:bldP spid="59" grpId="0" build="p" autoUpdateAnimBg="0"/>
      <p:bldP spid="60" grpId="0" build="p" autoUpdateAnimBg="0"/>
      <p:bldP spid="62" grpId="0" build="p" autoUpdateAnimBg="0"/>
      <p:bldP spid="63" grpId="0" build="p" autoUpdateAnimBg="0"/>
      <p:bldP spid="64" grpId="0" build="p" autoUpdateAnimBg="0"/>
      <p:bldP spid="65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TW" sz="4000" smtClean="0">
                <a:solidFill>
                  <a:srgbClr val="99FFCC"/>
                </a:solidFill>
              </a:rPr>
              <a:t>Example: Greatest Common Divisor</a:t>
            </a:r>
            <a:endParaRPr lang="en-US" altLang="zh-TW" sz="2800" smtClean="0">
              <a:solidFill>
                <a:schemeClr val="bg1"/>
              </a:solidFill>
            </a:endParaRPr>
          </a:p>
        </p:txBody>
      </p:sp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468313" y="1052513"/>
            <a:ext cx="8207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zh-TW" sz="2400"/>
              <a:t>Then you can write a function in C.</a:t>
            </a:r>
          </a:p>
        </p:txBody>
      </p:sp>
      <p:sp>
        <p:nvSpPr>
          <p:cNvPr id="17" name="文字方塊 20"/>
          <p:cNvSpPr txBox="1">
            <a:spLocks noChangeArrowheads="1"/>
          </p:cNvSpPr>
          <p:nvPr/>
        </p:nvSpPr>
        <p:spPr bwMode="auto">
          <a:xfrm>
            <a:off x="684213" y="1625600"/>
            <a:ext cx="7883525" cy="4524375"/>
          </a:xfrm>
          <a:prstGeom prst="rect">
            <a:avLst/>
          </a:prstGeom>
          <a:solidFill>
            <a:srgbClr val="000000"/>
          </a:solidFill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 int GCD(unsigned int A, insigned int B)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unsigned int C;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zh-TW" sz="160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if(A&lt;B) SWAP(A, B);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while(B&gt;0) {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C = A </a:t>
            </a:r>
            <a:r>
              <a:rPr lang="en-US" altLang="zh-TW" sz="160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altLang="zh-TW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A = B;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B = C;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return(A);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zh-TW" sz="160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SWAP(unsigned int A, unsigned int B)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unsigned int C;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C = A;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A = B;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B = C;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8" name="文字方塊 17"/>
          <p:cNvSpPr txBox="1">
            <a:spLocks noChangeArrowheads="1"/>
          </p:cNvSpPr>
          <p:nvPr/>
        </p:nvSpPr>
        <p:spPr bwMode="auto">
          <a:xfrm>
            <a:off x="2354263" y="5229225"/>
            <a:ext cx="6178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2400">
                <a:solidFill>
                  <a:srgbClr val="FFFF66"/>
                </a:solidFill>
              </a:rPr>
              <a:t>Can be implemented in 1 cycle in hardware!</a:t>
            </a:r>
            <a:endParaRPr lang="zh-TW" altLang="en-US" sz="2400">
              <a:solidFill>
                <a:srgbClr val="FFFF66"/>
              </a:solidFill>
            </a:endParaRPr>
          </a:p>
        </p:txBody>
      </p:sp>
      <p:sp>
        <p:nvSpPr>
          <p:cNvPr id="19" name="文字方塊 18"/>
          <p:cNvSpPr txBox="1">
            <a:spLocks noChangeArrowheads="1"/>
          </p:cNvSpPr>
          <p:nvPr/>
        </p:nvSpPr>
        <p:spPr bwMode="auto">
          <a:xfrm>
            <a:off x="4500563" y="2430463"/>
            <a:ext cx="37115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rgbClr val="FFFF66"/>
                </a:solidFill>
              </a:rPr>
              <a:t>/ % can be simulated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rgbClr val="FFFF66"/>
                </a:solidFill>
              </a:rPr>
              <a:t>in ModelSim (V2K).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rgbClr val="FFFF66"/>
                </a:solidFill>
              </a:rPr>
              <a:t>Need not be implemented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rgbClr val="FFFF66"/>
                </a:solidFill>
              </a:rPr>
              <a:t>in some synthesizers.</a:t>
            </a:r>
            <a:endParaRPr lang="zh-TW" altLang="en-US" sz="240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uild="p" bldLvl="2"/>
      <p:bldP spid="17" grpId="0" animBg="1"/>
      <p:bldP spid="18" grpId="0"/>
      <p:bldP spid="1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TW" sz="4000" smtClean="0">
                <a:solidFill>
                  <a:srgbClr val="99FFCC"/>
                </a:solidFill>
              </a:rPr>
              <a:t>From C Straightforward to Verilog</a:t>
            </a:r>
            <a:r>
              <a:rPr lang="en-US" altLang="zh-TW" sz="4000" smtClean="0"/>
              <a:t/>
            </a:r>
            <a:br>
              <a:rPr lang="en-US" altLang="zh-TW" sz="4000" smtClean="0"/>
            </a:br>
            <a:r>
              <a:rPr lang="en-US" altLang="zh-TW" sz="2800" smtClean="0">
                <a:solidFill>
                  <a:schemeClr val="bg1"/>
                </a:solidFill>
              </a:rPr>
              <a:t>Example: GCD</a:t>
            </a:r>
          </a:p>
        </p:txBody>
      </p:sp>
      <p:sp>
        <p:nvSpPr>
          <p:cNvPr id="48" name="文字方塊 20"/>
          <p:cNvSpPr txBox="1">
            <a:spLocks noChangeArrowheads="1"/>
          </p:cNvSpPr>
          <p:nvPr/>
        </p:nvSpPr>
        <p:spPr bwMode="auto">
          <a:xfrm>
            <a:off x="179388" y="1268413"/>
            <a:ext cx="8785225" cy="5189537"/>
          </a:xfrm>
          <a:prstGeom prst="rect">
            <a:avLst/>
          </a:prstGeom>
          <a:solidFill>
            <a:srgbClr val="000000"/>
          </a:solidFill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module GCD(Clk, Rst, A, B, D, Ready);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input  Clk, Rst;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input  [31:0] A, B;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output [31:0] D;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output Ready;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zh-TW" sz="160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parameter Init=0, Mod=1, Out=2;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reg	[1:0] PS, NS;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zh-TW" sz="160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always@(posedge Clk)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if(Rst) begin NS=Init; PS=Init; Ready=0; end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else	begin PS = NS;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wire   [31:0] X, Y;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always@* case(PS)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Init: begin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X = (A&lt;B) ? B : A; Y = (A&lt;B) ? A : B; NS = Mod;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      end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Mod:  begin X &lt;= Y; Y &lt;= X % Y; NS = Y ? Mod : Out; end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Out:  begin D = X; NS = Out; Ready=1; end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endcase	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zh-TW" sz="160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endmodule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TW" sz="4000" smtClean="0">
                <a:solidFill>
                  <a:srgbClr val="99FFCC"/>
                </a:solidFill>
              </a:rPr>
              <a:t>From C Straightforward to Verilog</a:t>
            </a:r>
            <a:r>
              <a:rPr lang="en-US" altLang="zh-TW" sz="4000" smtClean="0"/>
              <a:t/>
            </a:r>
            <a:br>
              <a:rPr lang="en-US" altLang="zh-TW" sz="4000" smtClean="0"/>
            </a:br>
            <a:r>
              <a:rPr lang="en-US" altLang="zh-TW" sz="2800" smtClean="0">
                <a:solidFill>
                  <a:schemeClr val="bg1"/>
                </a:solidFill>
              </a:rPr>
              <a:t>Example: Bubble Sorter</a:t>
            </a:r>
          </a:p>
        </p:txBody>
      </p:sp>
      <p:sp>
        <p:nvSpPr>
          <p:cNvPr id="72707" name="文字方塊 3"/>
          <p:cNvSpPr txBox="1">
            <a:spLocks noChangeArrowheads="1"/>
          </p:cNvSpPr>
          <p:nvPr/>
        </p:nvSpPr>
        <p:spPr bwMode="auto">
          <a:xfrm>
            <a:off x="44450" y="1185863"/>
            <a:ext cx="3014663" cy="1557337"/>
          </a:xfrm>
          <a:prstGeom prst="rect">
            <a:avLst/>
          </a:prstGeom>
          <a:solidFill>
            <a:srgbClr val="FFFF00"/>
          </a:solidFill>
          <a:ln w="12700">
            <a:solidFill>
              <a:srgbClr val="66FF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Sort(int M[], N)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int a, n;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for(n=N-1;n&gt;0;n--)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for(a=0;a&lt;n;a++)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Swap(M[a], M[a+1]);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return(0);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42863" y="2997200"/>
            <a:ext cx="3016250" cy="1739900"/>
          </a:xfrm>
          <a:prstGeom prst="rect">
            <a:avLst/>
          </a:prstGeom>
          <a:solidFill>
            <a:srgbClr val="000000"/>
          </a:solidFill>
          <a:ln w="12700">
            <a:solidFill>
              <a:srgbClr val="FFFF00"/>
            </a:solidFill>
            <a:prstDash val="solid"/>
          </a:ln>
        </p:spPr>
        <p:txBody>
          <a:bodyPr>
            <a:spAutoFit/>
          </a:bodyPr>
          <a:lstStyle/>
          <a:p>
            <a:pPr eaLnBrk="1" hangingPunct="1">
              <a:lnSpc>
                <a:spcPct val="85000"/>
              </a:lnSpc>
              <a:spcBef>
                <a:spcPts val="0"/>
              </a:spcBef>
              <a:defRPr/>
            </a:pPr>
            <a:r>
              <a:rPr lang="en-US" altLang="zh-TW" sz="1400" dirty="0">
                <a:latin typeface="Courier New" pitchFamily="49" charset="0"/>
                <a:cs typeface="Courier New" pitchFamily="49" charset="0"/>
              </a:rPr>
              <a:t>Module M(</a:t>
            </a:r>
            <a:r>
              <a:rPr lang="en-US" altLang="zh-TW" sz="1400" dirty="0" err="1">
                <a:latin typeface="Courier New" pitchFamily="49" charset="0"/>
                <a:cs typeface="Courier New" pitchFamily="49" charset="0"/>
              </a:rPr>
              <a:t>Clk</a:t>
            </a:r>
            <a:r>
              <a:rPr lang="en-US" altLang="zh-TW" sz="1400" dirty="0">
                <a:latin typeface="Courier New" pitchFamily="49" charset="0"/>
                <a:cs typeface="Courier New" pitchFamily="49" charset="0"/>
              </a:rPr>
              <a:t>, WE, A, D);</a:t>
            </a:r>
          </a:p>
          <a:p>
            <a:pPr eaLnBrk="1" hangingPunct="1">
              <a:lnSpc>
                <a:spcPct val="85000"/>
              </a:lnSpc>
              <a:spcBef>
                <a:spcPts val="0"/>
              </a:spcBef>
              <a:defRPr/>
            </a:pPr>
            <a:r>
              <a:rPr lang="en-US" altLang="zh-TW" sz="1400" dirty="0">
                <a:solidFill>
                  <a:srgbClr val="66FF33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zh-TW" sz="1400" dirty="0" err="1">
                <a:solidFill>
                  <a:srgbClr val="66FF33"/>
                </a:solidFill>
                <a:latin typeface="Courier New" pitchFamily="49" charset="0"/>
                <a:cs typeface="Courier New" pitchFamily="49" charset="0"/>
              </a:rPr>
              <a:t>inout</a:t>
            </a:r>
            <a:r>
              <a:rPr lang="en-US" altLang="zh-TW" sz="1400" dirty="0">
                <a:solidFill>
                  <a:srgbClr val="66FF33"/>
                </a:solidFill>
                <a:latin typeface="Courier New" pitchFamily="49" charset="0"/>
                <a:cs typeface="Courier New" pitchFamily="49" charset="0"/>
              </a:rPr>
              <a:t> [31:0] D;</a:t>
            </a:r>
          </a:p>
          <a:p>
            <a:pPr eaLnBrk="1" hangingPunct="1">
              <a:lnSpc>
                <a:spcPct val="85000"/>
              </a:lnSpc>
              <a:spcBef>
                <a:spcPts val="0"/>
              </a:spcBef>
              <a:defRPr/>
            </a:pPr>
            <a:r>
              <a:rPr lang="en-US" altLang="zh-TW" sz="1400" dirty="0">
                <a:solidFill>
                  <a:srgbClr val="66FF33"/>
                </a:solidFill>
                <a:latin typeface="Courier New" pitchFamily="49" charset="0"/>
                <a:cs typeface="Courier New" pitchFamily="49" charset="0"/>
              </a:rPr>
              <a:t>  input [11:0] A;</a:t>
            </a:r>
          </a:p>
          <a:p>
            <a:pPr eaLnBrk="1" hangingPunct="1">
              <a:lnSpc>
                <a:spcPct val="85000"/>
              </a:lnSpc>
              <a:spcBef>
                <a:spcPts val="0"/>
              </a:spcBef>
              <a:defRPr/>
            </a:pPr>
            <a:r>
              <a:rPr lang="en-US" altLang="zh-TW" sz="1400" dirty="0">
                <a:solidFill>
                  <a:srgbClr val="66FF33"/>
                </a:solidFill>
                <a:latin typeface="Courier New" pitchFamily="49" charset="0"/>
                <a:cs typeface="Courier New" pitchFamily="49" charset="0"/>
              </a:rPr>
              <a:t>  input        </a:t>
            </a:r>
            <a:r>
              <a:rPr lang="en-US" altLang="zh-TW" sz="1400" dirty="0" err="1">
                <a:solidFill>
                  <a:srgbClr val="66FF33"/>
                </a:solidFill>
                <a:latin typeface="Courier New" pitchFamily="49" charset="0"/>
                <a:cs typeface="Courier New" pitchFamily="49" charset="0"/>
              </a:rPr>
              <a:t>Clk</a:t>
            </a:r>
            <a:r>
              <a:rPr lang="en-US" altLang="zh-TW" sz="1400" dirty="0">
                <a:solidFill>
                  <a:srgbClr val="66FF33"/>
                </a:solidFill>
                <a:latin typeface="Courier New" pitchFamily="49" charset="0"/>
                <a:cs typeface="Courier New" pitchFamily="49" charset="0"/>
              </a:rPr>
              <a:t>, WE;</a:t>
            </a:r>
          </a:p>
          <a:p>
            <a:pPr eaLnBrk="1" hangingPunct="1">
              <a:lnSpc>
                <a:spcPct val="85000"/>
              </a:lnSpc>
              <a:spcBef>
                <a:spcPts val="0"/>
              </a:spcBef>
              <a:defRPr/>
            </a:pPr>
            <a:r>
              <a:rPr lang="en-US" altLang="zh-TW" sz="1400" dirty="0">
                <a:solidFill>
                  <a:srgbClr val="66FF33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zh-TW" sz="1400" dirty="0" err="1">
                <a:solidFill>
                  <a:srgbClr val="66FF33"/>
                </a:solidFill>
                <a:latin typeface="Courier New" pitchFamily="49" charset="0"/>
                <a:cs typeface="Courier New" pitchFamily="49" charset="0"/>
              </a:rPr>
              <a:t>reg</a:t>
            </a:r>
            <a:r>
              <a:rPr lang="en-US" altLang="zh-TW" sz="1400" dirty="0">
                <a:solidFill>
                  <a:srgbClr val="66FF33"/>
                </a:solidFill>
                <a:latin typeface="Courier New" pitchFamily="49" charset="0"/>
                <a:cs typeface="Courier New" pitchFamily="49" charset="0"/>
              </a:rPr>
              <a:t>   [31:0] M [0:4095];</a:t>
            </a:r>
          </a:p>
          <a:p>
            <a:pPr eaLnBrk="1" hangingPunct="1">
              <a:lnSpc>
                <a:spcPct val="85000"/>
              </a:lnSpc>
              <a:spcBef>
                <a:spcPts val="0"/>
              </a:spcBef>
              <a:defRPr/>
            </a:pPr>
            <a:r>
              <a:rPr lang="en-US" altLang="zh-TW" sz="1400" dirty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  always@(</a:t>
            </a:r>
            <a:r>
              <a:rPr lang="en-US" altLang="zh-TW" sz="1400" dirty="0" err="1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posedge</a:t>
            </a:r>
            <a:r>
              <a:rPr lang="en-US" altLang="zh-TW" sz="1400" dirty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TW" sz="1400" dirty="0" err="1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Clk</a:t>
            </a:r>
            <a:r>
              <a:rPr lang="en-US" altLang="zh-TW" sz="1400" dirty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eaLnBrk="1" hangingPunct="1">
              <a:lnSpc>
                <a:spcPct val="85000"/>
              </a:lnSpc>
              <a:spcBef>
                <a:spcPts val="0"/>
              </a:spcBef>
              <a:defRPr/>
            </a:pPr>
            <a:r>
              <a:rPr lang="en-US" altLang="zh-TW" sz="1400" dirty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    if(WE) M[A]=D;</a:t>
            </a:r>
          </a:p>
          <a:p>
            <a:pPr eaLnBrk="1" hangingPunct="1">
              <a:lnSpc>
                <a:spcPct val="85000"/>
              </a:lnSpc>
              <a:spcBef>
                <a:spcPts val="0"/>
              </a:spcBef>
              <a:defRPr/>
            </a:pPr>
            <a:r>
              <a:rPr lang="en-US" altLang="zh-TW" sz="1400" dirty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    else   D=M[A];</a:t>
            </a:r>
          </a:p>
          <a:p>
            <a:pPr eaLnBrk="1" hangingPunct="1">
              <a:lnSpc>
                <a:spcPct val="85000"/>
              </a:lnSpc>
              <a:spcBef>
                <a:spcPts val="0"/>
              </a:spcBef>
              <a:defRPr/>
            </a:pPr>
            <a:r>
              <a:rPr lang="en-US" altLang="zh-TW" sz="1400" dirty="0" err="1">
                <a:latin typeface="Courier New" pitchFamily="49" charset="0"/>
                <a:cs typeface="Courier New" pitchFamily="49" charset="0"/>
              </a:rPr>
              <a:t>endmodule</a:t>
            </a:r>
            <a:endParaRPr lang="zh-TW" altLang="en-US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2709" name="文字方塊 37"/>
          <p:cNvSpPr txBox="1">
            <a:spLocks noChangeArrowheads="1"/>
          </p:cNvSpPr>
          <p:nvPr/>
        </p:nvSpPr>
        <p:spPr bwMode="auto">
          <a:xfrm>
            <a:off x="1692275" y="4797425"/>
            <a:ext cx="5143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1600">
                <a:solidFill>
                  <a:srgbClr val="FFFF66"/>
                </a:solidFill>
              </a:rPr>
              <a:t>WE</a:t>
            </a:r>
            <a:endParaRPr lang="zh-TW" altLang="en-US" sz="1600">
              <a:solidFill>
                <a:srgbClr val="FFFF66"/>
              </a:solidFill>
            </a:endParaRPr>
          </a:p>
        </p:txBody>
      </p:sp>
      <p:grpSp>
        <p:nvGrpSpPr>
          <p:cNvPr id="72710" name="群組 40"/>
          <p:cNvGrpSpPr>
            <a:grpSpLocks/>
          </p:cNvGrpSpPr>
          <p:nvPr/>
        </p:nvGrpSpPr>
        <p:grpSpPr bwMode="auto">
          <a:xfrm>
            <a:off x="-36513" y="5178425"/>
            <a:ext cx="3146426" cy="1274763"/>
            <a:chOff x="107504" y="4941168"/>
            <a:chExt cx="3146648" cy="1274658"/>
          </a:xfrm>
        </p:grpSpPr>
        <p:sp>
          <p:nvSpPr>
            <p:cNvPr id="6" name="矩形 5"/>
            <p:cNvSpPr/>
            <p:nvPr/>
          </p:nvSpPr>
          <p:spPr bwMode="auto">
            <a:xfrm>
              <a:off x="798964" y="5001776"/>
              <a:ext cx="914400" cy="91440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defRPr/>
              </a:pPr>
              <a:r>
                <a:rPr lang="en-US" altLang="zh-TW" sz="2000" dirty="0">
                  <a:solidFill>
                    <a:srgbClr val="0000FF"/>
                  </a:solidFill>
                  <a:latin typeface="Arial" charset="0"/>
                </a:rPr>
                <a:t>Sorter</a:t>
              </a:r>
              <a:endParaRPr lang="zh-TW" altLang="en-US" sz="2000" dirty="0">
                <a:solidFill>
                  <a:srgbClr val="0000FF"/>
                </a:solidFill>
                <a:latin typeface="Arial" charset="0"/>
              </a:endParaRPr>
            </a:p>
          </p:txBody>
        </p:sp>
        <p:sp>
          <p:nvSpPr>
            <p:cNvPr id="7" name="矩形 6"/>
            <p:cNvSpPr/>
            <p:nvPr/>
          </p:nvSpPr>
          <p:spPr bwMode="auto">
            <a:xfrm>
              <a:off x="2339752" y="5013176"/>
              <a:ext cx="914400" cy="91440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defRPr/>
              </a:pPr>
              <a:r>
                <a:rPr lang="en-US" altLang="zh-TW" dirty="0">
                  <a:solidFill>
                    <a:srgbClr val="0000FF"/>
                  </a:solidFill>
                  <a:latin typeface="Arial" charset="0"/>
                </a:rPr>
                <a:t>M</a:t>
              </a:r>
              <a:endParaRPr lang="zh-TW" altLang="en-US" dirty="0">
                <a:solidFill>
                  <a:srgbClr val="0000FF"/>
                </a:solidFill>
                <a:latin typeface="Arial" charset="0"/>
              </a:endParaRPr>
            </a:p>
          </p:txBody>
        </p:sp>
        <p:sp>
          <p:nvSpPr>
            <p:cNvPr id="72742" name="手繪多邊形 13"/>
            <p:cNvSpPr>
              <a:spLocks/>
            </p:cNvSpPr>
            <p:nvPr/>
          </p:nvSpPr>
          <p:spPr bwMode="auto">
            <a:xfrm>
              <a:off x="289560" y="5943600"/>
              <a:ext cx="2499360" cy="221704"/>
            </a:xfrm>
            <a:custGeom>
              <a:avLst/>
              <a:gdLst>
                <a:gd name="T0" fmla="*/ 0 w 2499360"/>
                <a:gd name="T1" fmla="*/ 43126 h 251460"/>
                <a:gd name="T2" fmla="*/ 2499360 w 2499360"/>
                <a:gd name="T3" fmla="*/ 41819 h 251460"/>
                <a:gd name="T4" fmla="*/ 2491740 w 2499360"/>
                <a:gd name="T5" fmla="*/ 0 h 251460"/>
                <a:gd name="T6" fmla="*/ 0 60000 65536"/>
                <a:gd name="T7" fmla="*/ 0 60000 65536"/>
                <a:gd name="T8" fmla="*/ 0 60000 65536"/>
                <a:gd name="T9" fmla="*/ 0 w 2499360"/>
                <a:gd name="T10" fmla="*/ 0 h 251460"/>
                <a:gd name="T11" fmla="*/ 2499360 w 2499360"/>
                <a:gd name="T12" fmla="*/ 251460 h 2514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99360" h="251460">
                  <a:moveTo>
                    <a:pt x="0" y="251460"/>
                  </a:moveTo>
                  <a:lnTo>
                    <a:pt x="2499360" y="243840"/>
                  </a:lnTo>
                  <a:lnTo>
                    <a:pt x="2491740" y="0"/>
                  </a:lnTo>
                </a:path>
              </a:pathLst>
            </a:custGeom>
            <a:noFill/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cxnSp>
          <p:nvCxnSpPr>
            <p:cNvPr id="72743" name="直線接點 15"/>
            <p:cNvCxnSpPr>
              <a:cxnSpLocks noChangeShapeType="1"/>
            </p:cNvCxnSpPr>
            <p:nvPr/>
          </p:nvCxnSpPr>
          <p:spPr bwMode="auto">
            <a:xfrm flipH="1" flipV="1">
              <a:off x="1256164" y="5916176"/>
              <a:ext cx="3468" cy="249128"/>
            </a:xfrm>
            <a:prstGeom prst="lin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2744" name="等腰三角形 25"/>
            <p:cNvSpPr>
              <a:spLocks noChangeArrowheads="1"/>
            </p:cNvSpPr>
            <p:nvPr/>
          </p:nvSpPr>
          <p:spPr bwMode="auto">
            <a:xfrm>
              <a:off x="2669312" y="5733256"/>
              <a:ext cx="216024" cy="186228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zh-TW" altLang="en-US" sz="2400">
                <a:solidFill>
                  <a:srgbClr val="FFFF66"/>
                </a:solidFill>
              </a:endParaRPr>
            </a:p>
          </p:txBody>
        </p:sp>
        <p:sp>
          <p:nvSpPr>
            <p:cNvPr id="72745" name="等腰三角形 26"/>
            <p:cNvSpPr>
              <a:spLocks noChangeArrowheads="1"/>
            </p:cNvSpPr>
            <p:nvPr/>
          </p:nvSpPr>
          <p:spPr bwMode="auto">
            <a:xfrm>
              <a:off x="1149524" y="5733256"/>
              <a:ext cx="216024" cy="186228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zh-TW" altLang="en-US" sz="2400">
                <a:solidFill>
                  <a:srgbClr val="FFFF66"/>
                </a:solidFill>
              </a:endParaRPr>
            </a:p>
          </p:txBody>
        </p:sp>
        <p:cxnSp>
          <p:nvCxnSpPr>
            <p:cNvPr id="72746" name="直線單箭頭接點 28"/>
            <p:cNvCxnSpPr>
              <a:cxnSpLocks noChangeShapeType="1"/>
            </p:cNvCxnSpPr>
            <p:nvPr/>
          </p:nvCxnSpPr>
          <p:spPr bwMode="auto">
            <a:xfrm>
              <a:off x="251520" y="5229200"/>
              <a:ext cx="504056" cy="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 type="stealth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747" name="直線單箭頭接點 29"/>
            <p:cNvCxnSpPr>
              <a:cxnSpLocks noChangeShapeType="1"/>
            </p:cNvCxnSpPr>
            <p:nvPr/>
          </p:nvCxnSpPr>
          <p:spPr bwMode="auto">
            <a:xfrm flipH="1">
              <a:off x="251520" y="5661248"/>
              <a:ext cx="504056" cy="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 type="stealth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748" name="直線單箭頭接點 30"/>
            <p:cNvCxnSpPr>
              <a:cxnSpLocks noChangeShapeType="1"/>
            </p:cNvCxnSpPr>
            <p:nvPr/>
          </p:nvCxnSpPr>
          <p:spPr bwMode="auto">
            <a:xfrm>
              <a:off x="1763688" y="5661248"/>
              <a:ext cx="504056" cy="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 type="stealth" w="lg" len="med"/>
              <a:tailEnd type="stealth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749" name="直線單箭頭接點 31"/>
            <p:cNvCxnSpPr>
              <a:cxnSpLocks noChangeShapeType="1"/>
            </p:cNvCxnSpPr>
            <p:nvPr/>
          </p:nvCxnSpPr>
          <p:spPr bwMode="auto">
            <a:xfrm>
              <a:off x="1763688" y="5373216"/>
              <a:ext cx="504056" cy="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 type="stealth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750" name="直線單箭頭接點 32"/>
            <p:cNvCxnSpPr>
              <a:cxnSpLocks noChangeShapeType="1"/>
            </p:cNvCxnSpPr>
            <p:nvPr/>
          </p:nvCxnSpPr>
          <p:spPr bwMode="auto">
            <a:xfrm>
              <a:off x="1763688" y="5085184"/>
              <a:ext cx="504056" cy="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 type="stealth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2751" name="文字方塊 34"/>
            <p:cNvSpPr txBox="1">
              <a:spLocks noChangeArrowheads="1"/>
            </p:cNvSpPr>
            <p:nvPr/>
          </p:nvSpPr>
          <p:spPr bwMode="auto">
            <a:xfrm>
              <a:off x="107504" y="5877272"/>
              <a:ext cx="47961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zh-TW" sz="1600">
                  <a:solidFill>
                    <a:srgbClr val="FFFF66"/>
                  </a:solidFill>
                </a:rPr>
                <a:t>Clk</a:t>
              </a:r>
              <a:endParaRPr lang="zh-TW" altLang="en-US" sz="1600">
                <a:solidFill>
                  <a:srgbClr val="FFFF66"/>
                </a:solidFill>
              </a:endParaRPr>
            </a:p>
          </p:txBody>
        </p:sp>
        <p:sp>
          <p:nvSpPr>
            <p:cNvPr id="72752" name="文字方塊 35"/>
            <p:cNvSpPr txBox="1">
              <a:spLocks noChangeArrowheads="1"/>
            </p:cNvSpPr>
            <p:nvPr/>
          </p:nvSpPr>
          <p:spPr bwMode="auto">
            <a:xfrm>
              <a:off x="107504" y="4941168"/>
              <a:ext cx="6190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zh-TW" sz="1600">
                  <a:solidFill>
                    <a:srgbClr val="FFFF66"/>
                  </a:solidFill>
                </a:rPr>
                <a:t>Start</a:t>
              </a:r>
              <a:endParaRPr lang="zh-TW" altLang="en-US" sz="1600">
                <a:solidFill>
                  <a:srgbClr val="FFFF66"/>
                </a:solidFill>
              </a:endParaRPr>
            </a:p>
          </p:txBody>
        </p:sp>
        <p:sp>
          <p:nvSpPr>
            <p:cNvPr id="72753" name="文字方塊 36"/>
            <p:cNvSpPr txBox="1">
              <a:spLocks noChangeArrowheads="1"/>
            </p:cNvSpPr>
            <p:nvPr/>
          </p:nvSpPr>
          <p:spPr bwMode="auto">
            <a:xfrm>
              <a:off x="107504" y="5301208"/>
              <a:ext cx="77617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zh-TW" sz="1600">
                  <a:solidFill>
                    <a:srgbClr val="FFFF66"/>
                  </a:solidFill>
                </a:rPr>
                <a:t>Ready</a:t>
              </a:r>
              <a:endParaRPr lang="zh-TW" altLang="en-US" sz="1600">
                <a:solidFill>
                  <a:srgbClr val="FFFF66"/>
                </a:solidFill>
              </a:endParaRPr>
            </a:p>
          </p:txBody>
        </p:sp>
        <p:sp>
          <p:nvSpPr>
            <p:cNvPr id="72754" name="文字方塊 38"/>
            <p:cNvSpPr txBox="1">
              <a:spLocks noChangeArrowheads="1"/>
            </p:cNvSpPr>
            <p:nvPr/>
          </p:nvSpPr>
          <p:spPr bwMode="auto">
            <a:xfrm>
              <a:off x="1835696" y="5085184"/>
              <a:ext cx="32092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zh-TW" sz="1600">
                  <a:solidFill>
                    <a:srgbClr val="FFFF66"/>
                  </a:solidFill>
                </a:rPr>
                <a:t>A</a:t>
              </a:r>
              <a:endParaRPr lang="zh-TW" altLang="en-US" sz="1600">
                <a:solidFill>
                  <a:srgbClr val="FFFF66"/>
                </a:solidFill>
              </a:endParaRPr>
            </a:p>
          </p:txBody>
        </p:sp>
        <p:sp>
          <p:nvSpPr>
            <p:cNvPr id="72755" name="文字方塊 39"/>
            <p:cNvSpPr txBox="1">
              <a:spLocks noChangeArrowheads="1"/>
            </p:cNvSpPr>
            <p:nvPr/>
          </p:nvSpPr>
          <p:spPr bwMode="auto">
            <a:xfrm>
              <a:off x="1835696" y="5373216"/>
              <a:ext cx="33214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zh-TW" sz="1600">
                  <a:solidFill>
                    <a:srgbClr val="FFFF66"/>
                  </a:solidFill>
                </a:rPr>
                <a:t>D</a:t>
              </a:r>
              <a:endParaRPr lang="zh-TW" altLang="en-US" sz="1600">
                <a:solidFill>
                  <a:srgbClr val="FFFF66"/>
                </a:solidFill>
              </a:endParaRPr>
            </a:p>
          </p:txBody>
        </p:sp>
      </p:grpSp>
      <p:grpSp>
        <p:nvGrpSpPr>
          <p:cNvPr id="72711" name="群組 80"/>
          <p:cNvGrpSpPr>
            <a:grpSpLocks/>
          </p:cNvGrpSpPr>
          <p:nvPr/>
        </p:nvGrpSpPr>
        <p:grpSpPr bwMode="auto">
          <a:xfrm>
            <a:off x="3203575" y="1125538"/>
            <a:ext cx="5761038" cy="5256212"/>
            <a:chOff x="3203848" y="1124744"/>
            <a:chExt cx="5760640" cy="5256584"/>
          </a:xfrm>
        </p:grpSpPr>
        <p:grpSp>
          <p:nvGrpSpPr>
            <p:cNvPr id="72712" name="群組 73"/>
            <p:cNvGrpSpPr>
              <a:grpSpLocks/>
            </p:cNvGrpSpPr>
            <p:nvPr/>
          </p:nvGrpSpPr>
          <p:grpSpPr bwMode="auto">
            <a:xfrm>
              <a:off x="3635896" y="1196752"/>
              <a:ext cx="5328592" cy="5184576"/>
              <a:chOff x="3635896" y="1196752"/>
              <a:chExt cx="5328592" cy="5184576"/>
            </a:xfrm>
          </p:grpSpPr>
          <p:sp>
            <p:nvSpPr>
              <p:cNvPr id="61" name="圓形箭號 60"/>
              <p:cNvSpPr/>
              <p:nvPr/>
            </p:nvSpPr>
            <p:spPr bwMode="auto">
              <a:xfrm>
                <a:off x="6372279" y="2709181"/>
                <a:ext cx="977832" cy="977969"/>
              </a:xfrm>
              <a:prstGeom prst="circularArrow">
                <a:avLst>
                  <a:gd name="adj1" fmla="val 8036"/>
                  <a:gd name="adj2" fmla="val 2011986"/>
                  <a:gd name="adj3" fmla="val 2516988"/>
                  <a:gd name="adj4" fmla="val 10484454"/>
                  <a:gd name="adj5" fmla="val 11935"/>
                </a:avLst>
              </a:prstGeom>
              <a:solidFill>
                <a:srgbClr val="CC00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  <a:defRPr/>
                </a:pPr>
                <a:r>
                  <a:rPr lang="en-US" altLang="zh-TW" sz="1400" dirty="0">
                    <a:solidFill>
                      <a:srgbClr val="FFCCFF"/>
                    </a:solidFill>
                    <a:latin typeface="Arial" charset="0"/>
                  </a:rPr>
                  <a:t>B&lt;D</a:t>
                </a:r>
                <a:endParaRPr lang="zh-TW" altLang="en-US" sz="1400" dirty="0">
                  <a:solidFill>
                    <a:srgbClr val="FFCCFF"/>
                  </a:solidFill>
                  <a:latin typeface="Arial" charset="0"/>
                </a:endParaRPr>
              </a:p>
            </p:txBody>
          </p:sp>
          <p:sp>
            <p:nvSpPr>
              <p:cNvPr id="43" name="橢圓 42"/>
              <p:cNvSpPr>
                <a:spLocks noChangeAspect="1"/>
              </p:cNvSpPr>
              <p:nvPr/>
            </p:nvSpPr>
            <p:spPr bwMode="auto">
              <a:xfrm>
                <a:off x="3635896" y="3104964"/>
                <a:ext cx="1368152" cy="1368152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21009203" lon="609065" rev="21494769"/>
                </a:camera>
                <a:lightRig rig="threePt" dir="t"/>
              </a:scene3d>
              <a:sp3d z="63500" extrusionH="127000">
                <a:bevelT/>
              </a:sp3d>
            </p:spPr>
            <p:txBody>
              <a:bodyPr anchor="ctr"/>
              <a:lstStyle/>
              <a:p>
                <a:pPr algn="ctr" eaLnBrk="1" hangingPunct="1">
                  <a:spcBef>
                    <a:spcPts val="0"/>
                  </a:spcBef>
                  <a:defRPr/>
                </a:pPr>
                <a:r>
                  <a:rPr lang="en-US" altLang="zh-TW" sz="160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B=D</a:t>
                </a:r>
              </a:p>
              <a:p>
                <a:pPr algn="ctr" eaLnBrk="1" hangingPunct="1">
                  <a:spcBef>
                    <a:spcPts val="0"/>
                  </a:spcBef>
                  <a:defRPr/>
                </a:pPr>
                <a:r>
                  <a:rPr lang="en-US" altLang="zh-TW" sz="160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A=A+1</a:t>
                </a:r>
              </a:p>
              <a:p>
                <a:pPr algn="ctr" eaLnBrk="1" hangingPunct="1">
                  <a:spcBef>
                    <a:spcPts val="0"/>
                  </a:spcBef>
                  <a:defRPr/>
                </a:pPr>
                <a:r>
                  <a:rPr lang="en-US" altLang="zh-TW" sz="160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WE=0</a:t>
                </a:r>
                <a:endParaRPr lang="zh-TW" altLang="en-US" sz="16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4" name="橢圓 43"/>
              <p:cNvSpPr>
                <a:spLocks noChangeAspect="1"/>
              </p:cNvSpPr>
              <p:nvPr/>
            </p:nvSpPr>
            <p:spPr bwMode="auto">
              <a:xfrm>
                <a:off x="7596336" y="3104964"/>
                <a:ext cx="1368152" cy="1368152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21009203" lon="609065" rev="21494769"/>
                </a:camera>
                <a:lightRig rig="threePt" dir="t"/>
              </a:scene3d>
              <a:sp3d z="63500" extrusionH="127000">
                <a:bevelT/>
              </a:sp3d>
            </p:spPr>
            <p:txBody>
              <a:bodyPr anchor="ctr"/>
              <a:lstStyle/>
              <a:p>
                <a:pPr algn="ctr" eaLnBrk="1" hangingPunct="1">
                  <a:spcBef>
                    <a:spcPts val="0"/>
                  </a:spcBef>
                  <a:defRPr/>
                </a:pPr>
                <a:endParaRPr lang="zh-TW" altLang="en-US" sz="14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5" name="橢圓 44"/>
              <p:cNvSpPr>
                <a:spLocks noChangeAspect="1"/>
              </p:cNvSpPr>
              <p:nvPr/>
            </p:nvSpPr>
            <p:spPr bwMode="auto">
              <a:xfrm>
                <a:off x="5616116" y="3104964"/>
                <a:ext cx="1368152" cy="1368152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21009203" lon="609065" rev="21494769"/>
                </a:camera>
                <a:lightRig rig="threePt" dir="t"/>
              </a:scene3d>
              <a:sp3d z="63500" extrusionH="127000">
                <a:bevelT/>
              </a:sp3d>
            </p:spPr>
            <p:txBody>
              <a:bodyPr anchor="ctr"/>
              <a:lstStyle/>
              <a:p>
                <a:pPr algn="ctr" eaLnBrk="1" hangingPunct="1">
                  <a:spcBef>
                    <a:spcPts val="0"/>
                  </a:spcBef>
                  <a:defRPr/>
                </a:pPr>
                <a:endParaRPr lang="zh-TW" altLang="en-US" sz="12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4" name="橢圓 33"/>
              <p:cNvSpPr>
                <a:spLocks noChangeAspect="1"/>
              </p:cNvSpPr>
              <p:nvPr/>
            </p:nvSpPr>
            <p:spPr bwMode="auto">
              <a:xfrm>
                <a:off x="3635896" y="1196752"/>
                <a:ext cx="1368152" cy="1368152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21009203" lon="609065" rev="21494769"/>
                </a:camera>
                <a:lightRig rig="threePt" dir="t"/>
              </a:scene3d>
              <a:sp3d z="63500" extrusionH="127000">
                <a:bevelT/>
              </a:sp3d>
            </p:spPr>
            <p:txBody>
              <a:bodyPr anchor="ctr"/>
              <a:lstStyle/>
              <a:p>
                <a:pPr algn="ctr" eaLnBrk="1" hangingPunct="1">
                  <a:spcBef>
                    <a:spcPts val="0"/>
                  </a:spcBef>
                  <a:defRPr/>
                </a:pPr>
                <a:r>
                  <a:rPr lang="en-US" altLang="zh-TW" sz="160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N=4095</a:t>
                </a:r>
                <a:endParaRPr lang="zh-TW" altLang="en-US" sz="16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6" name="橢圓 35"/>
              <p:cNvSpPr>
                <a:spLocks noChangeAspect="1"/>
              </p:cNvSpPr>
              <p:nvPr/>
            </p:nvSpPr>
            <p:spPr bwMode="auto">
              <a:xfrm>
                <a:off x="5616116" y="1196752"/>
                <a:ext cx="1368152" cy="1368152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21009203" lon="609065" rev="21494769"/>
                </a:camera>
                <a:lightRig rig="threePt" dir="t"/>
              </a:scene3d>
              <a:sp3d z="63500" extrusionH="127000">
                <a:bevelT/>
              </a:sp3d>
            </p:spPr>
            <p:txBody>
              <a:bodyPr anchor="ctr"/>
              <a:lstStyle/>
              <a:p>
                <a:pPr algn="ctr" eaLnBrk="1" hangingPunct="1">
                  <a:spcBef>
                    <a:spcPts val="0"/>
                  </a:spcBef>
                  <a:defRPr/>
                </a:pPr>
                <a:r>
                  <a:rPr lang="en-US" altLang="zh-TW" sz="160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A=0</a:t>
                </a:r>
              </a:p>
              <a:p>
                <a:pPr algn="ctr" eaLnBrk="1" hangingPunct="1">
                  <a:spcBef>
                    <a:spcPts val="0"/>
                  </a:spcBef>
                  <a:defRPr/>
                </a:pPr>
                <a:r>
                  <a:rPr lang="en-US" altLang="zh-TW" sz="160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WE=0</a:t>
                </a:r>
                <a:endParaRPr lang="zh-TW" altLang="en-US" sz="16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9" name="橢圓 38"/>
              <p:cNvSpPr>
                <a:spLocks noChangeAspect="1"/>
              </p:cNvSpPr>
              <p:nvPr/>
            </p:nvSpPr>
            <p:spPr bwMode="auto">
              <a:xfrm>
                <a:off x="7596336" y="5013176"/>
                <a:ext cx="1368152" cy="1368152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21009203" lon="609065" rev="21494769"/>
                </a:camera>
                <a:lightRig rig="threePt" dir="t"/>
              </a:scene3d>
              <a:sp3d z="63500" extrusionH="127000">
                <a:bevelT/>
              </a:sp3d>
            </p:spPr>
            <p:txBody>
              <a:bodyPr anchor="ctr"/>
              <a:lstStyle/>
              <a:p>
                <a:pPr algn="ctr" eaLnBrk="1" hangingPunct="1">
                  <a:spcBef>
                    <a:spcPts val="0"/>
                  </a:spcBef>
                  <a:defRPr/>
                </a:pPr>
                <a:endParaRPr lang="zh-TW" altLang="en-US" sz="16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cxnSp>
            <p:nvCxnSpPr>
              <p:cNvPr id="72726" name="直線單箭頭接點 46"/>
              <p:cNvCxnSpPr>
                <a:cxnSpLocks noChangeShapeType="1"/>
              </p:cNvCxnSpPr>
              <p:nvPr/>
            </p:nvCxnSpPr>
            <p:spPr bwMode="auto">
              <a:xfrm>
                <a:off x="5004048" y="1880828"/>
                <a:ext cx="612068" cy="0"/>
              </a:xfrm>
              <a:prstGeom prst="straightConnector1">
                <a:avLst/>
              </a:prstGeom>
              <a:noFill/>
              <a:ln w="38100" algn="ctr">
                <a:solidFill>
                  <a:srgbClr val="FFFF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2727" name="直線單箭頭接點 47"/>
              <p:cNvCxnSpPr>
                <a:cxnSpLocks noChangeShapeType="1"/>
                <a:stCxn id="36" idx="3"/>
              </p:cNvCxnSpPr>
              <p:nvPr/>
            </p:nvCxnSpPr>
            <p:spPr bwMode="auto">
              <a:xfrm flipH="1">
                <a:off x="4803687" y="2364543"/>
                <a:ext cx="1012790" cy="940782"/>
              </a:xfrm>
              <a:prstGeom prst="straightConnector1">
                <a:avLst/>
              </a:prstGeom>
              <a:noFill/>
              <a:ln w="38100" algn="ctr">
                <a:solidFill>
                  <a:srgbClr val="FFFF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2728" name="直線單箭頭接點 50"/>
              <p:cNvCxnSpPr>
                <a:cxnSpLocks noChangeShapeType="1"/>
              </p:cNvCxnSpPr>
              <p:nvPr/>
            </p:nvCxnSpPr>
            <p:spPr bwMode="auto">
              <a:xfrm>
                <a:off x="5004048" y="3789040"/>
                <a:ext cx="612068" cy="0"/>
              </a:xfrm>
              <a:prstGeom prst="straightConnector1">
                <a:avLst/>
              </a:prstGeom>
              <a:noFill/>
              <a:ln w="38100" algn="ctr">
                <a:solidFill>
                  <a:srgbClr val="FFFF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4" name="文字方塊 53"/>
              <p:cNvSpPr txBox="1"/>
              <p:nvPr/>
            </p:nvSpPr>
            <p:spPr>
              <a:xfrm>
                <a:off x="5634143" y="3212454"/>
                <a:ext cx="1363568" cy="11637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ct val="20000"/>
                  </a:spcBef>
                  <a:defRPr/>
                </a:pPr>
                <a:r>
                  <a:rPr lang="en-US" altLang="zh-TW" sz="1200" b="1" dirty="0">
                    <a:solidFill>
                      <a:srgbClr val="CC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新細明體" charset="-120"/>
                  </a:rPr>
                  <a:t>B&lt;D:  B=D; </a:t>
                </a:r>
              </a:p>
              <a:p>
                <a:pPr algn="ctr" eaLnBrk="1" hangingPunct="1">
                  <a:spcBef>
                    <a:spcPct val="20000"/>
                  </a:spcBef>
                  <a:defRPr/>
                </a:pPr>
                <a:r>
                  <a:rPr lang="en-US" altLang="zh-TW" sz="1200" b="1" dirty="0">
                    <a:solidFill>
                      <a:srgbClr val="CC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新細明體" charset="-120"/>
                  </a:rPr>
                  <a:t>A=A+1; WE=0;</a:t>
                </a:r>
              </a:p>
              <a:p>
                <a:pPr algn="ctr" eaLnBrk="1" hangingPunct="1">
                  <a:spcBef>
                    <a:spcPct val="20000"/>
                  </a:spcBef>
                  <a:defRPr/>
                </a:pPr>
                <a:r>
                  <a:rPr lang="en-US" altLang="zh-TW" sz="1200" b="1" dirty="0">
                    <a:solidFill>
                      <a:srgbClr val="CC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新細明體" charset="-120"/>
                  </a:rPr>
                  <a:t>If(A=N-1)  N=N-1</a:t>
                </a:r>
              </a:p>
              <a:p>
                <a:pPr algn="ctr" eaLnBrk="1" hangingPunct="1">
                  <a:spcBef>
                    <a:spcPct val="20000"/>
                  </a:spcBef>
                  <a:defRPr/>
                </a:pPr>
                <a:r>
                  <a:rPr lang="en-US" altLang="zh-TW" sz="12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新細明體" charset="-120"/>
                  </a:rPr>
                  <a:t>B&gt;=D: A=A-1; </a:t>
                </a:r>
              </a:p>
              <a:p>
                <a:pPr algn="ctr" eaLnBrk="1" hangingPunct="1">
                  <a:spcBef>
                    <a:spcPct val="20000"/>
                  </a:spcBef>
                  <a:defRPr/>
                </a:pPr>
                <a:r>
                  <a:rPr lang="en-US" altLang="zh-TW" sz="12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新細明體" charset="-120"/>
                  </a:rPr>
                  <a:t>WE=1;</a:t>
                </a:r>
                <a:endParaRPr lang="zh-TW" altLang="en-US" sz="12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新細明體" charset="-120"/>
                </a:endParaRPr>
              </a:p>
            </p:txBody>
          </p:sp>
          <p:cxnSp>
            <p:nvCxnSpPr>
              <p:cNvPr id="72730" name="直線單箭頭接點 54"/>
              <p:cNvCxnSpPr>
                <a:cxnSpLocks noChangeShapeType="1"/>
                <a:endCxn id="44" idx="2"/>
              </p:cNvCxnSpPr>
              <p:nvPr/>
            </p:nvCxnSpPr>
            <p:spPr bwMode="auto">
              <a:xfrm>
                <a:off x="7020272" y="3789040"/>
                <a:ext cx="576064" cy="0"/>
              </a:xfrm>
              <a:prstGeom prst="straightConnector1">
                <a:avLst/>
              </a:prstGeom>
              <a:noFill/>
              <a:ln w="38100" algn="ctr">
                <a:solidFill>
                  <a:srgbClr val="00FFFF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2731" name="直線單箭頭接點 62"/>
              <p:cNvCxnSpPr>
                <a:cxnSpLocks noChangeShapeType="1"/>
              </p:cNvCxnSpPr>
              <p:nvPr/>
            </p:nvCxnSpPr>
            <p:spPr bwMode="auto">
              <a:xfrm>
                <a:off x="8280412" y="4473116"/>
                <a:ext cx="0" cy="540060"/>
              </a:xfrm>
              <a:prstGeom prst="straightConnector1">
                <a:avLst/>
              </a:prstGeom>
              <a:noFill/>
              <a:ln w="38100" algn="ctr">
                <a:solidFill>
                  <a:srgbClr val="FFFF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2732" name="直線單箭頭接點 66"/>
              <p:cNvCxnSpPr>
                <a:cxnSpLocks noChangeShapeType="1"/>
              </p:cNvCxnSpPr>
              <p:nvPr/>
            </p:nvCxnSpPr>
            <p:spPr bwMode="auto">
              <a:xfrm>
                <a:off x="6783907" y="4272755"/>
                <a:ext cx="1012790" cy="940782"/>
              </a:xfrm>
              <a:prstGeom prst="straightConnector1">
                <a:avLst/>
              </a:prstGeom>
              <a:noFill/>
              <a:ln w="38100" algn="ctr">
                <a:solidFill>
                  <a:srgbClr val="FFFF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1" name="文字方塊 70"/>
              <p:cNvSpPr txBox="1"/>
              <p:nvPr/>
            </p:nvSpPr>
            <p:spPr>
              <a:xfrm>
                <a:off x="7758071" y="5517667"/>
                <a:ext cx="1033391" cy="33816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ct val="20000"/>
                  </a:spcBef>
                  <a:defRPr/>
                </a:pPr>
                <a:r>
                  <a:rPr lang="en-US" altLang="zh-TW" sz="16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新細明體" charset="-120"/>
                  </a:rPr>
                  <a:t>Ready=1</a:t>
                </a:r>
                <a:endParaRPr lang="zh-TW" altLang="en-US" sz="16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新細明體" charset="-120"/>
                </a:endParaRPr>
              </a:p>
            </p:txBody>
          </p:sp>
          <p:sp>
            <p:nvSpPr>
              <p:cNvPr id="72" name="圓形箭號 71"/>
              <p:cNvSpPr/>
              <p:nvPr/>
            </p:nvSpPr>
            <p:spPr bwMode="auto">
              <a:xfrm flipH="1">
                <a:off x="5867489" y="1412101"/>
                <a:ext cx="2881114" cy="3097432"/>
              </a:xfrm>
              <a:prstGeom prst="circularArrow">
                <a:avLst>
                  <a:gd name="adj1" fmla="val 1151"/>
                  <a:gd name="adj2" fmla="val 871502"/>
                  <a:gd name="adj3" fmla="val 16185815"/>
                  <a:gd name="adj4" fmla="val 10204037"/>
                  <a:gd name="adj5" fmla="val 3659"/>
                </a:avLst>
              </a:prstGeom>
              <a:solidFill>
                <a:srgbClr val="FFFF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  <a:defRPr/>
                </a:pPr>
                <a:r>
                  <a:rPr lang="en-US" altLang="zh-TW" sz="1600" dirty="0">
                    <a:solidFill>
                      <a:srgbClr val="FFFF00"/>
                    </a:solidFill>
                    <a:latin typeface="Arial" charset="0"/>
                  </a:rPr>
                  <a:t>N=0</a:t>
                </a:r>
                <a:endParaRPr lang="zh-TW" altLang="en-US" sz="1600" dirty="0">
                  <a:solidFill>
                    <a:srgbClr val="FFFF00"/>
                  </a:solidFill>
                  <a:latin typeface="Arial" charset="0"/>
                </a:endParaRPr>
              </a:p>
            </p:txBody>
          </p:sp>
          <p:sp>
            <p:nvSpPr>
              <p:cNvPr id="73" name="文字方塊 72"/>
              <p:cNvSpPr txBox="1"/>
              <p:nvPr/>
            </p:nvSpPr>
            <p:spPr>
              <a:xfrm>
                <a:off x="7608857" y="3212454"/>
                <a:ext cx="1355631" cy="108434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ct val="20000"/>
                  </a:spcBef>
                  <a:defRPr/>
                </a:pPr>
                <a:r>
                  <a:rPr lang="en-US" altLang="zh-TW" sz="14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新細明體" charset="-120"/>
                  </a:rPr>
                  <a:t>D=B; </a:t>
                </a:r>
              </a:p>
              <a:p>
                <a:pPr algn="ctr" eaLnBrk="1" hangingPunct="1">
                  <a:spcBef>
                    <a:spcPct val="20000"/>
                  </a:spcBef>
                  <a:defRPr/>
                </a:pPr>
                <a:r>
                  <a:rPr lang="en-US" altLang="zh-TW" sz="14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新細明體" charset="-120"/>
                  </a:rPr>
                  <a:t>A=A+1; WE=1</a:t>
                </a:r>
              </a:p>
              <a:p>
                <a:pPr algn="ctr" eaLnBrk="1" hangingPunct="1">
                  <a:spcBef>
                    <a:spcPct val="20000"/>
                  </a:spcBef>
                  <a:defRPr/>
                </a:pPr>
                <a:r>
                  <a:rPr lang="en-US" altLang="zh-TW" sz="14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新細明體" charset="-120"/>
                  </a:rPr>
                  <a:t>If(A=N-1)  </a:t>
                </a:r>
              </a:p>
              <a:p>
                <a:pPr algn="ctr" eaLnBrk="1" hangingPunct="1">
                  <a:spcBef>
                    <a:spcPct val="20000"/>
                  </a:spcBef>
                  <a:defRPr/>
                </a:pPr>
                <a:r>
                  <a:rPr lang="en-US" altLang="zh-TW" sz="14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新細明體" charset="-120"/>
                  </a:rPr>
                  <a:t>N=N-1</a:t>
                </a:r>
              </a:p>
            </p:txBody>
          </p:sp>
        </p:grpSp>
        <p:sp>
          <p:nvSpPr>
            <p:cNvPr id="72713" name="文字方塊 74"/>
            <p:cNvSpPr txBox="1">
              <a:spLocks noChangeArrowheads="1"/>
            </p:cNvSpPr>
            <p:nvPr/>
          </p:nvSpPr>
          <p:spPr bwMode="auto">
            <a:xfrm>
              <a:off x="3203848" y="1124744"/>
              <a:ext cx="64472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 b="1"/>
                <a:t>Init</a:t>
              </a:r>
              <a:endParaRPr lang="zh-TW" altLang="en-US" sz="2400" b="1"/>
            </a:p>
          </p:txBody>
        </p:sp>
        <p:sp>
          <p:nvSpPr>
            <p:cNvPr id="72714" name="文字方塊 75"/>
            <p:cNvSpPr txBox="1">
              <a:spLocks noChangeArrowheads="1"/>
            </p:cNvSpPr>
            <p:nvPr/>
          </p:nvSpPr>
          <p:spPr bwMode="auto">
            <a:xfrm>
              <a:off x="5164895" y="1124744"/>
              <a:ext cx="61106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 b="1"/>
                <a:t>Go</a:t>
              </a:r>
              <a:endParaRPr lang="zh-TW" altLang="en-US" sz="2400" b="1"/>
            </a:p>
          </p:txBody>
        </p:sp>
        <p:sp>
          <p:nvSpPr>
            <p:cNvPr id="72715" name="文字方塊 76"/>
            <p:cNvSpPr txBox="1">
              <a:spLocks noChangeArrowheads="1"/>
            </p:cNvSpPr>
            <p:nvPr/>
          </p:nvSpPr>
          <p:spPr bwMode="auto">
            <a:xfrm>
              <a:off x="3449655" y="2924944"/>
              <a:ext cx="40748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 b="1"/>
                <a:t>R</a:t>
              </a:r>
              <a:endParaRPr lang="zh-TW" altLang="en-US" sz="2400" b="1"/>
            </a:p>
          </p:txBody>
        </p:sp>
        <p:sp>
          <p:nvSpPr>
            <p:cNvPr id="72716" name="文字方塊 77"/>
            <p:cNvSpPr txBox="1">
              <a:spLocks noChangeArrowheads="1"/>
            </p:cNvSpPr>
            <p:nvPr/>
          </p:nvSpPr>
          <p:spPr bwMode="auto">
            <a:xfrm>
              <a:off x="5436096" y="2996952"/>
              <a:ext cx="40748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 b="1"/>
                <a:t>C</a:t>
              </a:r>
              <a:endParaRPr lang="zh-TW" altLang="en-US" sz="2400" b="1"/>
            </a:p>
          </p:txBody>
        </p:sp>
        <p:sp>
          <p:nvSpPr>
            <p:cNvPr id="72717" name="文字方塊 78"/>
            <p:cNvSpPr txBox="1">
              <a:spLocks noChangeArrowheads="1"/>
            </p:cNvSpPr>
            <p:nvPr/>
          </p:nvSpPr>
          <p:spPr bwMode="auto">
            <a:xfrm>
              <a:off x="7418656" y="2996952"/>
              <a:ext cx="47481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 b="1"/>
                <a:t>W</a:t>
              </a:r>
              <a:endParaRPr lang="zh-TW" altLang="en-US" sz="2400" b="1"/>
            </a:p>
          </p:txBody>
        </p:sp>
        <p:sp>
          <p:nvSpPr>
            <p:cNvPr id="72718" name="文字方塊 79"/>
            <p:cNvSpPr txBox="1">
              <a:spLocks noChangeArrowheads="1"/>
            </p:cNvSpPr>
            <p:nvPr/>
          </p:nvSpPr>
          <p:spPr bwMode="auto">
            <a:xfrm>
              <a:off x="7104176" y="5157192"/>
              <a:ext cx="59503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400" b="1"/>
                <a:t>Ok</a:t>
              </a:r>
              <a:endParaRPr lang="zh-TW" altLang="en-US" sz="2400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TW" sz="4000" smtClean="0">
                <a:solidFill>
                  <a:srgbClr val="99FFCC"/>
                </a:solidFill>
              </a:rPr>
              <a:t>From C Straightforward to Verilog</a:t>
            </a:r>
            <a:r>
              <a:rPr lang="en-US" altLang="zh-TW" sz="4000" smtClean="0"/>
              <a:t/>
            </a:r>
            <a:br>
              <a:rPr lang="en-US" altLang="zh-TW" sz="4000" smtClean="0"/>
            </a:br>
            <a:r>
              <a:rPr lang="en-US" altLang="zh-TW" sz="2800" smtClean="0">
                <a:solidFill>
                  <a:schemeClr val="bg1"/>
                </a:solidFill>
              </a:rPr>
              <a:t>Example: Bubble Sorter</a:t>
            </a:r>
          </a:p>
        </p:txBody>
      </p:sp>
      <p:sp>
        <p:nvSpPr>
          <p:cNvPr id="73731" name="文字方塊 20"/>
          <p:cNvSpPr txBox="1">
            <a:spLocks noChangeArrowheads="1"/>
          </p:cNvSpPr>
          <p:nvPr/>
        </p:nvSpPr>
        <p:spPr bwMode="auto">
          <a:xfrm>
            <a:off x="76200" y="1082675"/>
            <a:ext cx="8972550" cy="5586413"/>
          </a:xfrm>
          <a:prstGeom prst="rect">
            <a:avLst/>
          </a:prstGeom>
          <a:solidFill>
            <a:srgbClr val="000000"/>
          </a:solidFill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rgbClr val="FF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module Sorter(Clk, Init, WE, A, D, Ready);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rgbClr val="66FF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input Clk, Init;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rgbClr val="66FF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inout [31:0] D;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rgbClr val="66FF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output WE, Ready;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rgbClr val="66FF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output [11:0] A;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rgbClr val="66FF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reg [2:0] S;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rgbClr val="66FF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parameter Ok=0, Go=1, R=2, C=3, W=4;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rgbClr val="66FF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reg [11:0] A;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rgbClr val="66FF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reg [31:0] B, D;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rgbClr val="66FF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reg [11:0] N;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rgbClr val="66FF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reg Ok;</a:t>
            </a:r>
          </a:p>
          <a:p>
            <a:pPr lvl="1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latin typeface="Courier New" panose="02070309020205020404" pitchFamily="49" charset="0"/>
                <a:cs typeface="Courier New" panose="02070309020205020404" pitchFamily="49" charset="0"/>
              </a:rPr>
              <a:t>always@(posedge Clk)</a:t>
            </a:r>
          </a:p>
          <a:p>
            <a:pPr lvl="1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latin typeface="Courier New" panose="02070309020205020404" pitchFamily="49" charset="0"/>
                <a:cs typeface="Courier New" panose="02070309020205020404" pitchFamily="49" charset="0"/>
              </a:rPr>
              <a:t>  if(Init) begin N=4095; S=Go; end</a:t>
            </a:r>
          </a:p>
          <a:p>
            <a:pPr lvl="1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latin typeface="Courier New" panose="02070309020205020404" pitchFamily="49" charset="0"/>
                <a:cs typeface="Courier New" panose="02070309020205020404" pitchFamily="49" charset="0"/>
              </a:rPr>
              <a:t>  else case(S)</a:t>
            </a:r>
          </a:p>
          <a:p>
            <a:pPr lvl="1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latin typeface="Courier New" panose="02070309020205020404" pitchFamily="49" charset="0"/>
                <a:cs typeface="Courier New" panose="02070309020205020404" pitchFamily="49" charset="0"/>
              </a:rPr>
              <a:t>         Go: begin A=0; WE=0; S=R1; end</a:t>
            </a:r>
          </a:p>
          <a:p>
            <a:pPr lvl="1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latin typeface="Courier New" panose="02070309020205020404" pitchFamily="49" charset="0"/>
                <a:cs typeface="Courier New" panose="02070309020205020404" pitchFamily="49" charset="0"/>
              </a:rPr>
              <a:t>         R: begin B=D; A=A+1; S=C; end</a:t>
            </a:r>
          </a:p>
          <a:p>
            <a:pPr lvl="1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latin typeface="Courier New" panose="02070309020205020404" pitchFamily="49" charset="0"/>
                <a:cs typeface="Courier New" panose="02070309020205020404" pitchFamily="49" charset="0"/>
              </a:rPr>
              <a:t>         C: if(B&gt;D) begin A=A-1; WE=1; S=W; end</a:t>
            </a:r>
          </a:p>
          <a:p>
            <a:pPr lvl="1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latin typeface="Courier New" panose="02070309020205020404" pitchFamily="49" charset="0"/>
                <a:cs typeface="Courier New" panose="02070309020205020404" pitchFamily="49" charset="0"/>
              </a:rPr>
              <a:t>            else begin B=D; A=A+1; WE=0; </a:t>
            </a:r>
          </a:p>
          <a:p>
            <a:pPr lvl="1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if(A&gt;=N-1) if(N&gt;1) begin N=N-1; S=C; end</a:t>
            </a:r>
          </a:p>
          <a:p>
            <a:pPr lvl="1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else S=Ok;</a:t>
            </a:r>
          </a:p>
          <a:p>
            <a:pPr lvl="1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else S=Go;</a:t>
            </a:r>
          </a:p>
          <a:p>
            <a:pPr lvl="1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latin typeface="Courier New" panose="02070309020205020404" pitchFamily="49" charset="0"/>
                <a:cs typeface="Courier New" panose="02070309020205020404" pitchFamily="49" charset="0"/>
              </a:rPr>
              <a:t>                 end</a:t>
            </a:r>
          </a:p>
          <a:p>
            <a:pPr lvl="1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latin typeface="Courier New" panose="02070309020205020404" pitchFamily="49" charset="0"/>
                <a:cs typeface="Courier New" panose="02070309020205020404" pitchFamily="49" charset="0"/>
              </a:rPr>
              <a:t>         W: begin D=B; A=A+1; WE=1;</a:t>
            </a:r>
          </a:p>
          <a:p>
            <a:pPr lvl="1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latin typeface="Courier New" panose="02070309020205020404" pitchFamily="49" charset="0"/>
                <a:cs typeface="Courier New" panose="02070309020205020404" pitchFamily="49" charset="0"/>
              </a:rPr>
              <a:t>              if(A&gt;=N-1) begin if(N&gt;1) begin N=N-1; S=Go; end</a:t>
            </a:r>
          </a:p>
          <a:p>
            <a:pPr lvl="1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else S=Ok;</a:t>
            </a:r>
          </a:p>
          <a:p>
            <a:pPr lvl="1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end</a:t>
            </a:r>
          </a:p>
          <a:p>
            <a:pPr lvl="1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latin typeface="Courier New" panose="02070309020205020404" pitchFamily="49" charset="0"/>
                <a:cs typeface="Courier New" panose="02070309020205020404" pitchFamily="49" charset="0"/>
              </a:rPr>
              <a:t>            end </a:t>
            </a:r>
          </a:p>
          <a:p>
            <a:pPr lvl="1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latin typeface="Courier New" panose="02070309020205020404" pitchFamily="49" charset="0"/>
                <a:cs typeface="Courier New" panose="02070309020205020404" pitchFamily="49" charset="0"/>
              </a:rPr>
              <a:t>         Ok: Ready=1;</a:t>
            </a:r>
          </a:p>
          <a:p>
            <a:pPr lvl="1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latin typeface="Courier New" panose="02070309020205020404" pitchFamily="49" charset="0"/>
                <a:cs typeface="Courier New" panose="02070309020205020404" pitchFamily="49" charset="0"/>
              </a:rPr>
              <a:t>endcase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rgbClr val="FF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endmodule</a:t>
            </a:r>
            <a:endParaRPr lang="zh-TW" altLang="en-US" sz="1400">
              <a:solidFill>
                <a:srgbClr val="FFFF6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TW" sz="4000" smtClean="0">
                <a:solidFill>
                  <a:srgbClr val="99FFCC"/>
                </a:solidFill>
              </a:rPr>
              <a:t>From C Straightforward to Verilog</a:t>
            </a:r>
            <a:r>
              <a:rPr lang="en-US" altLang="zh-TW" sz="4000" smtClean="0"/>
              <a:t/>
            </a:r>
            <a:br>
              <a:rPr lang="en-US" altLang="zh-TW" sz="4000" smtClean="0"/>
            </a:br>
            <a:r>
              <a:rPr lang="en-US" altLang="zh-TW" sz="2800" smtClean="0">
                <a:solidFill>
                  <a:schemeClr val="bg1"/>
                </a:solidFill>
              </a:rPr>
              <a:t>Example: Prime Numbers</a:t>
            </a:r>
          </a:p>
        </p:txBody>
      </p:sp>
      <p:sp>
        <p:nvSpPr>
          <p:cNvPr id="74755" name="文字方塊 20"/>
          <p:cNvSpPr txBox="1">
            <a:spLocks noChangeArrowheads="1"/>
          </p:cNvSpPr>
          <p:nvPr/>
        </p:nvSpPr>
        <p:spPr bwMode="auto">
          <a:xfrm>
            <a:off x="220663" y="1484313"/>
            <a:ext cx="8743950" cy="2682875"/>
          </a:xfrm>
          <a:prstGeom prst="rect">
            <a:avLst/>
          </a:prstGeom>
          <a:solidFill>
            <a:srgbClr val="000000"/>
          </a:solidFill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prime()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unsigned int M[100], N=0, i, j, yes;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M[N++]=2;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for(i=3; i&lt;9999; i+=2) {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j=0;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yes=1;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while(M[j]*M[j]&lt;i) if(i%M[j++]) {yes=0; break;}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if(yes) M[N++]=i;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zh-TW" sz="4000" b="1">
                <a:solidFill>
                  <a:srgbClr val="66FFFF"/>
                </a:solidFill>
              </a:rPr>
              <a:t>Sequential Circuits</a:t>
            </a:r>
            <a:endParaRPr lang="en-US" altLang="zh-TW" sz="4000" b="1">
              <a:solidFill>
                <a:schemeClr val="tx1"/>
              </a:solidFill>
            </a:endParaRPr>
          </a:p>
        </p:txBody>
      </p:sp>
      <p:sp>
        <p:nvSpPr>
          <p:cNvPr id="675843" name="Rectangle 3"/>
          <p:cNvSpPr>
            <a:spLocks noChangeArrowheads="1"/>
          </p:cNvSpPr>
          <p:nvPr/>
        </p:nvSpPr>
        <p:spPr bwMode="auto">
          <a:xfrm>
            <a:off x="107950" y="836613"/>
            <a:ext cx="8891588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804863" indent="-366713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zh-TW" sz="2400"/>
              <a:t>Huffman Model: Combinational Circuits with a set of DFFs</a:t>
            </a:r>
          </a:p>
          <a:p>
            <a:pPr lvl="1">
              <a:spcBef>
                <a:spcPct val="0"/>
              </a:spcBef>
              <a:buFontTx/>
              <a:buAutoNum type="arabicPeriod"/>
            </a:pPr>
            <a:r>
              <a:rPr lang="en-US" altLang="zh-TW" sz="2400"/>
              <a:t>Combinational Network is a DAG (Directed Acyclic Graph)</a:t>
            </a:r>
          </a:p>
          <a:p>
            <a:pPr lvl="1">
              <a:spcBef>
                <a:spcPct val="0"/>
              </a:spcBef>
              <a:buFontTx/>
              <a:buAutoNum type="arabicPeriod"/>
            </a:pPr>
            <a:r>
              <a:rPr lang="en-US" altLang="zh-TW" sz="2400"/>
              <a:t>1-Cycle FSM with additional Reset cycle.</a:t>
            </a:r>
          </a:p>
          <a:p>
            <a:pPr lvl="1">
              <a:spcBef>
                <a:spcPct val="0"/>
              </a:spcBef>
              <a:buFontTx/>
              <a:buAutoNum type="arabicPeriod"/>
            </a:pPr>
            <a:r>
              <a:rPr lang="en-US" altLang="zh-TW" sz="2400"/>
              <a:t>Can be expanded to an iterative logic array (ILA) that is a combinational circuit, i.e. trivial 0-cycle FSM.</a:t>
            </a:r>
          </a:p>
          <a:p>
            <a:pPr lvl="1">
              <a:spcBef>
                <a:spcPct val="0"/>
              </a:spcBef>
              <a:buFontTx/>
              <a:buAutoNum type="arabicPeriod"/>
            </a:pPr>
            <a:r>
              <a:rPr lang="en-US" altLang="zh-TW" sz="2400"/>
              <a:t>Long critical paths can be spitted by inserted DFFs.</a:t>
            </a:r>
          </a:p>
        </p:txBody>
      </p:sp>
      <p:grpSp>
        <p:nvGrpSpPr>
          <p:cNvPr id="2" name="群組 196"/>
          <p:cNvGrpSpPr>
            <a:grpSpLocks/>
          </p:cNvGrpSpPr>
          <p:nvPr/>
        </p:nvGrpSpPr>
        <p:grpSpPr bwMode="auto">
          <a:xfrm>
            <a:off x="179388" y="3213100"/>
            <a:ext cx="2089150" cy="1800225"/>
            <a:chOff x="179512" y="4293096"/>
            <a:chExt cx="2088232" cy="1800200"/>
          </a:xfrm>
        </p:grpSpPr>
        <p:grpSp>
          <p:nvGrpSpPr>
            <p:cNvPr id="11384" name="群組 153"/>
            <p:cNvGrpSpPr>
              <a:grpSpLocks/>
            </p:cNvGrpSpPr>
            <p:nvPr/>
          </p:nvGrpSpPr>
          <p:grpSpPr bwMode="auto">
            <a:xfrm>
              <a:off x="179512" y="4293096"/>
              <a:ext cx="2088232" cy="1584176"/>
              <a:chOff x="179512" y="3429000"/>
              <a:chExt cx="2088232" cy="1584176"/>
            </a:xfrm>
          </p:grpSpPr>
          <p:sp>
            <p:nvSpPr>
              <p:cNvPr id="11386" name="雲朵形圖說文字 3"/>
              <p:cNvSpPr>
                <a:spLocks noChangeArrowheads="1"/>
              </p:cNvSpPr>
              <p:nvPr/>
            </p:nvSpPr>
            <p:spPr bwMode="auto">
              <a:xfrm>
                <a:off x="179512" y="3429000"/>
                <a:ext cx="2088232" cy="1584176"/>
              </a:xfrm>
              <a:prstGeom prst="cloudCallout">
                <a:avLst>
                  <a:gd name="adj1" fmla="val -2759"/>
                  <a:gd name="adj2" fmla="val 12148"/>
                </a:avLst>
              </a:prstGeom>
              <a:solidFill>
                <a:srgbClr val="FFFFFF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endParaRPr lang="zh-TW" altLang="en-US" sz="2400">
                  <a:solidFill>
                    <a:srgbClr val="FFFF66"/>
                  </a:solidFill>
                </a:endParaRPr>
              </a:p>
            </p:txBody>
          </p:sp>
          <p:sp>
            <p:nvSpPr>
              <p:cNvPr id="11387" name="流程圖: 延遲 4"/>
              <p:cNvSpPr>
                <a:spLocks noChangeArrowheads="1"/>
              </p:cNvSpPr>
              <p:nvPr/>
            </p:nvSpPr>
            <p:spPr bwMode="auto">
              <a:xfrm>
                <a:off x="683568" y="3789040"/>
                <a:ext cx="144016" cy="144016"/>
              </a:xfrm>
              <a:prstGeom prst="flowChartDelay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endParaRPr lang="zh-TW" altLang="en-US" sz="2400">
                  <a:solidFill>
                    <a:srgbClr val="FFFF66"/>
                  </a:solidFill>
                </a:endParaRPr>
              </a:p>
            </p:txBody>
          </p:sp>
          <p:grpSp>
            <p:nvGrpSpPr>
              <p:cNvPr id="8" name="群組 7"/>
              <p:cNvGrpSpPr/>
              <p:nvPr/>
            </p:nvGrpSpPr>
            <p:grpSpPr>
              <a:xfrm>
                <a:off x="1547664" y="4221088"/>
                <a:ext cx="144016" cy="144016"/>
                <a:chOff x="2555776" y="3789040"/>
                <a:chExt cx="216024" cy="216024"/>
              </a:xfrm>
              <a:solidFill>
                <a:srgbClr val="FF00FF"/>
              </a:solidFill>
            </p:grpSpPr>
            <p:sp>
              <p:nvSpPr>
                <p:cNvPr id="6" name="矩形 5"/>
                <p:cNvSpPr/>
                <p:nvPr/>
              </p:nvSpPr>
              <p:spPr bwMode="auto">
                <a:xfrm>
                  <a:off x="2555776" y="3789040"/>
                  <a:ext cx="216024" cy="216024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spcBef>
                      <a:spcPct val="20000"/>
                    </a:spcBef>
                    <a:defRPr/>
                  </a:pPr>
                  <a:endParaRPr lang="zh-TW" altLang="en-US">
                    <a:latin typeface="Arial" charset="0"/>
                  </a:endParaRPr>
                </a:p>
              </p:txBody>
            </p:sp>
            <p:sp>
              <p:nvSpPr>
                <p:cNvPr id="7" name="等腰三角形 6"/>
                <p:cNvSpPr/>
                <p:nvPr/>
              </p:nvSpPr>
              <p:spPr bwMode="auto">
                <a:xfrm>
                  <a:off x="2627784" y="3933056"/>
                  <a:ext cx="72008" cy="72008"/>
                </a:xfrm>
                <a:prstGeom prst="triangl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spcBef>
                      <a:spcPct val="20000"/>
                    </a:spcBef>
                    <a:defRPr/>
                  </a:pPr>
                  <a:endParaRPr lang="zh-TW" altLang="en-US">
                    <a:latin typeface="Arial" charset="0"/>
                  </a:endParaRPr>
                </a:p>
              </p:txBody>
            </p:sp>
          </p:grpSp>
          <p:grpSp>
            <p:nvGrpSpPr>
              <p:cNvPr id="9" name="群組 8"/>
              <p:cNvGrpSpPr/>
              <p:nvPr/>
            </p:nvGrpSpPr>
            <p:grpSpPr>
              <a:xfrm>
                <a:off x="1043608" y="3933056"/>
                <a:ext cx="144016" cy="144016"/>
                <a:chOff x="2555776" y="3789040"/>
                <a:chExt cx="216024" cy="216024"/>
              </a:xfrm>
              <a:solidFill>
                <a:srgbClr val="FFFF00"/>
              </a:solidFill>
            </p:grpSpPr>
            <p:sp>
              <p:nvSpPr>
                <p:cNvPr id="10" name="矩形 9"/>
                <p:cNvSpPr/>
                <p:nvPr/>
              </p:nvSpPr>
              <p:spPr bwMode="auto">
                <a:xfrm>
                  <a:off x="2555776" y="3789040"/>
                  <a:ext cx="216024" cy="216024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spcBef>
                      <a:spcPct val="20000"/>
                    </a:spcBef>
                    <a:defRPr/>
                  </a:pPr>
                  <a:endParaRPr lang="zh-TW" altLang="en-US">
                    <a:latin typeface="Arial" charset="0"/>
                  </a:endParaRPr>
                </a:p>
              </p:txBody>
            </p:sp>
            <p:sp>
              <p:nvSpPr>
                <p:cNvPr id="11" name="等腰三角形 10"/>
                <p:cNvSpPr/>
                <p:nvPr/>
              </p:nvSpPr>
              <p:spPr bwMode="auto">
                <a:xfrm>
                  <a:off x="2627784" y="3933056"/>
                  <a:ext cx="72008" cy="72008"/>
                </a:xfrm>
                <a:prstGeom prst="triangl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spcBef>
                      <a:spcPct val="20000"/>
                    </a:spcBef>
                    <a:defRPr/>
                  </a:pPr>
                  <a:endParaRPr lang="zh-TW" altLang="en-US">
                    <a:latin typeface="Arial" charset="0"/>
                  </a:endParaRPr>
                </a:p>
              </p:txBody>
            </p:sp>
          </p:grpSp>
          <p:grpSp>
            <p:nvGrpSpPr>
              <p:cNvPr id="12" name="群組 11"/>
              <p:cNvGrpSpPr/>
              <p:nvPr/>
            </p:nvGrpSpPr>
            <p:grpSpPr>
              <a:xfrm>
                <a:off x="683568" y="4221088"/>
                <a:ext cx="144016" cy="144016"/>
                <a:chOff x="2555776" y="3789040"/>
                <a:chExt cx="216024" cy="216024"/>
              </a:xfrm>
              <a:solidFill>
                <a:srgbClr val="FF00FF"/>
              </a:solidFill>
            </p:grpSpPr>
            <p:sp>
              <p:nvSpPr>
                <p:cNvPr id="13" name="矩形 12"/>
                <p:cNvSpPr/>
                <p:nvPr/>
              </p:nvSpPr>
              <p:spPr bwMode="auto">
                <a:xfrm>
                  <a:off x="2555776" y="3789040"/>
                  <a:ext cx="216024" cy="216024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spcBef>
                      <a:spcPct val="20000"/>
                    </a:spcBef>
                    <a:defRPr/>
                  </a:pPr>
                  <a:endParaRPr lang="zh-TW" altLang="en-US">
                    <a:latin typeface="Arial" charset="0"/>
                  </a:endParaRPr>
                </a:p>
              </p:txBody>
            </p:sp>
            <p:sp>
              <p:nvSpPr>
                <p:cNvPr id="14" name="等腰三角形 13"/>
                <p:cNvSpPr/>
                <p:nvPr/>
              </p:nvSpPr>
              <p:spPr bwMode="auto">
                <a:xfrm>
                  <a:off x="2627784" y="3933056"/>
                  <a:ext cx="72008" cy="72008"/>
                </a:xfrm>
                <a:prstGeom prst="triangl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spcBef>
                      <a:spcPct val="20000"/>
                    </a:spcBef>
                    <a:defRPr/>
                  </a:pPr>
                  <a:endParaRPr lang="zh-TW" altLang="en-US">
                    <a:latin typeface="Arial" charset="0"/>
                  </a:endParaRPr>
                </a:p>
              </p:txBody>
            </p:sp>
          </p:grpSp>
          <p:grpSp>
            <p:nvGrpSpPr>
              <p:cNvPr id="15" name="群組 14"/>
              <p:cNvGrpSpPr/>
              <p:nvPr/>
            </p:nvGrpSpPr>
            <p:grpSpPr>
              <a:xfrm>
                <a:off x="1043608" y="4581128"/>
                <a:ext cx="144016" cy="144016"/>
                <a:chOff x="2555776" y="3789040"/>
                <a:chExt cx="216024" cy="216024"/>
              </a:xfrm>
              <a:solidFill>
                <a:srgbClr val="FFFF00"/>
              </a:solidFill>
            </p:grpSpPr>
            <p:sp>
              <p:nvSpPr>
                <p:cNvPr id="16" name="矩形 15"/>
                <p:cNvSpPr/>
                <p:nvPr/>
              </p:nvSpPr>
              <p:spPr bwMode="auto">
                <a:xfrm>
                  <a:off x="2555776" y="3789040"/>
                  <a:ext cx="216024" cy="216024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spcBef>
                      <a:spcPct val="20000"/>
                    </a:spcBef>
                    <a:defRPr/>
                  </a:pPr>
                  <a:endParaRPr lang="zh-TW" altLang="en-US">
                    <a:latin typeface="Arial" charset="0"/>
                  </a:endParaRPr>
                </a:p>
              </p:txBody>
            </p:sp>
            <p:sp>
              <p:nvSpPr>
                <p:cNvPr id="17" name="等腰三角形 16"/>
                <p:cNvSpPr/>
                <p:nvPr/>
              </p:nvSpPr>
              <p:spPr bwMode="auto">
                <a:xfrm>
                  <a:off x="2627784" y="3933056"/>
                  <a:ext cx="72008" cy="72008"/>
                </a:xfrm>
                <a:prstGeom prst="triangl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spcBef>
                      <a:spcPct val="20000"/>
                    </a:spcBef>
                    <a:defRPr/>
                  </a:pPr>
                  <a:endParaRPr lang="zh-TW" altLang="en-US">
                    <a:latin typeface="Arial" charset="0"/>
                  </a:endParaRPr>
                </a:p>
              </p:txBody>
            </p:sp>
          </p:grpSp>
          <p:grpSp>
            <p:nvGrpSpPr>
              <p:cNvPr id="18" name="群組 17"/>
              <p:cNvGrpSpPr/>
              <p:nvPr/>
            </p:nvGrpSpPr>
            <p:grpSpPr>
              <a:xfrm>
                <a:off x="1619672" y="3789040"/>
                <a:ext cx="144016" cy="144016"/>
                <a:chOff x="2555776" y="3789040"/>
                <a:chExt cx="216024" cy="216024"/>
              </a:xfrm>
              <a:solidFill>
                <a:srgbClr val="FFFF00"/>
              </a:solidFill>
            </p:grpSpPr>
            <p:sp>
              <p:nvSpPr>
                <p:cNvPr id="19" name="矩形 18"/>
                <p:cNvSpPr/>
                <p:nvPr/>
              </p:nvSpPr>
              <p:spPr bwMode="auto">
                <a:xfrm>
                  <a:off x="2555776" y="3789040"/>
                  <a:ext cx="216024" cy="216024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spcBef>
                      <a:spcPct val="20000"/>
                    </a:spcBef>
                    <a:defRPr/>
                  </a:pPr>
                  <a:endParaRPr lang="zh-TW" altLang="en-US">
                    <a:latin typeface="Arial" charset="0"/>
                  </a:endParaRPr>
                </a:p>
              </p:txBody>
            </p:sp>
            <p:sp>
              <p:nvSpPr>
                <p:cNvPr id="20" name="等腰三角形 19"/>
                <p:cNvSpPr/>
                <p:nvPr/>
              </p:nvSpPr>
              <p:spPr bwMode="auto">
                <a:xfrm>
                  <a:off x="2627784" y="3933056"/>
                  <a:ext cx="72008" cy="72008"/>
                </a:xfrm>
                <a:prstGeom prst="triangl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spcBef>
                      <a:spcPct val="20000"/>
                    </a:spcBef>
                    <a:defRPr/>
                  </a:pPr>
                  <a:endParaRPr lang="zh-TW" altLang="en-US">
                    <a:latin typeface="Arial" charset="0"/>
                  </a:endParaRPr>
                </a:p>
              </p:txBody>
            </p:sp>
          </p:grpSp>
          <p:grpSp>
            <p:nvGrpSpPr>
              <p:cNvPr id="21" name="群組 20"/>
              <p:cNvGrpSpPr/>
              <p:nvPr/>
            </p:nvGrpSpPr>
            <p:grpSpPr>
              <a:xfrm>
                <a:off x="1187624" y="3645024"/>
                <a:ext cx="144016" cy="144016"/>
                <a:chOff x="2555776" y="3789040"/>
                <a:chExt cx="216024" cy="216024"/>
              </a:xfrm>
              <a:solidFill>
                <a:srgbClr val="FF00FF"/>
              </a:solidFill>
            </p:grpSpPr>
            <p:sp>
              <p:nvSpPr>
                <p:cNvPr id="22" name="矩形 21"/>
                <p:cNvSpPr/>
                <p:nvPr/>
              </p:nvSpPr>
              <p:spPr bwMode="auto">
                <a:xfrm>
                  <a:off x="2555776" y="3789040"/>
                  <a:ext cx="216024" cy="216024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spcBef>
                      <a:spcPct val="20000"/>
                    </a:spcBef>
                    <a:defRPr/>
                  </a:pPr>
                  <a:endParaRPr lang="zh-TW" altLang="en-US">
                    <a:latin typeface="Arial" charset="0"/>
                  </a:endParaRPr>
                </a:p>
              </p:txBody>
            </p:sp>
            <p:sp>
              <p:nvSpPr>
                <p:cNvPr id="23" name="等腰三角形 22"/>
                <p:cNvSpPr/>
                <p:nvPr/>
              </p:nvSpPr>
              <p:spPr bwMode="auto">
                <a:xfrm>
                  <a:off x="2627784" y="3933056"/>
                  <a:ext cx="72008" cy="72008"/>
                </a:xfrm>
                <a:prstGeom prst="triangl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spcBef>
                      <a:spcPct val="20000"/>
                    </a:spcBef>
                    <a:defRPr/>
                  </a:pPr>
                  <a:endParaRPr lang="zh-TW" altLang="en-US">
                    <a:latin typeface="Arial" charset="0"/>
                  </a:endParaRPr>
                </a:p>
              </p:txBody>
            </p:sp>
          </p:grpSp>
          <p:sp>
            <p:nvSpPr>
              <p:cNvPr id="11394" name="流程圖: 延遲 23"/>
              <p:cNvSpPr>
                <a:spLocks noChangeArrowheads="1"/>
              </p:cNvSpPr>
              <p:nvPr/>
            </p:nvSpPr>
            <p:spPr bwMode="auto">
              <a:xfrm>
                <a:off x="1259632" y="4221088"/>
                <a:ext cx="144016" cy="144016"/>
              </a:xfrm>
              <a:prstGeom prst="flowChartDelay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endParaRPr lang="zh-TW" altLang="en-US" sz="2400">
                  <a:solidFill>
                    <a:srgbClr val="FFFF66"/>
                  </a:solidFill>
                </a:endParaRPr>
              </a:p>
            </p:txBody>
          </p:sp>
          <p:sp>
            <p:nvSpPr>
              <p:cNvPr id="11395" name="流程圖: 延遲 24"/>
              <p:cNvSpPr>
                <a:spLocks noChangeArrowheads="1"/>
              </p:cNvSpPr>
              <p:nvPr/>
            </p:nvSpPr>
            <p:spPr bwMode="auto">
              <a:xfrm>
                <a:off x="1403648" y="3861048"/>
                <a:ext cx="144016" cy="144016"/>
              </a:xfrm>
              <a:prstGeom prst="flowChartDelay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endParaRPr lang="zh-TW" altLang="en-US" sz="2400">
                  <a:solidFill>
                    <a:srgbClr val="FFFF66"/>
                  </a:solidFill>
                </a:endParaRPr>
              </a:p>
            </p:txBody>
          </p:sp>
          <p:sp>
            <p:nvSpPr>
              <p:cNvPr id="11396" name="流程圖: 延遲 25"/>
              <p:cNvSpPr>
                <a:spLocks noChangeArrowheads="1"/>
              </p:cNvSpPr>
              <p:nvPr/>
            </p:nvSpPr>
            <p:spPr bwMode="auto">
              <a:xfrm>
                <a:off x="1907704" y="4077072"/>
                <a:ext cx="144016" cy="144016"/>
              </a:xfrm>
              <a:prstGeom prst="flowChartDelay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endParaRPr lang="zh-TW" altLang="en-US" sz="2400">
                  <a:solidFill>
                    <a:srgbClr val="FFFF66"/>
                  </a:solidFill>
                </a:endParaRPr>
              </a:p>
            </p:txBody>
          </p:sp>
          <p:sp>
            <p:nvSpPr>
              <p:cNvPr id="11397" name="流程圖: 延遲 26"/>
              <p:cNvSpPr>
                <a:spLocks noChangeArrowheads="1"/>
              </p:cNvSpPr>
              <p:nvPr/>
            </p:nvSpPr>
            <p:spPr bwMode="auto">
              <a:xfrm>
                <a:off x="1547664" y="4509120"/>
                <a:ext cx="144016" cy="144016"/>
              </a:xfrm>
              <a:prstGeom prst="flowChartDelay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endParaRPr lang="zh-TW" altLang="en-US" sz="2400">
                  <a:solidFill>
                    <a:srgbClr val="FFFF66"/>
                  </a:solidFill>
                </a:endParaRPr>
              </a:p>
            </p:txBody>
          </p:sp>
          <p:sp>
            <p:nvSpPr>
              <p:cNvPr id="11398" name="流程圖: 延遲 27"/>
              <p:cNvSpPr>
                <a:spLocks noChangeArrowheads="1"/>
              </p:cNvSpPr>
              <p:nvPr/>
            </p:nvSpPr>
            <p:spPr bwMode="auto">
              <a:xfrm>
                <a:off x="1331640" y="4509120"/>
                <a:ext cx="144016" cy="144016"/>
              </a:xfrm>
              <a:prstGeom prst="flowChartDelay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endParaRPr lang="zh-TW" altLang="en-US" sz="2400">
                  <a:solidFill>
                    <a:srgbClr val="FFFF66"/>
                  </a:solidFill>
                </a:endParaRPr>
              </a:p>
            </p:txBody>
          </p:sp>
          <p:sp>
            <p:nvSpPr>
              <p:cNvPr id="11399" name="流程圖: 延遲 28"/>
              <p:cNvSpPr>
                <a:spLocks noChangeArrowheads="1"/>
              </p:cNvSpPr>
              <p:nvPr/>
            </p:nvSpPr>
            <p:spPr bwMode="auto">
              <a:xfrm>
                <a:off x="899592" y="4188037"/>
                <a:ext cx="144016" cy="144016"/>
              </a:xfrm>
              <a:prstGeom prst="flowChartDelay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endParaRPr lang="zh-TW" altLang="en-US" sz="2400">
                  <a:solidFill>
                    <a:srgbClr val="FFFF66"/>
                  </a:solidFill>
                </a:endParaRPr>
              </a:p>
            </p:txBody>
          </p:sp>
          <p:sp>
            <p:nvSpPr>
              <p:cNvPr id="11400" name="流程圖: 延遲 29"/>
              <p:cNvSpPr>
                <a:spLocks noChangeArrowheads="1"/>
              </p:cNvSpPr>
              <p:nvPr/>
            </p:nvSpPr>
            <p:spPr bwMode="auto">
              <a:xfrm>
                <a:off x="755576" y="4509120"/>
                <a:ext cx="144016" cy="144016"/>
              </a:xfrm>
              <a:prstGeom prst="flowChartDelay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endParaRPr lang="zh-TW" altLang="en-US" sz="2400">
                  <a:solidFill>
                    <a:srgbClr val="FFFF66"/>
                  </a:solidFill>
                </a:endParaRPr>
              </a:p>
            </p:txBody>
          </p:sp>
          <p:sp>
            <p:nvSpPr>
              <p:cNvPr id="11401" name="流程圖: 延遲 30"/>
              <p:cNvSpPr>
                <a:spLocks noChangeArrowheads="1"/>
              </p:cNvSpPr>
              <p:nvPr/>
            </p:nvSpPr>
            <p:spPr bwMode="auto">
              <a:xfrm>
                <a:off x="395536" y="4149080"/>
                <a:ext cx="144016" cy="144016"/>
              </a:xfrm>
              <a:prstGeom prst="flowChartDelay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endParaRPr lang="zh-TW" altLang="en-US" sz="2400">
                  <a:solidFill>
                    <a:srgbClr val="FFFF66"/>
                  </a:solidFill>
                </a:endParaRPr>
              </a:p>
            </p:txBody>
          </p:sp>
        </p:grpSp>
        <p:sp>
          <p:nvSpPr>
            <p:cNvPr id="195" name="文字方塊 194"/>
            <p:cNvSpPr txBox="1"/>
            <p:nvPr/>
          </p:nvSpPr>
          <p:spPr>
            <a:xfrm>
              <a:off x="539716" y="5723414"/>
              <a:ext cx="1069505" cy="36988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20000"/>
                </a:spcBef>
                <a:defRPr/>
              </a:pPr>
              <a:r>
                <a:rPr lang="en-US" altLang="zh-TW" sz="1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Seq. </a:t>
              </a:r>
              <a:r>
                <a:rPr lang="en-US" altLang="zh-TW" sz="1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Ckt</a:t>
              </a:r>
              <a:endParaRPr lang="zh-TW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64" name="群組 321"/>
          <p:cNvGrpSpPr>
            <a:grpSpLocks/>
          </p:cNvGrpSpPr>
          <p:nvPr/>
        </p:nvGrpSpPr>
        <p:grpSpPr bwMode="auto">
          <a:xfrm>
            <a:off x="2268538" y="3213100"/>
            <a:ext cx="2303462" cy="2087563"/>
            <a:chOff x="2267744" y="3429000"/>
            <a:chExt cx="2304256" cy="2088232"/>
          </a:xfrm>
        </p:grpSpPr>
        <p:grpSp>
          <p:nvGrpSpPr>
            <p:cNvPr id="11362" name="群組 201"/>
            <p:cNvGrpSpPr>
              <a:grpSpLocks/>
            </p:cNvGrpSpPr>
            <p:nvPr/>
          </p:nvGrpSpPr>
          <p:grpSpPr bwMode="auto">
            <a:xfrm>
              <a:off x="2483768" y="3429000"/>
              <a:ext cx="2088232" cy="2088232"/>
              <a:chOff x="2483768" y="4293096"/>
              <a:chExt cx="2088232" cy="2088232"/>
            </a:xfrm>
          </p:grpSpPr>
          <p:grpSp>
            <p:nvGrpSpPr>
              <p:cNvPr id="11364" name="群組 154"/>
              <p:cNvGrpSpPr>
                <a:grpSpLocks/>
              </p:cNvGrpSpPr>
              <p:nvPr/>
            </p:nvGrpSpPr>
            <p:grpSpPr bwMode="auto">
              <a:xfrm>
                <a:off x="2483768" y="4293096"/>
                <a:ext cx="2088232" cy="2088232"/>
                <a:chOff x="2627784" y="4293096"/>
                <a:chExt cx="2088232" cy="2088232"/>
              </a:xfrm>
            </p:grpSpPr>
            <p:sp>
              <p:nvSpPr>
                <p:cNvPr id="11366" name="雲朵形圖說文字 87"/>
                <p:cNvSpPr>
                  <a:spLocks noChangeArrowheads="1"/>
                </p:cNvSpPr>
                <p:nvPr/>
              </p:nvSpPr>
              <p:spPr bwMode="auto">
                <a:xfrm>
                  <a:off x="2627784" y="4293096"/>
                  <a:ext cx="2088232" cy="1584176"/>
                </a:xfrm>
                <a:prstGeom prst="cloudCallout">
                  <a:avLst>
                    <a:gd name="adj1" fmla="val -2759"/>
                    <a:gd name="adj2" fmla="val 12148"/>
                  </a:avLst>
                </a:prstGeom>
                <a:solidFill>
                  <a:srgbClr val="FFFFFF"/>
                </a:solidFill>
                <a:ln w="9525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11367" name="流程圖: 延遲 88"/>
                <p:cNvSpPr>
                  <a:spLocks noChangeArrowheads="1"/>
                </p:cNvSpPr>
                <p:nvPr/>
              </p:nvSpPr>
              <p:spPr bwMode="auto">
                <a:xfrm>
                  <a:off x="3131840" y="4653136"/>
                  <a:ext cx="144016" cy="144016"/>
                </a:xfrm>
                <a:prstGeom prst="flowChartDelay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  <p:grpSp>
              <p:nvGrpSpPr>
                <p:cNvPr id="67" name="群組 89"/>
                <p:cNvGrpSpPr/>
                <p:nvPr/>
              </p:nvGrpSpPr>
              <p:grpSpPr>
                <a:xfrm>
                  <a:off x="3563888" y="5949280"/>
                  <a:ext cx="144016" cy="144016"/>
                  <a:chOff x="2555776" y="3789040"/>
                  <a:chExt cx="216024" cy="216024"/>
                </a:xfrm>
                <a:solidFill>
                  <a:srgbClr val="FF00FF"/>
                </a:solidFill>
              </p:grpSpPr>
              <p:sp>
                <p:nvSpPr>
                  <p:cNvPr id="91" name="矩形 90"/>
                  <p:cNvSpPr/>
                  <p:nvPr/>
                </p:nvSpPr>
                <p:spPr bwMode="auto">
                  <a:xfrm>
                    <a:off x="2555776" y="3789040"/>
                    <a:ext cx="216024" cy="216024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eaLnBrk="1" hangingPunct="1">
                      <a:spcBef>
                        <a:spcPct val="20000"/>
                      </a:spcBef>
                      <a:defRPr/>
                    </a:pPr>
                    <a:endParaRPr lang="zh-TW" altLang="en-US">
                      <a:latin typeface="Arial" charset="0"/>
                    </a:endParaRPr>
                  </a:p>
                </p:txBody>
              </p:sp>
              <p:sp>
                <p:nvSpPr>
                  <p:cNvPr id="92" name="等腰三角形 91"/>
                  <p:cNvSpPr/>
                  <p:nvPr/>
                </p:nvSpPr>
                <p:spPr bwMode="auto">
                  <a:xfrm>
                    <a:off x="2627784" y="3933056"/>
                    <a:ext cx="72008" cy="72008"/>
                  </a:xfrm>
                  <a:prstGeom prst="triangl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eaLnBrk="1" hangingPunct="1">
                      <a:spcBef>
                        <a:spcPct val="20000"/>
                      </a:spcBef>
                      <a:defRPr/>
                    </a:pPr>
                    <a:endParaRPr lang="zh-TW" altLang="en-US">
                      <a:latin typeface="Arial" charset="0"/>
                    </a:endParaRPr>
                  </a:p>
                </p:txBody>
              </p:sp>
            </p:grpSp>
            <p:grpSp>
              <p:nvGrpSpPr>
                <p:cNvPr id="68" name="群組 92"/>
                <p:cNvGrpSpPr/>
                <p:nvPr/>
              </p:nvGrpSpPr>
              <p:grpSpPr>
                <a:xfrm>
                  <a:off x="3491880" y="4797152"/>
                  <a:ext cx="144016" cy="144016"/>
                  <a:chOff x="2555776" y="3789040"/>
                  <a:chExt cx="216024" cy="216024"/>
                </a:xfrm>
                <a:solidFill>
                  <a:srgbClr val="FFFF00"/>
                </a:solidFill>
              </p:grpSpPr>
              <p:sp>
                <p:nvSpPr>
                  <p:cNvPr id="94" name="矩形 93"/>
                  <p:cNvSpPr/>
                  <p:nvPr/>
                </p:nvSpPr>
                <p:spPr bwMode="auto">
                  <a:xfrm>
                    <a:off x="2555776" y="3789040"/>
                    <a:ext cx="216024" cy="216024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eaLnBrk="1" hangingPunct="1">
                      <a:spcBef>
                        <a:spcPct val="20000"/>
                      </a:spcBef>
                      <a:defRPr/>
                    </a:pPr>
                    <a:endParaRPr lang="zh-TW" altLang="en-US">
                      <a:latin typeface="Arial" charset="0"/>
                    </a:endParaRPr>
                  </a:p>
                </p:txBody>
              </p:sp>
              <p:sp>
                <p:nvSpPr>
                  <p:cNvPr id="95" name="等腰三角形 94"/>
                  <p:cNvSpPr/>
                  <p:nvPr/>
                </p:nvSpPr>
                <p:spPr bwMode="auto">
                  <a:xfrm>
                    <a:off x="2627784" y="3933056"/>
                    <a:ext cx="72008" cy="72008"/>
                  </a:xfrm>
                  <a:prstGeom prst="triangl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eaLnBrk="1" hangingPunct="1">
                      <a:spcBef>
                        <a:spcPct val="20000"/>
                      </a:spcBef>
                      <a:defRPr/>
                    </a:pPr>
                    <a:endParaRPr lang="zh-TW" altLang="en-US">
                      <a:latin typeface="Arial" charset="0"/>
                    </a:endParaRPr>
                  </a:p>
                </p:txBody>
              </p:sp>
            </p:grpSp>
            <p:grpSp>
              <p:nvGrpSpPr>
                <p:cNvPr id="69" name="群組 95"/>
                <p:cNvGrpSpPr/>
                <p:nvPr/>
              </p:nvGrpSpPr>
              <p:grpSpPr>
                <a:xfrm>
                  <a:off x="3563888" y="6237312"/>
                  <a:ext cx="144016" cy="144016"/>
                  <a:chOff x="2555776" y="3789040"/>
                  <a:chExt cx="216024" cy="216024"/>
                </a:xfrm>
                <a:solidFill>
                  <a:srgbClr val="FF00FF"/>
                </a:solidFill>
              </p:grpSpPr>
              <p:sp>
                <p:nvSpPr>
                  <p:cNvPr id="97" name="矩形 96"/>
                  <p:cNvSpPr/>
                  <p:nvPr/>
                </p:nvSpPr>
                <p:spPr bwMode="auto">
                  <a:xfrm>
                    <a:off x="2555776" y="3789040"/>
                    <a:ext cx="216024" cy="216024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eaLnBrk="1" hangingPunct="1">
                      <a:spcBef>
                        <a:spcPct val="20000"/>
                      </a:spcBef>
                      <a:defRPr/>
                    </a:pPr>
                    <a:endParaRPr lang="zh-TW" altLang="en-US">
                      <a:latin typeface="Arial" charset="0"/>
                    </a:endParaRPr>
                  </a:p>
                </p:txBody>
              </p:sp>
              <p:sp>
                <p:nvSpPr>
                  <p:cNvPr id="98" name="等腰三角形 97"/>
                  <p:cNvSpPr/>
                  <p:nvPr/>
                </p:nvSpPr>
                <p:spPr bwMode="auto">
                  <a:xfrm>
                    <a:off x="2627784" y="3933056"/>
                    <a:ext cx="72008" cy="72008"/>
                  </a:xfrm>
                  <a:prstGeom prst="triangl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eaLnBrk="1" hangingPunct="1">
                      <a:spcBef>
                        <a:spcPct val="20000"/>
                      </a:spcBef>
                      <a:defRPr/>
                    </a:pPr>
                    <a:endParaRPr lang="zh-TW" altLang="en-US">
                      <a:latin typeface="Arial" charset="0"/>
                    </a:endParaRPr>
                  </a:p>
                </p:txBody>
              </p:sp>
            </p:grpSp>
            <p:grpSp>
              <p:nvGrpSpPr>
                <p:cNvPr id="70" name="群組 98"/>
                <p:cNvGrpSpPr/>
                <p:nvPr/>
              </p:nvGrpSpPr>
              <p:grpSpPr>
                <a:xfrm>
                  <a:off x="3491880" y="5445224"/>
                  <a:ext cx="144016" cy="144016"/>
                  <a:chOff x="2555776" y="3789040"/>
                  <a:chExt cx="216024" cy="216024"/>
                </a:xfrm>
                <a:solidFill>
                  <a:srgbClr val="FFFF00"/>
                </a:solidFill>
              </p:grpSpPr>
              <p:sp>
                <p:nvSpPr>
                  <p:cNvPr id="100" name="矩形 99"/>
                  <p:cNvSpPr/>
                  <p:nvPr/>
                </p:nvSpPr>
                <p:spPr bwMode="auto">
                  <a:xfrm>
                    <a:off x="2555776" y="3789040"/>
                    <a:ext cx="216024" cy="216024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eaLnBrk="1" hangingPunct="1">
                      <a:spcBef>
                        <a:spcPct val="20000"/>
                      </a:spcBef>
                      <a:defRPr/>
                    </a:pPr>
                    <a:endParaRPr lang="zh-TW" altLang="en-US">
                      <a:latin typeface="Arial" charset="0"/>
                    </a:endParaRPr>
                  </a:p>
                </p:txBody>
              </p:sp>
              <p:sp>
                <p:nvSpPr>
                  <p:cNvPr id="101" name="等腰三角形 100"/>
                  <p:cNvSpPr/>
                  <p:nvPr/>
                </p:nvSpPr>
                <p:spPr bwMode="auto">
                  <a:xfrm>
                    <a:off x="2627784" y="3933056"/>
                    <a:ext cx="72008" cy="72008"/>
                  </a:xfrm>
                  <a:prstGeom prst="triangl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eaLnBrk="1" hangingPunct="1">
                      <a:spcBef>
                        <a:spcPct val="20000"/>
                      </a:spcBef>
                      <a:defRPr/>
                    </a:pPr>
                    <a:endParaRPr lang="zh-TW" altLang="en-US">
                      <a:latin typeface="Arial" charset="0"/>
                    </a:endParaRPr>
                  </a:p>
                </p:txBody>
              </p:sp>
            </p:grpSp>
            <p:grpSp>
              <p:nvGrpSpPr>
                <p:cNvPr id="71" name="群組 101"/>
                <p:cNvGrpSpPr/>
                <p:nvPr/>
              </p:nvGrpSpPr>
              <p:grpSpPr>
                <a:xfrm>
                  <a:off x="4067944" y="4653136"/>
                  <a:ext cx="144016" cy="144016"/>
                  <a:chOff x="2555776" y="3789040"/>
                  <a:chExt cx="216024" cy="216024"/>
                </a:xfrm>
                <a:solidFill>
                  <a:srgbClr val="FFFF00"/>
                </a:solidFill>
              </p:grpSpPr>
              <p:sp>
                <p:nvSpPr>
                  <p:cNvPr id="103" name="矩形 102"/>
                  <p:cNvSpPr/>
                  <p:nvPr/>
                </p:nvSpPr>
                <p:spPr bwMode="auto">
                  <a:xfrm>
                    <a:off x="2555776" y="3789040"/>
                    <a:ext cx="216024" cy="216024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eaLnBrk="1" hangingPunct="1">
                      <a:spcBef>
                        <a:spcPct val="20000"/>
                      </a:spcBef>
                      <a:defRPr/>
                    </a:pPr>
                    <a:endParaRPr lang="zh-TW" altLang="en-US">
                      <a:latin typeface="Arial" charset="0"/>
                    </a:endParaRPr>
                  </a:p>
                </p:txBody>
              </p:sp>
              <p:sp>
                <p:nvSpPr>
                  <p:cNvPr id="104" name="等腰三角形 103"/>
                  <p:cNvSpPr/>
                  <p:nvPr/>
                </p:nvSpPr>
                <p:spPr bwMode="auto">
                  <a:xfrm>
                    <a:off x="2627784" y="3933056"/>
                    <a:ext cx="72008" cy="72008"/>
                  </a:xfrm>
                  <a:prstGeom prst="triangl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eaLnBrk="1" hangingPunct="1">
                      <a:spcBef>
                        <a:spcPct val="20000"/>
                      </a:spcBef>
                      <a:defRPr/>
                    </a:pPr>
                    <a:endParaRPr lang="zh-TW" altLang="en-US">
                      <a:latin typeface="Arial" charset="0"/>
                    </a:endParaRPr>
                  </a:p>
                </p:txBody>
              </p:sp>
            </p:grpSp>
            <p:grpSp>
              <p:nvGrpSpPr>
                <p:cNvPr id="72" name="群組 104"/>
                <p:cNvGrpSpPr/>
                <p:nvPr/>
              </p:nvGrpSpPr>
              <p:grpSpPr>
                <a:xfrm>
                  <a:off x="3563888" y="6093296"/>
                  <a:ext cx="144016" cy="144016"/>
                  <a:chOff x="2555776" y="3789040"/>
                  <a:chExt cx="216024" cy="216024"/>
                </a:xfrm>
                <a:solidFill>
                  <a:srgbClr val="FF00FF"/>
                </a:solidFill>
              </p:grpSpPr>
              <p:sp>
                <p:nvSpPr>
                  <p:cNvPr id="106" name="矩形 105"/>
                  <p:cNvSpPr/>
                  <p:nvPr/>
                </p:nvSpPr>
                <p:spPr bwMode="auto">
                  <a:xfrm>
                    <a:off x="2555776" y="3789040"/>
                    <a:ext cx="216024" cy="216024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eaLnBrk="1" hangingPunct="1">
                      <a:spcBef>
                        <a:spcPct val="20000"/>
                      </a:spcBef>
                      <a:defRPr/>
                    </a:pPr>
                    <a:endParaRPr lang="zh-TW" altLang="en-US">
                      <a:latin typeface="Arial" charset="0"/>
                    </a:endParaRPr>
                  </a:p>
                </p:txBody>
              </p:sp>
              <p:sp>
                <p:nvSpPr>
                  <p:cNvPr id="107" name="等腰三角形 106"/>
                  <p:cNvSpPr/>
                  <p:nvPr/>
                </p:nvSpPr>
                <p:spPr bwMode="auto">
                  <a:xfrm>
                    <a:off x="2627784" y="3933056"/>
                    <a:ext cx="72008" cy="72008"/>
                  </a:xfrm>
                  <a:prstGeom prst="triangl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eaLnBrk="1" hangingPunct="1">
                      <a:spcBef>
                        <a:spcPct val="20000"/>
                      </a:spcBef>
                      <a:defRPr/>
                    </a:pPr>
                    <a:endParaRPr lang="zh-TW" altLang="en-US">
                      <a:latin typeface="Arial" charset="0"/>
                    </a:endParaRPr>
                  </a:p>
                </p:txBody>
              </p:sp>
            </p:grpSp>
            <p:sp>
              <p:nvSpPr>
                <p:cNvPr id="11374" name="流程圖: 延遲 107"/>
                <p:cNvSpPr>
                  <a:spLocks noChangeArrowheads="1"/>
                </p:cNvSpPr>
                <p:nvPr/>
              </p:nvSpPr>
              <p:spPr bwMode="auto">
                <a:xfrm>
                  <a:off x="3707904" y="5085184"/>
                  <a:ext cx="144016" cy="144016"/>
                </a:xfrm>
                <a:prstGeom prst="flowChartDelay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11375" name="流程圖: 延遲 108"/>
                <p:cNvSpPr>
                  <a:spLocks noChangeArrowheads="1"/>
                </p:cNvSpPr>
                <p:nvPr/>
              </p:nvSpPr>
              <p:spPr bwMode="auto">
                <a:xfrm>
                  <a:off x="3851920" y="4725144"/>
                  <a:ext cx="144016" cy="144016"/>
                </a:xfrm>
                <a:prstGeom prst="flowChartDelay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11376" name="流程圖: 延遲 109"/>
                <p:cNvSpPr>
                  <a:spLocks noChangeArrowheads="1"/>
                </p:cNvSpPr>
                <p:nvPr/>
              </p:nvSpPr>
              <p:spPr bwMode="auto">
                <a:xfrm>
                  <a:off x="4355976" y="4941168"/>
                  <a:ext cx="144016" cy="144016"/>
                </a:xfrm>
                <a:prstGeom prst="flowChartDelay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11377" name="流程圖: 延遲 110"/>
                <p:cNvSpPr>
                  <a:spLocks noChangeArrowheads="1"/>
                </p:cNvSpPr>
                <p:nvPr/>
              </p:nvSpPr>
              <p:spPr bwMode="auto">
                <a:xfrm>
                  <a:off x="3995936" y="5373216"/>
                  <a:ext cx="144016" cy="144016"/>
                </a:xfrm>
                <a:prstGeom prst="flowChartDelay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11378" name="流程圖: 延遲 111"/>
                <p:cNvSpPr>
                  <a:spLocks noChangeArrowheads="1"/>
                </p:cNvSpPr>
                <p:nvPr/>
              </p:nvSpPr>
              <p:spPr bwMode="auto">
                <a:xfrm>
                  <a:off x="3779912" y="5373216"/>
                  <a:ext cx="144016" cy="144016"/>
                </a:xfrm>
                <a:prstGeom prst="flowChartDelay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11379" name="流程圖: 延遲 112"/>
                <p:cNvSpPr>
                  <a:spLocks noChangeArrowheads="1"/>
                </p:cNvSpPr>
                <p:nvPr/>
              </p:nvSpPr>
              <p:spPr bwMode="auto">
                <a:xfrm>
                  <a:off x="3203848" y="5052133"/>
                  <a:ext cx="144016" cy="144016"/>
                </a:xfrm>
                <a:prstGeom prst="flowChartDelay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11380" name="流程圖: 延遲 113"/>
                <p:cNvSpPr>
                  <a:spLocks noChangeArrowheads="1"/>
                </p:cNvSpPr>
                <p:nvPr/>
              </p:nvSpPr>
              <p:spPr bwMode="auto">
                <a:xfrm>
                  <a:off x="3203848" y="5373216"/>
                  <a:ext cx="144016" cy="144016"/>
                </a:xfrm>
                <a:prstGeom prst="flowChartDelay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11381" name="流程圖: 延遲 114"/>
                <p:cNvSpPr>
                  <a:spLocks noChangeArrowheads="1"/>
                </p:cNvSpPr>
                <p:nvPr/>
              </p:nvSpPr>
              <p:spPr bwMode="auto">
                <a:xfrm>
                  <a:off x="2843808" y="5013176"/>
                  <a:ext cx="144016" cy="144016"/>
                </a:xfrm>
                <a:prstGeom prst="flowChartDelay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116" name="圓形箭號 115"/>
                <p:cNvSpPr/>
                <p:nvPr/>
              </p:nvSpPr>
              <p:spPr bwMode="auto">
                <a:xfrm rot="13738761">
                  <a:off x="3143064" y="5513472"/>
                  <a:ext cx="705076" cy="732089"/>
                </a:xfrm>
                <a:prstGeom prst="circularArrow">
                  <a:avLst>
                    <a:gd name="adj1" fmla="val 4370"/>
                    <a:gd name="adj2" fmla="val 1142319"/>
                    <a:gd name="adj3" fmla="val 18463399"/>
                    <a:gd name="adj4" fmla="val 12768438"/>
                    <a:gd name="adj5" fmla="val 9339"/>
                  </a:avLst>
                </a:prstGeom>
                <a:solidFill>
                  <a:srgbClr val="FF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spcBef>
                      <a:spcPct val="20000"/>
                    </a:spcBef>
                    <a:defRPr/>
                  </a:pPr>
                  <a:endParaRPr lang="zh-TW" altLang="en-US">
                    <a:latin typeface="Arial" charset="0"/>
                  </a:endParaRPr>
                </a:p>
              </p:txBody>
            </p:sp>
            <p:sp>
              <p:nvSpPr>
                <p:cNvPr id="117" name="圓形箭號 116"/>
                <p:cNvSpPr/>
                <p:nvPr/>
              </p:nvSpPr>
              <p:spPr bwMode="auto">
                <a:xfrm rot="7917891">
                  <a:off x="3430500" y="5515061"/>
                  <a:ext cx="706663" cy="730502"/>
                </a:xfrm>
                <a:prstGeom prst="circularArrow">
                  <a:avLst>
                    <a:gd name="adj1" fmla="val 4370"/>
                    <a:gd name="adj2" fmla="val 1142319"/>
                    <a:gd name="adj3" fmla="val 18463399"/>
                    <a:gd name="adj4" fmla="val 11435229"/>
                    <a:gd name="adj5" fmla="val 9339"/>
                  </a:avLst>
                </a:prstGeom>
                <a:solidFill>
                  <a:srgbClr val="FF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spcBef>
                      <a:spcPct val="20000"/>
                    </a:spcBef>
                    <a:defRPr/>
                  </a:pPr>
                  <a:endParaRPr lang="zh-TW" altLang="en-US">
                    <a:latin typeface="Arial" charset="0"/>
                  </a:endParaRPr>
                </a:p>
              </p:txBody>
            </p:sp>
          </p:grpSp>
          <p:sp>
            <p:nvSpPr>
              <p:cNvPr id="196" name="文字方塊 195"/>
              <p:cNvSpPr txBox="1"/>
              <p:nvPr/>
            </p:nvSpPr>
            <p:spPr>
              <a:xfrm>
                <a:off x="2914078" y="5445990"/>
                <a:ext cx="1121162" cy="70031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ct val="20000"/>
                  </a:spcBef>
                  <a:defRPr/>
                </a:pPr>
                <a:r>
                  <a:rPr lang="en-US" altLang="zh-TW" sz="1800" dirty="0" err="1">
                    <a:solidFill>
                      <a:srgbClr val="FF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Datapath</a:t>
                </a:r>
                <a:endParaRPr lang="en-US" altLang="zh-TW" sz="1800" dirty="0">
                  <a:solidFill>
                    <a:srgbClr val="FF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  <a:p>
                <a:pPr algn="ctr" eaLnBrk="1" hangingPunct="1">
                  <a:spcBef>
                    <a:spcPct val="20000"/>
                  </a:spcBef>
                  <a:defRPr/>
                </a:pPr>
                <a:r>
                  <a:rPr lang="en-US" altLang="zh-TW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ASM</a:t>
                </a:r>
                <a:endParaRPr lang="zh-TW" altLang="en-US" sz="1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  <p:sp>
          <p:nvSpPr>
            <p:cNvPr id="11363" name="向右箭號 313"/>
            <p:cNvSpPr>
              <a:spLocks noChangeArrowheads="1"/>
            </p:cNvSpPr>
            <p:nvPr/>
          </p:nvSpPr>
          <p:spPr bwMode="auto">
            <a:xfrm>
              <a:off x="2267744" y="4077072"/>
              <a:ext cx="360040" cy="28803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99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zh-TW" altLang="en-US" sz="2400">
                <a:solidFill>
                  <a:srgbClr val="FFFF66"/>
                </a:solidFill>
              </a:endParaRPr>
            </a:p>
          </p:txBody>
        </p:sp>
      </p:grpSp>
      <p:grpSp>
        <p:nvGrpSpPr>
          <p:cNvPr id="73" name="群組 322"/>
          <p:cNvGrpSpPr>
            <a:grpSpLocks/>
          </p:cNvGrpSpPr>
          <p:nvPr/>
        </p:nvGrpSpPr>
        <p:grpSpPr bwMode="auto">
          <a:xfrm>
            <a:off x="4572000" y="3213100"/>
            <a:ext cx="2311400" cy="2519363"/>
            <a:chOff x="4572000" y="3429000"/>
            <a:chExt cx="2311949" cy="2520280"/>
          </a:xfrm>
        </p:grpSpPr>
        <p:grpSp>
          <p:nvGrpSpPr>
            <p:cNvPr id="11337" name="群組 200"/>
            <p:cNvGrpSpPr>
              <a:grpSpLocks/>
            </p:cNvGrpSpPr>
            <p:nvPr/>
          </p:nvGrpSpPr>
          <p:grpSpPr bwMode="auto">
            <a:xfrm>
              <a:off x="4788024" y="3429000"/>
              <a:ext cx="2095925" cy="2520280"/>
              <a:chOff x="4841787" y="4293096"/>
              <a:chExt cx="2095925" cy="2520280"/>
            </a:xfrm>
          </p:grpSpPr>
          <p:grpSp>
            <p:nvGrpSpPr>
              <p:cNvPr id="11339" name="群組 155"/>
              <p:cNvGrpSpPr>
                <a:grpSpLocks/>
              </p:cNvGrpSpPr>
              <p:nvPr/>
            </p:nvGrpSpPr>
            <p:grpSpPr bwMode="auto">
              <a:xfrm>
                <a:off x="4841787" y="4293096"/>
                <a:ext cx="2095925" cy="2520280"/>
                <a:chOff x="4841787" y="3429000"/>
                <a:chExt cx="2095925" cy="2520280"/>
              </a:xfrm>
            </p:grpSpPr>
            <p:sp>
              <p:nvSpPr>
                <p:cNvPr id="11341" name="雲朵形圖說文字 117"/>
                <p:cNvSpPr>
                  <a:spLocks noChangeArrowheads="1"/>
                </p:cNvSpPr>
                <p:nvPr/>
              </p:nvSpPr>
              <p:spPr bwMode="auto">
                <a:xfrm>
                  <a:off x="4841787" y="3429000"/>
                  <a:ext cx="2088232" cy="1584176"/>
                </a:xfrm>
                <a:prstGeom prst="cloudCallout">
                  <a:avLst>
                    <a:gd name="adj1" fmla="val -2759"/>
                    <a:gd name="adj2" fmla="val 12148"/>
                  </a:avLst>
                </a:prstGeom>
                <a:solidFill>
                  <a:srgbClr val="FFFFFF"/>
                </a:solidFill>
                <a:ln w="9525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11342" name="手繪多邊形 152"/>
                <p:cNvSpPr>
                  <a:spLocks/>
                </p:cNvSpPr>
                <p:nvPr/>
              </p:nvSpPr>
              <p:spPr bwMode="auto">
                <a:xfrm>
                  <a:off x="4844507" y="4126545"/>
                  <a:ext cx="2093205" cy="189123"/>
                </a:xfrm>
                <a:custGeom>
                  <a:avLst/>
                  <a:gdLst>
                    <a:gd name="T0" fmla="*/ 0 w 2093205"/>
                    <a:gd name="T1" fmla="*/ 66101 h 189123"/>
                    <a:gd name="T2" fmla="*/ 484742 w 2093205"/>
                    <a:gd name="T3" fmla="*/ 121186 h 189123"/>
                    <a:gd name="T4" fmla="*/ 1024569 w 2093205"/>
                    <a:gd name="T5" fmla="*/ 187287 h 189123"/>
                    <a:gd name="T6" fmla="*/ 1432193 w 2093205"/>
                    <a:gd name="T7" fmla="*/ 132202 h 189123"/>
                    <a:gd name="T8" fmla="*/ 1718631 w 2093205"/>
                    <a:gd name="T9" fmla="*/ 44067 h 189123"/>
                    <a:gd name="T10" fmla="*/ 2093205 w 2093205"/>
                    <a:gd name="T11" fmla="*/ 0 h 1891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93205" h="189123">
                      <a:moveTo>
                        <a:pt x="0" y="66101"/>
                      </a:moveTo>
                      <a:lnTo>
                        <a:pt x="484742" y="121186"/>
                      </a:lnTo>
                      <a:cubicBezTo>
                        <a:pt x="655503" y="141384"/>
                        <a:pt x="866661" y="185451"/>
                        <a:pt x="1024569" y="187287"/>
                      </a:cubicBezTo>
                      <a:cubicBezTo>
                        <a:pt x="1182477" y="189123"/>
                        <a:pt x="1316516" y="156072"/>
                        <a:pt x="1432193" y="132202"/>
                      </a:cubicBezTo>
                      <a:cubicBezTo>
                        <a:pt x="1547870" y="108332"/>
                        <a:pt x="1608462" y="66101"/>
                        <a:pt x="1718631" y="44067"/>
                      </a:cubicBezTo>
                      <a:cubicBezTo>
                        <a:pt x="1828800" y="22033"/>
                        <a:pt x="1961002" y="11016"/>
                        <a:pt x="2093205" y="0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1343" name="流程圖: 延遲 118"/>
                <p:cNvSpPr>
                  <a:spLocks noChangeArrowheads="1"/>
                </p:cNvSpPr>
                <p:nvPr/>
              </p:nvSpPr>
              <p:spPr bwMode="auto">
                <a:xfrm>
                  <a:off x="5345843" y="3789040"/>
                  <a:ext cx="144016" cy="144016"/>
                </a:xfrm>
                <a:prstGeom prst="flowChartDelay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  <p:grpSp>
              <p:nvGrpSpPr>
                <p:cNvPr id="76" name="群組 119"/>
                <p:cNvGrpSpPr/>
                <p:nvPr/>
              </p:nvGrpSpPr>
              <p:grpSpPr>
                <a:xfrm>
                  <a:off x="5777891" y="5085184"/>
                  <a:ext cx="144016" cy="144016"/>
                  <a:chOff x="2555776" y="3789040"/>
                  <a:chExt cx="216024" cy="216024"/>
                </a:xfrm>
                <a:solidFill>
                  <a:srgbClr val="FF00FF"/>
                </a:solidFill>
              </p:grpSpPr>
              <p:sp>
                <p:nvSpPr>
                  <p:cNvPr id="121" name="矩形 120"/>
                  <p:cNvSpPr/>
                  <p:nvPr/>
                </p:nvSpPr>
                <p:spPr bwMode="auto">
                  <a:xfrm>
                    <a:off x="2555776" y="3789040"/>
                    <a:ext cx="216024" cy="216024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eaLnBrk="1" hangingPunct="1">
                      <a:spcBef>
                        <a:spcPct val="20000"/>
                      </a:spcBef>
                      <a:defRPr/>
                    </a:pPr>
                    <a:endParaRPr lang="zh-TW" altLang="en-US">
                      <a:latin typeface="Arial" charset="0"/>
                    </a:endParaRPr>
                  </a:p>
                </p:txBody>
              </p:sp>
              <p:sp>
                <p:nvSpPr>
                  <p:cNvPr id="122" name="等腰三角形 121"/>
                  <p:cNvSpPr/>
                  <p:nvPr/>
                </p:nvSpPr>
                <p:spPr bwMode="auto">
                  <a:xfrm>
                    <a:off x="2627784" y="3933056"/>
                    <a:ext cx="72008" cy="72008"/>
                  </a:xfrm>
                  <a:prstGeom prst="triangl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eaLnBrk="1" hangingPunct="1">
                      <a:spcBef>
                        <a:spcPct val="20000"/>
                      </a:spcBef>
                      <a:defRPr/>
                    </a:pPr>
                    <a:endParaRPr lang="zh-TW" altLang="en-US">
                      <a:latin typeface="Arial" charset="0"/>
                    </a:endParaRPr>
                  </a:p>
                </p:txBody>
              </p:sp>
            </p:grpSp>
            <p:grpSp>
              <p:nvGrpSpPr>
                <p:cNvPr id="77" name="群組 122"/>
                <p:cNvGrpSpPr/>
                <p:nvPr/>
              </p:nvGrpSpPr>
              <p:grpSpPr>
                <a:xfrm>
                  <a:off x="5777891" y="5661248"/>
                  <a:ext cx="144016" cy="144016"/>
                  <a:chOff x="2555776" y="3789040"/>
                  <a:chExt cx="216024" cy="216024"/>
                </a:xfrm>
                <a:solidFill>
                  <a:srgbClr val="FFFF00"/>
                </a:solidFill>
              </p:grpSpPr>
              <p:sp>
                <p:nvSpPr>
                  <p:cNvPr id="124" name="矩形 123"/>
                  <p:cNvSpPr/>
                  <p:nvPr/>
                </p:nvSpPr>
                <p:spPr bwMode="auto">
                  <a:xfrm>
                    <a:off x="2555776" y="3789040"/>
                    <a:ext cx="216024" cy="216024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eaLnBrk="1" hangingPunct="1">
                      <a:spcBef>
                        <a:spcPct val="20000"/>
                      </a:spcBef>
                      <a:defRPr/>
                    </a:pPr>
                    <a:endParaRPr lang="zh-TW" altLang="en-US">
                      <a:latin typeface="Arial" charset="0"/>
                    </a:endParaRPr>
                  </a:p>
                </p:txBody>
              </p:sp>
              <p:sp>
                <p:nvSpPr>
                  <p:cNvPr id="125" name="等腰三角形 124"/>
                  <p:cNvSpPr/>
                  <p:nvPr/>
                </p:nvSpPr>
                <p:spPr bwMode="auto">
                  <a:xfrm>
                    <a:off x="2627784" y="3933056"/>
                    <a:ext cx="72008" cy="72008"/>
                  </a:xfrm>
                  <a:prstGeom prst="triangl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eaLnBrk="1" hangingPunct="1">
                      <a:spcBef>
                        <a:spcPct val="20000"/>
                      </a:spcBef>
                      <a:defRPr/>
                    </a:pPr>
                    <a:endParaRPr lang="zh-TW" altLang="en-US">
                      <a:latin typeface="Arial" charset="0"/>
                    </a:endParaRPr>
                  </a:p>
                </p:txBody>
              </p:sp>
            </p:grpSp>
            <p:grpSp>
              <p:nvGrpSpPr>
                <p:cNvPr id="78" name="群組 125"/>
                <p:cNvGrpSpPr/>
                <p:nvPr/>
              </p:nvGrpSpPr>
              <p:grpSpPr>
                <a:xfrm>
                  <a:off x="5777891" y="5373216"/>
                  <a:ext cx="144016" cy="144016"/>
                  <a:chOff x="2555776" y="3789040"/>
                  <a:chExt cx="216024" cy="216024"/>
                </a:xfrm>
                <a:solidFill>
                  <a:srgbClr val="FF00FF"/>
                </a:solidFill>
              </p:grpSpPr>
              <p:sp>
                <p:nvSpPr>
                  <p:cNvPr id="127" name="矩形 126"/>
                  <p:cNvSpPr/>
                  <p:nvPr/>
                </p:nvSpPr>
                <p:spPr bwMode="auto">
                  <a:xfrm>
                    <a:off x="2555776" y="3789040"/>
                    <a:ext cx="216024" cy="216024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eaLnBrk="1" hangingPunct="1">
                      <a:spcBef>
                        <a:spcPct val="20000"/>
                      </a:spcBef>
                      <a:defRPr/>
                    </a:pPr>
                    <a:endParaRPr lang="zh-TW" altLang="en-US">
                      <a:latin typeface="Arial" charset="0"/>
                    </a:endParaRPr>
                  </a:p>
                </p:txBody>
              </p:sp>
              <p:sp>
                <p:nvSpPr>
                  <p:cNvPr id="128" name="等腰三角形 127"/>
                  <p:cNvSpPr/>
                  <p:nvPr/>
                </p:nvSpPr>
                <p:spPr bwMode="auto">
                  <a:xfrm>
                    <a:off x="2627784" y="3933056"/>
                    <a:ext cx="72008" cy="72008"/>
                  </a:xfrm>
                  <a:prstGeom prst="triangl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eaLnBrk="1" hangingPunct="1">
                      <a:spcBef>
                        <a:spcPct val="20000"/>
                      </a:spcBef>
                      <a:defRPr/>
                    </a:pPr>
                    <a:endParaRPr lang="zh-TW" altLang="en-US">
                      <a:latin typeface="Arial" charset="0"/>
                    </a:endParaRPr>
                  </a:p>
                </p:txBody>
              </p:sp>
            </p:grpSp>
            <p:grpSp>
              <p:nvGrpSpPr>
                <p:cNvPr id="79" name="群組 128"/>
                <p:cNvGrpSpPr/>
                <p:nvPr/>
              </p:nvGrpSpPr>
              <p:grpSpPr>
                <a:xfrm>
                  <a:off x="5777891" y="5517232"/>
                  <a:ext cx="144016" cy="144016"/>
                  <a:chOff x="2555776" y="3789040"/>
                  <a:chExt cx="216024" cy="216024"/>
                </a:xfrm>
                <a:solidFill>
                  <a:srgbClr val="FFFF00"/>
                </a:solidFill>
              </p:grpSpPr>
              <p:sp>
                <p:nvSpPr>
                  <p:cNvPr id="130" name="矩形 129"/>
                  <p:cNvSpPr/>
                  <p:nvPr/>
                </p:nvSpPr>
                <p:spPr bwMode="auto">
                  <a:xfrm>
                    <a:off x="2555776" y="3789040"/>
                    <a:ext cx="216024" cy="216024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eaLnBrk="1" hangingPunct="1">
                      <a:spcBef>
                        <a:spcPct val="20000"/>
                      </a:spcBef>
                      <a:defRPr/>
                    </a:pPr>
                    <a:endParaRPr lang="zh-TW" altLang="en-US">
                      <a:latin typeface="Arial" charset="0"/>
                    </a:endParaRPr>
                  </a:p>
                </p:txBody>
              </p:sp>
              <p:sp>
                <p:nvSpPr>
                  <p:cNvPr id="131" name="等腰三角形 130"/>
                  <p:cNvSpPr/>
                  <p:nvPr/>
                </p:nvSpPr>
                <p:spPr bwMode="auto">
                  <a:xfrm>
                    <a:off x="2627784" y="3933056"/>
                    <a:ext cx="72008" cy="72008"/>
                  </a:xfrm>
                  <a:prstGeom prst="triangl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eaLnBrk="1" hangingPunct="1">
                      <a:spcBef>
                        <a:spcPct val="20000"/>
                      </a:spcBef>
                      <a:defRPr/>
                    </a:pPr>
                    <a:endParaRPr lang="zh-TW" altLang="en-US">
                      <a:latin typeface="Arial" charset="0"/>
                    </a:endParaRPr>
                  </a:p>
                </p:txBody>
              </p:sp>
            </p:grpSp>
            <p:grpSp>
              <p:nvGrpSpPr>
                <p:cNvPr id="80" name="群組 131"/>
                <p:cNvGrpSpPr/>
                <p:nvPr/>
              </p:nvGrpSpPr>
              <p:grpSpPr>
                <a:xfrm>
                  <a:off x="5777891" y="5805264"/>
                  <a:ext cx="144016" cy="144016"/>
                  <a:chOff x="2555776" y="3789040"/>
                  <a:chExt cx="216024" cy="216024"/>
                </a:xfrm>
                <a:solidFill>
                  <a:srgbClr val="FFFF00"/>
                </a:solidFill>
              </p:grpSpPr>
              <p:sp>
                <p:nvSpPr>
                  <p:cNvPr id="133" name="矩形 132"/>
                  <p:cNvSpPr/>
                  <p:nvPr/>
                </p:nvSpPr>
                <p:spPr bwMode="auto">
                  <a:xfrm>
                    <a:off x="2555776" y="3789040"/>
                    <a:ext cx="216024" cy="216024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eaLnBrk="1" hangingPunct="1">
                      <a:spcBef>
                        <a:spcPct val="20000"/>
                      </a:spcBef>
                      <a:defRPr/>
                    </a:pPr>
                    <a:endParaRPr lang="zh-TW" altLang="en-US">
                      <a:latin typeface="Arial" charset="0"/>
                    </a:endParaRPr>
                  </a:p>
                </p:txBody>
              </p:sp>
              <p:sp>
                <p:nvSpPr>
                  <p:cNvPr id="134" name="等腰三角形 133"/>
                  <p:cNvSpPr/>
                  <p:nvPr/>
                </p:nvSpPr>
                <p:spPr bwMode="auto">
                  <a:xfrm>
                    <a:off x="2627784" y="3933056"/>
                    <a:ext cx="72008" cy="72008"/>
                  </a:xfrm>
                  <a:prstGeom prst="triangl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eaLnBrk="1" hangingPunct="1">
                      <a:spcBef>
                        <a:spcPct val="20000"/>
                      </a:spcBef>
                      <a:defRPr/>
                    </a:pPr>
                    <a:endParaRPr lang="zh-TW" altLang="en-US">
                      <a:latin typeface="Arial" charset="0"/>
                    </a:endParaRPr>
                  </a:p>
                </p:txBody>
              </p:sp>
            </p:grpSp>
            <p:grpSp>
              <p:nvGrpSpPr>
                <p:cNvPr id="81" name="群組 134"/>
                <p:cNvGrpSpPr/>
                <p:nvPr/>
              </p:nvGrpSpPr>
              <p:grpSpPr>
                <a:xfrm>
                  <a:off x="5777891" y="5229200"/>
                  <a:ext cx="144016" cy="144016"/>
                  <a:chOff x="2555776" y="3789040"/>
                  <a:chExt cx="216024" cy="216024"/>
                </a:xfrm>
                <a:solidFill>
                  <a:srgbClr val="FF00FF"/>
                </a:solidFill>
              </p:grpSpPr>
              <p:sp>
                <p:nvSpPr>
                  <p:cNvPr id="136" name="矩形 135"/>
                  <p:cNvSpPr/>
                  <p:nvPr/>
                </p:nvSpPr>
                <p:spPr bwMode="auto">
                  <a:xfrm>
                    <a:off x="2555776" y="3789040"/>
                    <a:ext cx="216024" cy="216024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eaLnBrk="1" hangingPunct="1">
                      <a:spcBef>
                        <a:spcPct val="20000"/>
                      </a:spcBef>
                      <a:defRPr/>
                    </a:pPr>
                    <a:endParaRPr lang="zh-TW" altLang="en-US">
                      <a:latin typeface="Arial" charset="0"/>
                    </a:endParaRPr>
                  </a:p>
                </p:txBody>
              </p:sp>
              <p:sp>
                <p:nvSpPr>
                  <p:cNvPr id="137" name="等腰三角形 136"/>
                  <p:cNvSpPr/>
                  <p:nvPr/>
                </p:nvSpPr>
                <p:spPr bwMode="auto">
                  <a:xfrm>
                    <a:off x="2627784" y="3933056"/>
                    <a:ext cx="72008" cy="72008"/>
                  </a:xfrm>
                  <a:prstGeom prst="triangl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eaLnBrk="1" hangingPunct="1">
                      <a:spcBef>
                        <a:spcPct val="20000"/>
                      </a:spcBef>
                      <a:defRPr/>
                    </a:pPr>
                    <a:endParaRPr lang="zh-TW" altLang="en-US">
                      <a:latin typeface="Arial" charset="0"/>
                    </a:endParaRPr>
                  </a:p>
                </p:txBody>
              </p:sp>
            </p:grpSp>
            <p:sp>
              <p:nvSpPr>
                <p:cNvPr id="11350" name="流程圖: 延遲 137"/>
                <p:cNvSpPr>
                  <a:spLocks noChangeArrowheads="1"/>
                </p:cNvSpPr>
                <p:nvPr/>
              </p:nvSpPr>
              <p:spPr bwMode="auto">
                <a:xfrm>
                  <a:off x="5921907" y="4221088"/>
                  <a:ext cx="144016" cy="144016"/>
                </a:xfrm>
                <a:prstGeom prst="flowChartDelay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11351" name="流程圖: 延遲 138"/>
                <p:cNvSpPr>
                  <a:spLocks noChangeArrowheads="1"/>
                </p:cNvSpPr>
                <p:nvPr/>
              </p:nvSpPr>
              <p:spPr bwMode="auto">
                <a:xfrm>
                  <a:off x="6065923" y="3861048"/>
                  <a:ext cx="144016" cy="144016"/>
                </a:xfrm>
                <a:prstGeom prst="flowChartDelay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11352" name="流程圖: 延遲 139"/>
                <p:cNvSpPr>
                  <a:spLocks noChangeArrowheads="1"/>
                </p:cNvSpPr>
                <p:nvPr/>
              </p:nvSpPr>
              <p:spPr bwMode="auto">
                <a:xfrm>
                  <a:off x="6569979" y="4077072"/>
                  <a:ext cx="144016" cy="144016"/>
                </a:xfrm>
                <a:prstGeom prst="flowChartDelay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11353" name="流程圖: 延遲 140"/>
                <p:cNvSpPr>
                  <a:spLocks noChangeArrowheads="1"/>
                </p:cNvSpPr>
                <p:nvPr/>
              </p:nvSpPr>
              <p:spPr bwMode="auto">
                <a:xfrm>
                  <a:off x="6209939" y="4509120"/>
                  <a:ext cx="144016" cy="144016"/>
                </a:xfrm>
                <a:prstGeom prst="flowChartDelay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11354" name="流程圖: 延遲 141"/>
                <p:cNvSpPr>
                  <a:spLocks noChangeArrowheads="1"/>
                </p:cNvSpPr>
                <p:nvPr/>
              </p:nvSpPr>
              <p:spPr bwMode="auto">
                <a:xfrm>
                  <a:off x="5993915" y="4509120"/>
                  <a:ext cx="144016" cy="144016"/>
                </a:xfrm>
                <a:prstGeom prst="flowChartDelay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11355" name="流程圖: 延遲 142"/>
                <p:cNvSpPr>
                  <a:spLocks noChangeArrowheads="1"/>
                </p:cNvSpPr>
                <p:nvPr/>
              </p:nvSpPr>
              <p:spPr bwMode="auto">
                <a:xfrm>
                  <a:off x="5417851" y="4188037"/>
                  <a:ext cx="144016" cy="144016"/>
                </a:xfrm>
                <a:prstGeom prst="flowChartDelay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11356" name="流程圖: 延遲 143"/>
                <p:cNvSpPr>
                  <a:spLocks noChangeArrowheads="1"/>
                </p:cNvSpPr>
                <p:nvPr/>
              </p:nvSpPr>
              <p:spPr bwMode="auto">
                <a:xfrm>
                  <a:off x="5417851" y="4509120"/>
                  <a:ext cx="144016" cy="144016"/>
                </a:xfrm>
                <a:prstGeom prst="flowChartDelay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11357" name="流程圖: 延遲 144"/>
                <p:cNvSpPr>
                  <a:spLocks noChangeArrowheads="1"/>
                </p:cNvSpPr>
                <p:nvPr/>
              </p:nvSpPr>
              <p:spPr bwMode="auto">
                <a:xfrm>
                  <a:off x="5057811" y="4149080"/>
                  <a:ext cx="144016" cy="144016"/>
                </a:xfrm>
                <a:prstGeom prst="flowChartDelay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146" name="圓形箭號 145"/>
                <p:cNvSpPr/>
                <p:nvPr/>
              </p:nvSpPr>
              <p:spPr bwMode="auto">
                <a:xfrm rot="13738761">
                  <a:off x="5356936" y="4649484"/>
                  <a:ext cx="705107" cy="732012"/>
                </a:xfrm>
                <a:prstGeom prst="circularArrow">
                  <a:avLst>
                    <a:gd name="adj1" fmla="val 4370"/>
                    <a:gd name="adj2" fmla="val 1142319"/>
                    <a:gd name="adj3" fmla="val 18463399"/>
                    <a:gd name="adj4" fmla="val 12768438"/>
                    <a:gd name="adj5" fmla="val 9339"/>
                  </a:avLst>
                </a:prstGeom>
                <a:solidFill>
                  <a:srgbClr val="FF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spcBef>
                      <a:spcPct val="20000"/>
                    </a:spcBef>
                    <a:defRPr/>
                  </a:pPr>
                  <a:endParaRPr lang="zh-TW" altLang="en-US">
                    <a:latin typeface="Arial" charset="0"/>
                  </a:endParaRPr>
                </a:p>
              </p:txBody>
            </p:sp>
            <p:sp>
              <p:nvSpPr>
                <p:cNvPr id="147" name="圓形箭號 146"/>
                <p:cNvSpPr/>
                <p:nvPr/>
              </p:nvSpPr>
              <p:spPr bwMode="auto">
                <a:xfrm rot="7917891">
                  <a:off x="5644341" y="4651073"/>
                  <a:ext cx="706694" cy="730424"/>
                </a:xfrm>
                <a:prstGeom prst="circularArrow">
                  <a:avLst>
                    <a:gd name="adj1" fmla="val 4370"/>
                    <a:gd name="adj2" fmla="val 1142319"/>
                    <a:gd name="adj3" fmla="val 18463399"/>
                    <a:gd name="adj4" fmla="val 11435229"/>
                    <a:gd name="adj5" fmla="val 9339"/>
                  </a:avLst>
                </a:prstGeom>
                <a:solidFill>
                  <a:srgbClr val="FF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spcBef>
                      <a:spcPct val="20000"/>
                    </a:spcBef>
                    <a:defRPr/>
                  </a:pPr>
                  <a:endParaRPr lang="zh-TW" altLang="en-US">
                    <a:latin typeface="Arial" charset="0"/>
                  </a:endParaRPr>
                </a:p>
              </p:txBody>
            </p:sp>
            <p:sp>
              <p:nvSpPr>
                <p:cNvPr id="148" name="圓形箭號 147"/>
                <p:cNvSpPr/>
                <p:nvPr/>
              </p:nvSpPr>
              <p:spPr bwMode="auto">
                <a:xfrm rot="7917891">
                  <a:off x="5222712" y="4305714"/>
                  <a:ext cx="1470560" cy="1486253"/>
                </a:xfrm>
                <a:prstGeom prst="circularArrow">
                  <a:avLst>
                    <a:gd name="adj1" fmla="val 2146"/>
                    <a:gd name="adj2" fmla="val 749023"/>
                    <a:gd name="adj3" fmla="val 18320395"/>
                    <a:gd name="adj4" fmla="val 12179842"/>
                    <a:gd name="adj5" fmla="val 4929"/>
                  </a:avLst>
                </a:prstGeom>
                <a:solidFill>
                  <a:srgbClr val="FF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spcBef>
                      <a:spcPct val="20000"/>
                    </a:spcBef>
                    <a:defRPr/>
                  </a:pPr>
                  <a:endParaRPr lang="zh-TW" altLang="en-US">
                    <a:latin typeface="Arial" charset="0"/>
                  </a:endParaRPr>
                </a:p>
              </p:txBody>
            </p:sp>
            <p:sp>
              <p:nvSpPr>
                <p:cNvPr id="149" name="圓形箭號 148"/>
                <p:cNvSpPr/>
                <p:nvPr/>
              </p:nvSpPr>
              <p:spPr bwMode="auto">
                <a:xfrm rot="14544727">
                  <a:off x="4979766" y="4281892"/>
                  <a:ext cx="1470560" cy="1486253"/>
                </a:xfrm>
                <a:prstGeom prst="circularArrow">
                  <a:avLst>
                    <a:gd name="adj1" fmla="val 2146"/>
                    <a:gd name="adj2" fmla="val 749023"/>
                    <a:gd name="adj3" fmla="val 18320395"/>
                    <a:gd name="adj4" fmla="val 12179842"/>
                    <a:gd name="adj5" fmla="val 4929"/>
                  </a:avLst>
                </a:prstGeom>
                <a:solidFill>
                  <a:srgbClr val="FF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spcBef>
                      <a:spcPct val="20000"/>
                    </a:spcBef>
                    <a:defRPr/>
                  </a:pPr>
                  <a:endParaRPr lang="zh-TW" altLang="en-US">
                    <a:latin typeface="Arial" charset="0"/>
                  </a:endParaRPr>
                </a:p>
              </p:txBody>
            </p:sp>
          </p:grpSp>
          <p:sp>
            <p:nvSpPr>
              <p:cNvPr id="198" name="文字方塊 197"/>
              <p:cNvSpPr txBox="1"/>
              <p:nvPr/>
            </p:nvSpPr>
            <p:spPr>
              <a:xfrm>
                <a:off x="4978271" y="5733483"/>
                <a:ext cx="1745078" cy="70193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ct val="20000"/>
                  </a:spcBef>
                  <a:defRPr/>
                </a:pPr>
                <a:r>
                  <a:rPr lang="en-US" altLang="zh-TW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Huffman Model</a:t>
                </a:r>
              </a:p>
              <a:p>
                <a:pPr algn="ctr" eaLnBrk="1" hangingPunct="1">
                  <a:spcBef>
                    <a:spcPct val="20000"/>
                  </a:spcBef>
                  <a:defRPr/>
                </a:pPr>
                <a:r>
                  <a:rPr lang="en-US" altLang="zh-TW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Pure FSM</a:t>
                </a:r>
                <a:endParaRPr lang="zh-TW" altLang="en-US" sz="1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  <p:sp>
          <p:nvSpPr>
            <p:cNvPr id="11338" name="向右箭號 314"/>
            <p:cNvSpPr>
              <a:spLocks noChangeArrowheads="1"/>
            </p:cNvSpPr>
            <p:nvPr/>
          </p:nvSpPr>
          <p:spPr bwMode="auto">
            <a:xfrm>
              <a:off x="4572000" y="4077072"/>
              <a:ext cx="360040" cy="28803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99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zh-TW" altLang="en-US" sz="2400">
                <a:solidFill>
                  <a:srgbClr val="FFFF66"/>
                </a:solidFill>
              </a:endParaRPr>
            </a:p>
          </p:txBody>
        </p:sp>
      </p:grpSp>
      <p:grpSp>
        <p:nvGrpSpPr>
          <p:cNvPr id="82" name="群組 323"/>
          <p:cNvGrpSpPr>
            <a:grpSpLocks/>
          </p:cNvGrpSpPr>
          <p:nvPr/>
        </p:nvGrpSpPr>
        <p:grpSpPr bwMode="auto">
          <a:xfrm>
            <a:off x="6875463" y="3068638"/>
            <a:ext cx="2197100" cy="2520950"/>
            <a:chOff x="6876256" y="3284984"/>
            <a:chExt cx="2195736" cy="2520280"/>
          </a:xfrm>
        </p:grpSpPr>
        <p:grpSp>
          <p:nvGrpSpPr>
            <p:cNvPr id="11309" name="群組 199"/>
            <p:cNvGrpSpPr>
              <a:grpSpLocks/>
            </p:cNvGrpSpPr>
            <p:nvPr/>
          </p:nvGrpSpPr>
          <p:grpSpPr bwMode="auto">
            <a:xfrm>
              <a:off x="6948264" y="3284984"/>
              <a:ext cx="2123728" cy="2520280"/>
              <a:chOff x="7020272" y="4293096"/>
              <a:chExt cx="2123728" cy="2520280"/>
            </a:xfrm>
          </p:grpSpPr>
          <p:grpSp>
            <p:nvGrpSpPr>
              <p:cNvPr id="11311" name="群組 156"/>
              <p:cNvGrpSpPr>
                <a:grpSpLocks/>
              </p:cNvGrpSpPr>
              <p:nvPr/>
            </p:nvGrpSpPr>
            <p:grpSpPr bwMode="auto">
              <a:xfrm>
                <a:off x="7048075" y="4293096"/>
                <a:ext cx="2095925" cy="2520280"/>
                <a:chOff x="4841787" y="3429000"/>
                <a:chExt cx="2095925" cy="2520280"/>
              </a:xfrm>
            </p:grpSpPr>
            <p:sp>
              <p:nvSpPr>
                <p:cNvPr id="11316" name="雲朵形圖說文字 157"/>
                <p:cNvSpPr>
                  <a:spLocks noChangeArrowheads="1"/>
                </p:cNvSpPr>
                <p:nvPr/>
              </p:nvSpPr>
              <p:spPr bwMode="auto">
                <a:xfrm>
                  <a:off x="4841787" y="3429000"/>
                  <a:ext cx="2088232" cy="1584176"/>
                </a:xfrm>
                <a:prstGeom prst="cloudCallout">
                  <a:avLst>
                    <a:gd name="adj1" fmla="val -2759"/>
                    <a:gd name="adj2" fmla="val 12148"/>
                  </a:avLst>
                </a:prstGeom>
                <a:solidFill>
                  <a:srgbClr val="FFFFFF"/>
                </a:solidFill>
                <a:ln w="9525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11317" name="手繪多邊形 158"/>
                <p:cNvSpPr>
                  <a:spLocks/>
                </p:cNvSpPr>
                <p:nvPr/>
              </p:nvSpPr>
              <p:spPr bwMode="auto">
                <a:xfrm>
                  <a:off x="4844507" y="4126545"/>
                  <a:ext cx="2093205" cy="189123"/>
                </a:xfrm>
                <a:custGeom>
                  <a:avLst/>
                  <a:gdLst>
                    <a:gd name="T0" fmla="*/ 0 w 2093205"/>
                    <a:gd name="T1" fmla="*/ 66101 h 189123"/>
                    <a:gd name="T2" fmla="*/ 484742 w 2093205"/>
                    <a:gd name="T3" fmla="*/ 121186 h 189123"/>
                    <a:gd name="T4" fmla="*/ 1024569 w 2093205"/>
                    <a:gd name="T5" fmla="*/ 187287 h 189123"/>
                    <a:gd name="T6" fmla="*/ 1432193 w 2093205"/>
                    <a:gd name="T7" fmla="*/ 132202 h 189123"/>
                    <a:gd name="T8" fmla="*/ 1718631 w 2093205"/>
                    <a:gd name="T9" fmla="*/ 44067 h 189123"/>
                    <a:gd name="T10" fmla="*/ 2093205 w 2093205"/>
                    <a:gd name="T11" fmla="*/ 0 h 1891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93205" h="189123">
                      <a:moveTo>
                        <a:pt x="0" y="66101"/>
                      </a:moveTo>
                      <a:lnTo>
                        <a:pt x="484742" y="121186"/>
                      </a:lnTo>
                      <a:cubicBezTo>
                        <a:pt x="655503" y="141384"/>
                        <a:pt x="866661" y="185451"/>
                        <a:pt x="1024569" y="187287"/>
                      </a:cubicBezTo>
                      <a:cubicBezTo>
                        <a:pt x="1182477" y="189123"/>
                        <a:pt x="1316516" y="156072"/>
                        <a:pt x="1432193" y="132202"/>
                      </a:cubicBezTo>
                      <a:cubicBezTo>
                        <a:pt x="1547870" y="108332"/>
                        <a:pt x="1608462" y="66101"/>
                        <a:pt x="1718631" y="44067"/>
                      </a:cubicBezTo>
                      <a:cubicBezTo>
                        <a:pt x="1828800" y="22033"/>
                        <a:pt x="1961002" y="11016"/>
                        <a:pt x="2093205" y="0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1318" name="流程圖: 延遲 159"/>
                <p:cNvSpPr>
                  <a:spLocks noChangeArrowheads="1"/>
                </p:cNvSpPr>
                <p:nvPr/>
              </p:nvSpPr>
              <p:spPr bwMode="auto">
                <a:xfrm>
                  <a:off x="5345843" y="3789040"/>
                  <a:ext cx="144016" cy="144016"/>
                </a:xfrm>
                <a:prstGeom prst="flowChartDelay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  <p:grpSp>
              <p:nvGrpSpPr>
                <p:cNvPr id="85" name="群組 160"/>
                <p:cNvGrpSpPr/>
                <p:nvPr/>
              </p:nvGrpSpPr>
              <p:grpSpPr>
                <a:xfrm>
                  <a:off x="5777891" y="5085184"/>
                  <a:ext cx="144016" cy="144016"/>
                  <a:chOff x="2555776" y="3789040"/>
                  <a:chExt cx="216024" cy="216024"/>
                </a:xfrm>
                <a:solidFill>
                  <a:srgbClr val="FF00FF"/>
                </a:solidFill>
              </p:grpSpPr>
              <p:sp>
                <p:nvSpPr>
                  <p:cNvPr id="189" name="矩形 188"/>
                  <p:cNvSpPr/>
                  <p:nvPr/>
                </p:nvSpPr>
                <p:spPr bwMode="auto">
                  <a:xfrm>
                    <a:off x="2555776" y="3789040"/>
                    <a:ext cx="216024" cy="216024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eaLnBrk="1" hangingPunct="1">
                      <a:spcBef>
                        <a:spcPct val="20000"/>
                      </a:spcBef>
                      <a:defRPr/>
                    </a:pPr>
                    <a:endParaRPr lang="zh-TW" altLang="en-US">
                      <a:latin typeface="Arial" charset="0"/>
                    </a:endParaRPr>
                  </a:p>
                </p:txBody>
              </p:sp>
              <p:sp>
                <p:nvSpPr>
                  <p:cNvPr id="190" name="等腰三角形 189"/>
                  <p:cNvSpPr/>
                  <p:nvPr/>
                </p:nvSpPr>
                <p:spPr bwMode="auto">
                  <a:xfrm>
                    <a:off x="2627784" y="3933056"/>
                    <a:ext cx="72008" cy="72008"/>
                  </a:xfrm>
                  <a:prstGeom prst="triangl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eaLnBrk="1" hangingPunct="1">
                      <a:spcBef>
                        <a:spcPct val="20000"/>
                      </a:spcBef>
                      <a:defRPr/>
                    </a:pPr>
                    <a:endParaRPr lang="zh-TW" altLang="en-US">
                      <a:latin typeface="Arial" charset="0"/>
                    </a:endParaRPr>
                  </a:p>
                </p:txBody>
              </p:sp>
            </p:grpSp>
            <p:grpSp>
              <p:nvGrpSpPr>
                <p:cNvPr id="86" name="群組 161"/>
                <p:cNvGrpSpPr/>
                <p:nvPr/>
              </p:nvGrpSpPr>
              <p:grpSpPr>
                <a:xfrm>
                  <a:off x="5777891" y="5661248"/>
                  <a:ext cx="144016" cy="144016"/>
                  <a:chOff x="2555776" y="3789040"/>
                  <a:chExt cx="216024" cy="216024"/>
                </a:xfrm>
                <a:solidFill>
                  <a:srgbClr val="FFFF00"/>
                </a:solidFill>
              </p:grpSpPr>
              <p:sp>
                <p:nvSpPr>
                  <p:cNvPr id="187" name="矩形 186"/>
                  <p:cNvSpPr/>
                  <p:nvPr/>
                </p:nvSpPr>
                <p:spPr bwMode="auto">
                  <a:xfrm>
                    <a:off x="2555776" y="3789040"/>
                    <a:ext cx="216024" cy="216024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eaLnBrk="1" hangingPunct="1">
                      <a:spcBef>
                        <a:spcPct val="20000"/>
                      </a:spcBef>
                      <a:defRPr/>
                    </a:pPr>
                    <a:endParaRPr lang="zh-TW" altLang="en-US">
                      <a:latin typeface="Arial" charset="0"/>
                    </a:endParaRPr>
                  </a:p>
                </p:txBody>
              </p:sp>
              <p:sp>
                <p:nvSpPr>
                  <p:cNvPr id="188" name="等腰三角形 187"/>
                  <p:cNvSpPr/>
                  <p:nvPr/>
                </p:nvSpPr>
                <p:spPr bwMode="auto">
                  <a:xfrm>
                    <a:off x="2627784" y="3933056"/>
                    <a:ext cx="72008" cy="72008"/>
                  </a:xfrm>
                  <a:prstGeom prst="triangl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eaLnBrk="1" hangingPunct="1">
                      <a:spcBef>
                        <a:spcPct val="20000"/>
                      </a:spcBef>
                      <a:defRPr/>
                    </a:pPr>
                    <a:endParaRPr lang="zh-TW" altLang="en-US">
                      <a:latin typeface="Arial" charset="0"/>
                    </a:endParaRPr>
                  </a:p>
                </p:txBody>
              </p:sp>
            </p:grpSp>
            <p:grpSp>
              <p:nvGrpSpPr>
                <p:cNvPr id="87" name="群組 162"/>
                <p:cNvGrpSpPr/>
                <p:nvPr/>
              </p:nvGrpSpPr>
              <p:grpSpPr>
                <a:xfrm>
                  <a:off x="5777891" y="5373216"/>
                  <a:ext cx="144016" cy="144016"/>
                  <a:chOff x="2555776" y="3789040"/>
                  <a:chExt cx="216024" cy="216024"/>
                </a:xfrm>
                <a:solidFill>
                  <a:srgbClr val="FF00FF"/>
                </a:solidFill>
              </p:grpSpPr>
              <p:sp>
                <p:nvSpPr>
                  <p:cNvPr id="185" name="矩形 184"/>
                  <p:cNvSpPr/>
                  <p:nvPr/>
                </p:nvSpPr>
                <p:spPr bwMode="auto">
                  <a:xfrm>
                    <a:off x="2555776" y="3789040"/>
                    <a:ext cx="216024" cy="216024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eaLnBrk="1" hangingPunct="1">
                      <a:spcBef>
                        <a:spcPct val="20000"/>
                      </a:spcBef>
                      <a:defRPr/>
                    </a:pPr>
                    <a:endParaRPr lang="zh-TW" altLang="en-US">
                      <a:latin typeface="Arial" charset="0"/>
                    </a:endParaRPr>
                  </a:p>
                </p:txBody>
              </p:sp>
              <p:sp>
                <p:nvSpPr>
                  <p:cNvPr id="186" name="等腰三角形 185"/>
                  <p:cNvSpPr/>
                  <p:nvPr/>
                </p:nvSpPr>
                <p:spPr bwMode="auto">
                  <a:xfrm>
                    <a:off x="2627784" y="3933056"/>
                    <a:ext cx="72008" cy="72008"/>
                  </a:xfrm>
                  <a:prstGeom prst="triangl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eaLnBrk="1" hangingPunct="1">
                      <a:spcBef>
                        <a:spcPct val="20000"/>
                      </a:spcBef>
                      <a:defRPr/>
                    </a:pPr>
                    <a:endParaRPr lang="zh-TW" altLang="en-US">
                      <a:latin typeface="Arial" charset="0"/>
                    </a:endParaRPr>
                  </a:p>
                </p:txBody>
              </p:sp>
            </p:grpSp>
            <p:grpSp>
              <p:nvGrpSpPr>
                <p:cNvPr id="90" name="群組 163"/>
                <p:cNvGrpSpPr/>
                <p:nvPr/>
              </p:nvGrpSpPr>
              <p:grpSpPr>
                <a:xfrm>
                  <a:off x="5777891" y="5517232"/>
                  <a:ext cx="144016" cy="144016"/>
                  <a:chOff x="2555776" y="3789040"/>
                  <a:chExt cx="216024" cy="216024"/>
                </a:xfrm>
                <a:solidFill>
                  <a:srgbClr val="FFFF00"/>
                </a:solidFill>
              </p:grpSpPr>
              <p:sp>
                <p:nvSpPr>
                  <p:cNvPr id="183" name="矩形 182"/>
                  <p:cNvSpPr/>
                  <p:nvPr/>
                </p:nvSpPr>
                <p:spPr bwMode="auto">
                  <a:xfrm>
                    <a:off x="2555776" y="3789040"/>
                    <a:ext cx="216024" cy="216024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eaLnBrk="1" hangingPunct="1">
                      <a:spcBef>
                        <a:spcPct val="20000"/>
                      </a:spcBef>
                      <a:defRPr/>
                    </a:pPr>
                    <a:endParaRPr lang="zh-TW" altLang="en-US">
                      <a:latin typeface="Arial" charset="0"/>
                    </a:endParaRPr>
                  </a:p>
                </p:txBody>
              </p:sp>
              <p:sp>
                <p:nvSpPr>
                  <p:cNvPr id="184" name="等腰三角形 183"/>
                  <p:cNvSpPr/>
                  <p:nvPr/>
                </p:nvSpPr>
                <p:spPr bwMode="auto">
                  <a:xfrm>
                    <a:off x="2627784" y="3933056"/>
                    <a:ext cx="72008" cy="72008"/>
                  </a:xfrm>
                  <a:prstGeom prst="triangl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eaLnBrk="1" hangingPunct="1">
                      <a:spcBef>
                        <a:spcPct val="20000"/>
                      </a:spcBef>
                      <a:defRPr/>
                    </a:pPr>
                    <a:endParaRPr lang="zh-TW" altLang="en-US">
                      <a:latin typeface="Arial" charset="0"/>
                    </a:endParaRPr>
                  </a:p>
                </p:txBody>
              </p:sp>
            </p:grpSp>
            <p:grpSp>
              <p:nvGrpSpPr>
                <p:cNvPr id="93" name="群組 164"/>
                <p:cNvGrpSpPr/>
                <p:nvPr/>
              </p:nvGrpSpPr>
              <p:grpSpPr>
                <a:xfrm>
                  <a:off x="5777891" y="5805264"/>
                  <a:ext cx="144016" cy="144016"/>
                  <a:chOff x="2555776" y="3789040"/>
                  <a:chExt cx="216024" cy="216024"/>
                </a:xfrm>
                <a:solidFill>
                  <a:srgbClr val="FFFF00"/>
                </a:solidFill>
              </p:grpSpPr>
              <p:sp>
                <p:nvSpPr>
                  <p:cNvPr id="181" name="矩形 180"/>
                  <p:cNvSpPr/>
                  <p:nvPr/>
                </p:nvSpPr>
                <p:spPr bwMode="auto">
                  <a:xfrm>
                    <a:off x="2555776" y="3789040"/>
                    <a:ext cx="216024" cy="216024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eaLnBrk="1" hangingPunct="1">
                      <a:spcBef>
                        <a:spcPct val="20000"/>
                      </a:spcBef>
                      <a:defRPr/>
                    </a:pPr>
                    <a:endParaRPr lang="zh-TW" altLang="en-US">
                      <a:latin typeface="Arial" charset="0"/>
                    </a:endParaRPr>
                  </a:p>
                </p:txBody>
              </p:sp>
              <p:sp>
                <p:nvSpPr>
                  <p:cNvPr id="182" name="等腰三角形 181"/>
                  <p:cNvSpPr/>
                  <p:nvPr/>
                </p:nvSpPr>
                <p:spPr bwMode="auto">
                  <a:xfrm>
                    <a:off x="2627784" y="3933056"/>
                    <a:ext cx="72008" cy="72008"/>
                  </a:xfrm>
                  <a:prstGeom prst="triangl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eaLnBrk="1" hangingPunct="1">
                      <a:spcBef>
                        <a:spcPct val="20000"/>
                      </a:spcBef>
                      <a:defRPr/>
                    </a:pPr>
                    <a:endParaRPr lang="zh-TW" altLang="en-US">
                      <a:latin typeface="Arial" charset="0"/>
                    </a:endParaRPr>
                  </a:p>
                </p:txBody>
              </p:sp>
            </p:grpSp>
            <p:grpSp>
              <p:nvGrpSpPr>
                <p:cNvPr id="96" name="群組 165"/>
                <p:cNvGrpSpPr/>
                <p:nvPr/>
              </p:nvGrpSpPr>
              <p:grpSpPr>
                <a:xfrm>
                  <a:off x="5777891" y="5229200"/>
                  <a:ext cx="144016" cy="144016"/>
                  <a:chOff x="2555776" y="3789040"/>
                  <a:chExt cx="216024" cy="216024"/>
                </a:xfrm>
                <a:solidFill>
                  <a:srgbClr val="FF00FF"/>
                </a:solidFill>
              </p:grpSpPr>
              <p:sp>
                <p:nvSpPr>
                  <p:cNvPr id="179" name="矩形 178"/>
                  <p:cNvSpPr/>
                  <p:nvPr/>
                </p:nvSpPr>
                <p:spPr bwMode="auto">
                  <a:xfrm>
                    <a:off x="2555776" y="3789040"/>
                    <a:ext cx="216024" cy="216024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eaLnBrk="1" hangingPunct="1">
                      <a:spcBef>
                        <a:spcPct val="20000"/>
                      </a:spcBef>
                      <a:defRPr/>
                    </a:pPr>
                    <a:endParaRPr lang="zh-TW" altLang="en-US">
                      <a:latin typeface="Arial" charset="0"/>
                    </a:endParaRPr>
                  </a:p>
                </p:txBody>
              </p:sp>
              <p:sp>
                <p:nvSpPr>
                  <p:cNvPr id="180" name="等腰三角形 179"/>
                  <p:cNvSpPr/>
                  <p:nvPr/>
                </p:nvSpPr>
                <p:spPr bwMode="auto">
                  <a:xfrm>
                    <a:off x="2627784" y="3933056"/>
                    <a:ext cx="72008" cy="72008"/>
                  </a:xfrm>
                  <a:prstGeom prst="triangl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eaLnBrk="1" hangingPunct="1">
                      <a:spcBef>
                        <a:spcPct val="20000"/>
                      </a:spcBef>
                      <a:defRPr/>
                    </a:pPr>
                    <a:endParaRPr lang="zh-TW" altLang="en-US">
                      <a:latin typeface="Arial" charset="0"/>
                    </a:endParaRPr>
                  </a:p>
                </p:txBody>
              </p:sp>
            </p:grpSp>
            <p:sp>
              <p:nvSpPr>
                <p:cNvPr id="11325" name="流程圖: 延遲 166"/>
                <p:cNvSpPr>
                  <a:spLocks noChangeArrowheads="1"/>
                </p:cNvSpPr>
                <p:nvPr/>
              </p:nvSpPr>
              <p:spPr bwMode="auto">
                <a:xfrm>
                  <a:off x="5921907" y="4221088"/>
                  <a:ext cx="144016" cy="144016"/>
                </a:xfrm>
                <a:prstGeom prst="flowChartDelay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11326" name="流程圖: 延遲 167"/>
                <p:cNvSpPr>
                  <a:spLocks noChangeArrowheads="1"/>
                </p:cNvSpPr>
                <p:nvPr/>
              </p:nvSpPr>
              <p:spPr bwMode="auto">
                <a:xfrm>
                  <a:off x="6065923" y="3861048"/>
                  <a:ext cx="144016" cy="144016"/>
                </a:xfrm>
                <a:prstGeom prst="flowChartDelay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11327" name="流程圖: 延遲 168"/>
                <p:cNvSpPr>
                  <a:spLocks noChangeArrowheads="1"/>
                </p:cNvSpPr>
                <p:nvPr/>
              </p:nvSpPr>
              <p:spPr bwMode="auto">
                <a:xfrm>
                  <a:off x="6569979" y="4077072"/>
                  <a:ext cx="144016" cy="144016"/>
                </a:xfrm>
                <a:prstGeom prst="flowChartDelay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11328" name="流程圖: 延遲 169"/>
                <p:cNvSpPr>
                  <a:spLocks noChangeArrowheads="1"/>
                </p:cNvSpPr>
                <p:nvPr/>
              </p:nvSpPr>
              <p:spPr bwMode="auto">
                <a:xfrm>
                  <a:off x="6209939" y="4509120"/>
                  <a:ext cx="144016" cy="144016"/>
                </a:xfrm>
                <a:prstGeom prst="flowChartDelay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11329" name="流程圖: 延遲 170"/>
                <p:cNvSpPr>
                  <a:spLocks noChangeArrowheads="1"/>
                </p:cNvSpPr>
                <p:nvPr/>
              </p:nvSpPr>
              <p:spPr bwMode="auto">
                <a:xfrm>
                  <a:off x="5993915" y="4509120"/>
                  <a:ext cx="144016" cy="144016"/>
                </a:xfrm>
                <a:prstGeom prst="flowChartDelay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11330" name="流程圖: 延遲 171"/>
                <p:cNvSpPr>
                  <a:spLocks noChangeArrowheads="1"/>
                </p:cNvSpPr>
                <p:nvPr/>
              </p:nvSpPr>
              <p:spPr bwMode="auto">
                <a:xfrm>
                  <a:off x="5417851" y="4188037"/>
                  <a:ext cx="144016" cy="144016"/>
                </a:xfrm>
                <a:prstGeom prst="flowChartDelay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11331" name="流程圖: 延遲 172"/>
                <p:cNvSpPr>
                  <a:spLocks noChangeArrowheads="1"/>
                </p:cNvSpPr>
                <p:nvPr/>
              </p:nvSpPr>
              <p:spPr bwMode="auto">
                <a:xfrm>
                  <a:off x="5417851" y="4509120"/>
                  <a:ext cx="144016" cy="144016"/>
                </a:xfrm>
                <a:prstGeom prst="flowChartDelay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11332" name="流程圖: 延遲 173"/>
                <p:cNvSpPr>
                  <a:spLocks noChangeArrowheads="1"/>
                </p:cNvSpPr>
                <p:nvPr/>
              </p:nvSpPr>
              <p:spPr bwMode="auto">
                <a:xfrm>
                  <a:off x="5057811" y="4149080"/>
                  <a:ext cx="144016" cy="144016"/>
                </a:xfrm>
                <a:prstGeom prst="flowChartDelay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175" name="圓形箭號 174"/>
                <p:cNvSpPr/>
                <p:nvPr/>
              </p:nvSpPr>
              <p:spPr bwMode="auto">
                <a:xfrm rot="13738761">
                  <a:off x="5355831" y="4649592"/>
                  <a:ext cx="706250" cy="731384"/>
                </a:xfrm>
                <a:prstGeom prst="circularArrow">
                  <a:avLst>
                    <a:gd name="adj1" fmla="val 4370"/>
                    <a:gd name="adj2" fmla="val 1142319"/>
                    <a:gd name="adj3" fmla="val 18463399"/>
                    <a:gd name="adj4" fmla="val 12768438"/>
                    <a:gd name="adj5" fmla="val 9339"/>
                  </a:avLst>
                </a:prstGeom>
                <a:solidFill>
                  <a:srgbClr val="FF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spcBef>
                      <a:spcPct val="20000"/>
                    </a:spcBef>
                    <a:defRPr/>
                  </a:pPr>
                  <a:endParaRPr lang="zh-TW" altLang="en-US">
                    <a:latin typeface="Arial" charset="0"/>
                  </a:endParaRPr>
                </a:p>
              </p:txBody>
            </p:sp>
            <p:sp>
              <p:nvSpPr>
                <p:cNvPr id="176" name="圓形箭號 175"/>
                <p:cNvSpPr/>
                <p:nvPr/>
              </p:nvSpPr>
              <p:spPr bwMode="auto">
                <a:xfrm rot="7917891">
                  <a:off x="5645371" y="4650386"/>
                  <a:ext cx="704663" cy="731384"/>
                </a:xfrm>
                <a:prstGeom prst="circularArrow">
                  <a:avLst>
                    <a:gd name="adj1" fmla="val 4370"/>
                    <a:gd name="adj2" fmla="val 1142319"/>
                    <a:gd name="adj3" fmla="val 18463399"/>
                    <a:gd name="adj4" fmla="val 11435229"/>
                    <a:gd name="adj5" fmla="val 9339"/>
                  </a:avLst>
                </a:prstGeom>
                <a:solidFill>
                  <a:srgbClr val="FF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spcBef>
                      <a:spcPct val="20000"/>
                    </a:spcBef>
                    <a:defRPr/>
                  </a:pPr>
                  <a:endParaRPr lang="zh-TW" altLang="en-US">
                    <a:latin typeface="Arial" charset="0"/>
                  </a:endParaRPr>
                </a:p>
              </p:txBody>
            </p:sp>
            <p:sp>
              <p:nvSpPr>
                <p:cNvPr id="177" name="圓形箭號 176"/>
                <p:cNvSpPr/>
                <p:nvPr/>
              </p:nvSpPr>
              <p:spPr bwMode="auto">
                <a:xfrm rot="7917891">
                  <a:off x="5222428" y="4305331"/>
                  <a:ext cx="1471222" cy="1486564"/>
                </a:xfrm>
                <a:prstGeom prst="circularArrow">
                  <a:avLst>
                    <a:gd name="adj1" fmla="val 2146"/>
                    <a:gd name="adj2" fmla="val 749023"/>
                    <a:gd name="adj3" fmla="val 18320395"/>
                    <a:gd name="adj4" fmla="val 12179842"/>
                    <a:gd name="adj5" fmla="val 4929"/>
                  </a:avLst>
                </a:prstGeom>
                <a:solidFill>
                  <a:srgbClr val="FF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spcBef>
                      <a:spcPct val="20000"/>
                    </a:spcBef>
                    <a:defRPr/>
                  </a:pPr>
                  <a:endParaRPr lang="zh-TW" altLang="en-US">
                    <a:latin typeface="Arial" charset="0"/>
                  </a:endParaRPr>
                </a:p>
              </p:txBody>
            </p:sp>
            <p:sp>
              <p:nvSpPr>
                <p:cNvPr id="178" name="圓形箭號 177"/>
                <p:cNvSpPr/>
                <p:nvPr/>
              </p:nvSpPr>
              <p:spPr bwMode="auto">
                <a:xfrm rot="14544727">
                  <a:off x="4980485" y="4282318"/>
                  <a:ext cx="1469634" cy="1486565"/>
                </a:xfrm>
                <a:prstGeom prst="circularArrow">
                  <a:avLst>
                    <a:gd name="adj1" fmla="val 2146"/>
                    <a:gd name="adj2" fmla="val 749023"/>
                    <a:gd name="adj3" fmla="val 18320395"/>
                    <a:gd name="adj4" fmla="val 12179842"/>
                    <a:gd name="adj5" fmla="val 4929"/>
                  </a:avLst>
                </a:prstGeom>
                <a:solidFill>
                  <a:srgbClr val="FF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spcBef>
                      <a:spcPct val="20000"/>
                    </a:spcBef>
                    <a:defRPr/>
                  </a:pPr>
                  <a:endParaRPr lang="zh-TW" altLang="en-US">
                    <a:latin typeface="Arial" charset="0"/>
                  </a:endParaRPr>
                </a:p>
              </p:txBody>
            </p:sp>
          </p:grpSp>
          <p:grpSp>
            <p:nvGrpSpPr>
              <p:cNvPr id="11312" name="群組 193"/>
              <p:cNvGrpSpPr>
                <a:grpSpLocks/>
              </p:cNvGrpSpPr>
              <p:nvPr/>
            </p:nvGrpSpPr>
            <p:grpSpPr bwMode="auto">
              <a:xfrm>
                <a:off x="7884368" y="5107218"/>
                <a:ext cx="144016" cy="144016"/>
                <a:chOff x="8136579" y="5957664"/>
                <a:chExt cx="144016" cy="144016"/>
              </a:xfrm>
            </p:grpSpPr>
            <p:sp>
              <p:nvSpPr>
                <p:cNvPr id="11314" name="矩形 191"/>
                <p:cNvSpPr>
                  <a:spLocks noChangeArrowheads="1"/>
                </p:cNvSpPr>
                <p:nvPr/>
              </p:nvSpPr>
              <p:spPr bwMode="auto">
                <a:xfrm>
                  <a:off x="8136579" y="5957664"/>
                  <a:ext cx="144016" cy="144016"/>
                </a:xfrm>
                <a:prstGeom prst="rect">
                  <a:avLst/>
                </a:prstGeom>
                <a:solidFill>
                  <a:srgbClr val="FFFF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11315" name="等腰三角形 192"/>
                <p:cNvSpPr>
                  <a:spLocks noChangeArrowheads="1"/>
                </p:cNvSpPr>
                <p:nvPr/>
              </p:nvSpPr>
              <p:spPr bwMode="auto">
                <a:xfrm>
                  <a:off x="8184584" y="6053675"/>
                  <a:ext cx="48005" cy="48005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</p:grpSp>
          <p:sp>
            <p:nvSpPr>
              <p:cNvPr id="199" name="文字方塊 198"/>
              <p:cNvSpPr txBox="1"/>
              <p:nvPr/>
            </p:nvSpPr>
            <p:spPr>
              <a:xfrm>
                <a:off x="7019656" y="4724781"/>
                <a:ext cx="1954586" cy="36978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ct val="20000"/>
                  </a:spcBef>
                  <a:defRPr/>
                </a:pPr>
                <a:r>
                  <a:rPr lang="en-US" altLang="zh-TW" sz="180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Critical-Path Split</a:t>
                </a:r>
                <a:endParaRPr lang="zh-TW" altLang="en-US" sz="18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  <p:sp>
          <p:nvSpPr>
            <p:cNvPr id="11310" name="向右箭號 315"/>
            <p:cNvSpPr>
              <a:spLocks noChangeArrowheads="1"/>
            </p:cNvSpPr>
            <p:nvPr/>
          </p:nvSpPr>
          <p:spPr bwMode="auto">
            <a:xfrm>
              <a:off x="6876256" y="4077072"/>
              <a:ext cx="360040" cy="28803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99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zh-TW" altLang="en-US" sz="2400">
                <a:solidFill>
                  <a:srgbClr val="FFFF66"/>
                </a:solidFill>
              </a:endParaRPr>
            </a:p>
          </p:txBody>
        </p:sp>
      </p:grpSp>
      <p:grpSp>
        <p:nvGrpSpPr>
          <p:cNvPr id="102" name="群組 324"/>
          <p:cNvGrpSpPr>
            <a:grpSpLocks/>
          </p:cNvGrpSpPr>
          <p:nvPr/>
        </p:nvGrpSpPr>
        <p:grpSpPr bwMode="auto">
          <a:xfrm>
            <a:off x="2168525" y="3998913"/>
            <a:ext cx="3124200" cy="2454275"/>
            <a:chOff x="2168236" y="4215042"/>
            <a:chExt cx="3123844" cy="2454318"/>
          </a:xfrm>
        </p:grpSpPr>
        <p:grpSp>
          <p:nvGrpSpPr>
            <p:cNvPr id="11287" name="群組 311"/>
            <p:cNvGrpSpPr>
              <a:grpSpLocks/>
            </p:cNvGrpSpPr>
            <p:nvPr/>
          </p:nvGrpSpPr>
          <p:grpSpPr bwMode="auto">
            <a:xfrm>
              <a:off x="2339752" y="5805264"/>
              <a:ext cx="2952328" cy="864096"/>
              <a:chOff x="2195736" y="5993904"/>
              <a:chExt cx="2952328" cy="864096"/>
            </a:xfrm>
          </p:grpSpPr>
          <p:grpSp>
            <p:nvGrpSpPr>
              <p:cNvPr id="11289" name="群組 264"/>
              <p:cNvGrpSpPr>
                <a:grpSpLocks/>
              </p:cNvGrpSpPr>
              <p:nvPr/>
            </p:nvGrpSpPr>
            <p:grpSpPr bwMode="auto">
              <a:xfrm>
                <a:off x="2195736" y="5993904"/>
                <a:ext cx="2952328" cy="864096"/>
                <a:chOff x="1187624" y="5589240"/>
                <a:chExt cx="2952328" cy="864096"/>
              </a:xfrm>
            </p:grpSpPr>
            <p:sp>
              <p:nvSpPr>
                <p:cNvPr id="11291" name="雲朵形圖說文字 205"/>
                <p:cNvSpPr>
                  <a:spLocks noChangeArrowheads="1"/>
                </p:cNvSpPr>
                <p:nvPr/>
              </p:nvSpPr>
              <p:spPr bwMode="auto">
                <a:xfrm>
                  <a:off x="1187624" y="5589240"/>
                  <a:ext cx="432048" cy="864096"/>
                </a:xfrm>
                <a:prstGeom prst="cloudCallout">
                  <a:avLst>
                    <a:gd name="adj1" fmla="val -2759"/>
                    <a:gd name="adj2" fmla="val 12148"/>
                  </a:avLst>
                </a:prstGeom>
                <a:solidFill>
                  <a:srgbClr val="FFFFFF"/>
                </a:solidFill>
                <a:ln w="9525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  <p:grpSp>
              <p:nvGrpSpPr>
                <p:cNvPr id="123" name="群組 209"/>
                <p:cNvGrpSpPr/>
                <p:nvPr/>
              </p:nvGrpSpPr>
              <p:grpSpPr>
                <a:xfrm>
                  <a:off x="1835696" y="5949280"/>
                  <a:ext cx="144016" cy="144016"/>
                  <a:chOff x="2555776" y="3789040"/>
                  <a:chExt cx="216024" cy="216024"/>
                </a:xfrm>
                <a:solidFill>
                  <a:srgbClr val="FFFF00"/>
                </a:solidFill>
              </p:grpSpPr>
              <p:sp>
                <p:nvSpPr>
                  <p:cNvPr id="235" name="矩形 234"/>
                  <p:cNvSpPr/>
                  <p:nvPr/>
                </p:nvSpPr>
                <p:spPr bwMode="auto">
                  <a:xfrm>
                    <a:off x="2555776" y="3789040"/>
                    <a:ext cx="216024" cy="216024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eaLnBrk="1" hangingPunct="1">
                      <a:spcBef>
                        <a:spcPct val="20000"/>
                      </a:spcBef>
                      <a:defRPr/>
                    </a:pPr>
                    <a:endParaRPr lang="zh-TW" altLang="en-US">
                      <a:latin typeface="Arial" charset="0"/>
                    </a:endParaRPr>
                  </a:p>
                </p:txBody>
              </p:sp>
              <p:sp>
                <p:nvSpPr>
                  <p:cNvPr id="236" name="等腰三角形 235"/>
                  <p:cNvSpPr/>
                  <p:nvPr/>
                </p:nvSpPr>
                <p:spPr bwMode="auto">
                  <a:xfrm>
                    <a:off x="2627784" y="3933056"/>
                    <a:ext cx="72008" cy="72008"/>
                  </a:xfrm>
                  <a:prstGeom prst="triangl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eaLnBrk="1" hangingPunct="1">
                      <a:spcBef>
                        <a:spcPct val="20000"/>
                      </a:spcBef>
                      <a:defRPr/>
                    </a:pPr>
                    <a:endParaRPr lang="zh-TW" altLang="en-US">
                      <a:latin typeface="Arial" charset="0"/>
                    </a:endParaRPr>
                  </a:p>
                </p:txBody>
              </p:sp>
            </p:grpSp>
            <p:grpSp>
              <p:nvGrpSpPr>
                <p:cNvPr id="126" name="群組 211"/>
                <p:cNvGrpSpPr/>
                <p:nvPr/>
              </p:nvGrpSpPr>
              <p:grpSpPr>
                <a:xfrm>
                  <a:off x="1835696" y="5805264"/>
                  <a:ext cx="144016" cy="144016"/>
                  <a:chOff x="2555776" y="3789040"/>
                  <a:chExt cx="216024" cy="216024"/>
                </a:xfrm>
                <a:solidFill>
                  <a:srgbClr val="FFFF00"/>
                </a:solidFill>
              </p:grpSpPr>
              <p:sp>
                <p:nvSpPr>
                  <p:cNvPr id="231" name="矩形 230"/>
                  <p:cNvSpPr/>
                  <p:nvPr/>
                </p:nvSpPr>
                <p:spPr bwMode="auto">
                  <a:xfrm>
                    <a:off x="2555776" y="3789040"/>
                    <a:ext cx="216024" cy="216024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eaLnBrk="1" hangingPunct="1">
                      <a:spcBef>
                        <a:spcPct val="20000"/>
                      </a:spcBef>
                      <a:defRPr/>
                    </a:pPr>
                    <a:endParaRPr lang="zh-TW" altLang="en-US">
                      <a:latin typeface="Arial" charset="0"/>
                    </a:endParaRPr>
                  </a:p>
                </p:txBody>
              </p:sp>
              <p:sp>
                <p:nvSpPr>
                  <p:cNvPr id="232" name="等腰三角形 231"/>
                  <p:cNvSpPr/>
                  <p:nvPr/>
                </p:nvSpPr>
                <p:spPr bwMode="auto">
                  <a:xfrm>
                    <a:off x="2627784" y="3933056"/>
                    <a:ext cx="72008" cy="72008"/>
                  </a:xfrm>
                  <a:prstGeom prst="triangl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eaLnBrk="1" hangingPunct="1">
                      <a:spcBef>
                        <a:spcPct val="20000"/>
                      </a:spcBef>
                      <a:defRPr/>
                    </a:pPr>
                    <a:endParaRPr lang="zh-TW" altLang="en-US">
                      <a:latin typeface="Arial" charset="0"/>
                    </a:endParaRPr>
                  </a:p>
                </p:txBody>
              </p:sp>
            </p:grpSp>
            <p:grpSp>
              <p:nvGrpSpPr>
                <p:cNvPr id="129" name="群組 212"/>
                <p:cNvGrpSpPr/>
                <p:nvPr/>
              </p:nvGrpSpPr>
              <p:grpSpPr>
                <a:xfrm>
                  <a:off x="1835696" y="6093296"/>
                  <a:ext cx="144016" cy="144016"/>
                  <a:chOff x="2555776" y="3789040"/>
                  <a:chExt cx="216024" cy="216024"/>
                </a:xfrm>
                <a:solidFill>
                  <a:srgbClr val="FFFF00"/>
                </a:solidFill>
              </p:grpSpPr>
              <p:sp>
                <p:nvSpPr>
                  <p:cNvPr id="229" name="矩形 228"/>
                  <p:cNvSpPr/>
                  <p:nvPr/>
                </p:nvSpPr>
                <p:spPr bwMode="auto">
                  <a:xfrm>
                    <a:off x="2555776" y="3789040"/>
                    <a:ext cx="216024" cy="216024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eaLnBrk="1" hangingPunct="1">
                      <a:spcBef>
                        <a:spcPct val="20000"/>
                      </a:spcBef>
                      <a:defRPr/>
                    </a:pPr>
                    <a:endParaRPr lang="zh-TW" altLang="en-US">
                      <a:latin typeface="Arial" charset="0"/>
                    </a:endParaRPr>
                  </a:p>
                </p:txBody>
              </p:sp>
              <p:sp>
                <p:nvSpPr>
                  <p:cNvPr id="230" name="等腰三角形 229"/>
                  <p:cNvSpPr/>
                  <p:nvPr/>
                </p:nvSpPr>
                <p:spPr bwMode="auto">
                  <a:xfrm>
                    <a:off x="2627784" y="3933056"/>
                    <a:ext cx="72008" cy="72008"/>
                  </a:xfrm>
                  <a:prstGeom prst="triangl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eaLnBrk="1" hangingPunct="1">
                      <a:spcBef>
                        <a:spcPct val="20000"/>
                      </a:spcBef>
                      <a:defRPr/>
                    </a:pPr>
                    <a:endParaRPr lang="zh-TW" altLang="en-US">
                      <a:latin typeface="Arial" charset="0"/>
                    </a:endParaRPr>
                  </a:p>
                </p:txBody>
              </p:sp>
            </p:grpSp>
            <p:sp>
              <p:nvSpPr>
                <p:cNvPr id="11295" name="雲朵形圖說文字 238"/>
                <p:cNvSpPr>
                  <a:spLocks noChangeArrowheads="1"/>
                </p:cNvSpPr>
                <p:nvPr/>
              </p:nvSpPr>
              <p:spPr bwMode="auto">
                <a:xfrm>
                  <a:off x="2195736" y="5589240"/>
                  <a:ext cx="432048" cy="864096"/>
                </a:xfrm>
                <a:prstGeom prst="cloudCallout">
                  <a:avLst>
                    <a:gd name="adj1" fmla="val -2759"/>
                    <a:gd name="adj2" fmla="val 12148"/>
                  </a:avLst>
                </a:prstGeom>
                <a:solidFill>
                  <a:srgbClr val="FFFFFF"/>
                </a:solidFill>
                <a:ln w="9525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11296" name="雲朵形圖說文字 239"/>
                <p:cNvSpPr>
                  <a:spLocks noChangeArrowheads="1"/>
                </p:cNvSpPr>
                <p:nvPr/>
              </p:nvSpPr>
              <p:spPr bwMode="auto">
                <a:xfrm>
                  <a:off x="3131840" y="5589240"/>
                  <a:ext cx="432048" cy="864096"/>
                </a:xfrm>
                <a:prstGeom prst="cloudCallout">
                  <a:avLst>
                    <a:gd name="adj1" fmla="val -2759"/>
                    <a:gd name="adj2" fmla="val 12148"/>
                  </a:avLst>
                </a:prstGeom>
                <a:solidFill>
                  <a:srgbClr val="FFFFFF"/>
                </a:solidFill>
                <a:ln w="9525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  <p:grpSp>
              <p:nvGrpSpPr>
                <p:cNvPr id="132" name="群組 240"/>
                <p:cNvGrpSpPr/>
                <p:nvPr/>
              </p:nvGrpSpPr>
              <p:grpSpPr>
                <a:xfrm>
                  <a:off x="2771800" y="5949280"/>
                  <a:ext cx="144016" cy="144016"/>
                  <a:chOff x="2555776" y="3789040"/>
                  <a:chExt cx="216024" cy="216024"/>
                </a:xfrm>
                <a:solidFill>
                  <a:srgbClr val="FFFF00"/>
                </a:solidFill>
              </p:grpSpPr>
              <p:sp>
                <p:nvSpPr>
                  <p:cNvPr id="242" name="矩形 241"/>
                  <p:cNvSpPr/>
                  <p:nvPr/>
                </p:nvSpPr>
                <p:spPr bwMode="auto">
                  <a:xfrm>
                    <a:off x="2555776" y="3789040"/>
                    <a:ext cx="216024" cy="216024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eaLnBrk="1" hangingPunct="1">
                      <a:spcBef>
                        <a:spcPct val="20000"/>
                      </a:spcBef>
                      <a:defRPr/>
                    </a:pPr>
                    <a:endParaRPr lang="zh-TW" altLang="en-US">
                      <a:latin typeface="Arial" charset="0"/>
                    </a:endParaRPr>
                  </a:p>
                </p:txBody>
              </p:sp>
              <p:sp>
                <p:nvSpPr>
                  <p:cNvPr id="243" name="等腰三角形 242"/>
                  <p:cNvSpPr/>
                  <p:nvPr/>
                </p:nvSpPr>
                <p:spPr bwMode="auto">
                  <a:xfrm>
                    <a:off x="2627784" y="3933056"/>
                    <a:ext cx="72008" cy="72008"/>
                  </a:xfrm>
                  <a:prstGeom prst="triangl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eaLnBrk="1" hangingPunct="1">
                      <a:spcBef>
                        <a:spcPct val="20000"/>
                      </a:spcBef>
                      <a:defRPr/>
                    </a:pPr>
                    <a:endParaRPr lang="zh-TW" altLang="en-US">
                      <a:latin typeface="Arial" charset="0"/>
                    </a:endParaRPr>
                  </a:p>
                </p:txBody>
              </p:sp>
            </p:grpSp>
            <p:grpSp>
              <p:nvGrpSpPr>
                <p:cNvPr id="135" name="群組 243"/>
                <p:cNvGrpSpPr/>
                <p:nvPr/>
              </p:nvGrpSpPr>
              <p:grpSpPr>
                <a:xfrm>
                  <a:off x="2771800" y="5805264"/>
                  <a:ext cx="144016" cy="144016"/>
                  <a:chOff x="2555776" y="3789040"/>
                  <a:chExt cx="216024" cy="216024"/>
                </a:xfrm>
                <a:solidFill>
                  <a:srgbClr val="FFFF00"/>
                </a:solidFill>
              </p:grpSpPr>
              <p:sp>
                <p:nvSpPr>
                  <p:cNvPr id="245" name="矩形 244"/>
                  <p:cNvSpPr/>
                  <p:nvPr/>
                </p:nvSpPr>
                <p:spPr bwMode="auto">
                  <a:xfrm>
                    <a:off x="2555776" y="3789040"/>
                    <a:ext cx="216024" cy="216024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eaLnBrk="1" hangingPunct="1">
                      <a:spcBef>
                        <a:spcPct val="20000"/>
                      </a:spcBef>
                      <a:defRPr/>
                    </a:pPr>
                    <a:endParaRPr lang="zh-TW" altLang="en-US">
                      <a:latin typeface="Arial" charset="0"/>
                    </a:endParaRPr>
                  </a:p>
                </p:txBody>
              </p:sp>
              <p:sp>
                <p:nvSpPr>
                  <p:cNvPr id="246" name="等腰三角形 245"/>
                  <p:cNvSpPr/>
                  <p:nvPr/>
                </p:nvSpPr>
                <p:spPr bwMode="auto">
                  <a:xfrm>
                    <a:off x="2627784" y="3933056"/>
                    <a:ext cx="72008" cy="72008"/>
                  </a:xfrm>
                  <a:prstGeom prst="triangl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eaLnBrk="1" hangingPunct="1">
                      <a:spcBef>
                        <a:spcPct val="20000"/>
                      </a:spcBef>
                      <a:defRPr/>
                    </a:pPr>
                    <a:endParaRPr lang="zh-TW" altLang="en-US">
                      <a:latin typeface="Arial" charset="0"/>
                    </a:endParaRPr>
                  </a:p>
                </p:txBody>
              </p:sp>
            </p:grpSp>
            <p:grpSp>
              <p:nvGrpSpPr>
                <p:cNvPr id="150" name="群組 246"/>
                <p:cNvGrpSpPr/>
                <p:nvPr/>
              </p:nvGrpSpPr>
              <p:grpSpPr>
                <a:xfrm>
                  <a:off x="2771800" y="6093296"/>
                  <a:ext cx="144016" cy="144016"/>
                  <a:chOff x="2555776" y="3789040"/>
                  <a:chExt cx="216024" cy="216024"/>
                </a:xfrm>
                <a:solidFill>
                  <a:srgbClr val="FFFF00"/>
                </a:solidFill>
              </p:grpSpPr>
              <p:sp>
                <p:nvSpPr>
                  <p:cNvPr id="248" name="矩形 247"/>
                  <p:cNvSpPr/>
                  <p:nvPr/>
                </p:nvSpPr>
                <p:spPr bwMode="auto">
                  <a:xfrm>
                    <a:off x="2555776" y="3789040"/>
                    <a:ext cx="216024" cy="216024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eaLnBrk="1" hangingPunct="1">
                      <a:spcBef>
                        <a:spcPct val="20000"/>
                      </a:spcBef>
                      <a:defRPr/>
                    </a:pPr>
                    <a:endParaRPr lang="zh-TW" altLang="en-US">
                      <a:latin typeface="Arial" charset="0"/>
                    </a:endParaRPr>
                  </a:p>
                </p:txBody>
              </p:sp>
              <p:sp>
                <p:nvSpPr>
                  <p:cNvPr id="249" name="等腰三角形 248"/>
                  <p:cNvSpPr/>
                  <p:nvPr/>
                </p:nvSpPr>
                <p:spPr bwMode="auto">
                  <a:xfrm>
                    <a:off x="2627784" y="3933056"/>
                    <a:ext cx="72008" cy="72008"/>
                  </a:xfrm>
                  <a:prstGeom prst="triangl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eaLnBrk="1" hangingPunct="1">
                      <a:spcBef>
                        <a:spcPct val="20000"/>
                      </a:spcBef>
                      <a:defRPr/>
                    </a:pPr>
                    <a:endParaRPr lang="zh-TW" altLang="en-US">
                      <a:latin typeface="Arial" charset="0"/>
                    </a:endParaRPr>
                  </a:p>
                </p:txBody>
              </p:sp>
            </p:grpSp>
            <p:grpSp>
              <p:nvGrpSpPr>
                <p:cNvPr id="151" name="群組 249"/>
                <p:cNvGrpSpPr/>
                <p:nvPr/>
              </p:nvGrpSpPr>
              <p:grpSpPr>
                <a:xfrm>
                  <a:off x="3775720" y="5949280"/>
                  <a:ext cx="144016" cy="144016"/>
                  <a:chOff x="2555776" y="3789040"/>
                  <a:chExt cx="216024" cy="216024"/>
                </a:xfrm>
                <a:solidFill>
                  <a:srgbClr val="FFFF00"/>
                </a:solidFill>
              </p:grpSpPr>
              <p:sp>
                <p:nvSpPr>
                  <p:cNvPr id="251" name="矩形 250"/>
                  <p:cNvSpPr/>
                  <p:nvPr/>
                </p:nvSpPr>
                <p:spPr bwMode="auto">
                  <a:xfrm>
                    <a:off x="2555776" y="3789040"/>
                    <a:ext cx="216024" cy="216024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eaLnBrk="1" hangingPunct="1">
                      <a:spcBef>
                        <a:spcPct val="20000"/>
                      </a:spcBef>
                      <a:defRPr/>
                    </a:pPr>
                    <a:endParaRPr lang="zh-TW" altLang="en-US">
                      <a:latin typeface="Arial" charset="0"/>
                    </a:endParaRPr>
                  </a:p>
                </p:txBody>
              </p:sp>
              <p:sp>
                <p:nvSpPr>
                  <p:cNvPr id="252" name="等腰三角形 251"/>
                  <p:cNvSpPr/>
                  <p:nvPr/>
                </p:nvSpPr>
                <p:spPr bwMode="auto">
                  <a:xfrm>
                    <a:off x="2627784" y="3933056"/>
                    <a:ext cx="72008" cy="72008"/>
                  </a:xfrm>
                  <a:prstGeom prst="triangl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eaLnBrk="1" hangingPunct="1">
                      <a:spcBef>
                        <a:spcPct val="20000"/>
                      </a:spcBef>
                      <a:defRPr/>
                    </a:pPr>
                    <a:endParaRPr lang="zh-TW" altLang="en-US">
                      <a:latin typeface="Arial" charset="0"/>
                    </a:endParaRPr>
                  </a:p>
                </p:txBody>
              </p:sp>
            </p:grpSp>
            <p:grpSp>
              <p:nvGrpSpPr>
                <p:cNvPr id="152" name="群組 252"/>
                <p:cNvGrpSpPr/>
                <p:nvPr/>
              </p:nvGrpSpPr>
              <p:grpSpPr>
                <a:xfrm>
                  <a:off x="3775720" y="5805264"/>
                  <a:ext cx="144016" cy="144016"/>
                  <a:chOff x="2555776" y="3789040"/>
                  <a:chExt cx="216024" cy="216024"/>
                </a:xfrm>
                <a:solidFill>
                  <a:srgbClr val="FFFF00"/>
                </a:solidFill>
              </p:grpSpPr>
              <p:sp>
                <p:nvSpPr>
                  <p:cNvPr id="254" name="矩形 253"/>
                  <p:cNvSpPr/>
                  <p:nvPr/>
                </p:nvSpPr>
                <p:spPr bwMode="auto">
                  <a:xfrm>
                    <a:off x="2555776" y="3789040"/>
                    <a:ext cx="216024" cy="216024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eaLnBrk="1" hangingPunct="1">
                      <a:spcBef>
                        <a:spcPct val="20000"/>
                      </a:spcBef>
                      <a:defRPr/>
                    </a:pPr>
                    <a:endParaRPr lang="zh-TW" altLang="en-US">
                      <a:latin typeface="Arial" charset="0"/>
                    </a:endParaRPr>
                  </a:p>
                </p:txBody>
              </p:sp>
              <p:sp>
                <p:nvSpPr>
                  <p:cNvPr id="255" name="等腰三角形 254"/>
                  <p:cNvSpPr/>
                  <p:nvPr/>
                </p:nvSpPr>
                <p:spPr bwMode="auto">
                  <a:xfrm>
                    <a:off x="2627784" y="3933056"/>
                    <a:ext cx="72008" cy="72008"/>
                  </a:xfrm>
                  <a:prstGeom prst="triangl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eaLnBrk="1" hangingPunct="1">
                      <a:spcBef>
                        <a:spcPct val="20000"/>
                      </a:spcBef>
                      <a:defRPr/>
                    </a:pPr>
                    <a:endParaRPr lang="zh-TW" altLang="en-US">
                      <a:latin typeface="Arial" charset="0"/>
                    </a:endParaRPr>
                  </a:p>
                </p:txBody>
              </p:sp>
            </p:grpSp>
            <p:grpSp>
              <p:nvGrpSpPr>
                <p:cNvPr id="154" name="群組 255"/>
                <p:cNvGrpSpPr/>
                <p:nvPr/>
              </p:nvGrpSpPr>
              <p:grpSpPr>
                <a:xfrm>
                  <a:off x="3775720" y="6093296"/>
                  <a:ext cx="144016" cy="144016"/>
                  <a:chOff x="2555776" y="3789040"/>
                  <a:chExt cx="216024" cy="216024"/>
                </a:xfrm>
                <a:solidFill>
                  <a:srgbClr val="FFFF00"/>
                </a:solidFill>
              </p:grpSpPr>
              <p:sp>
                <p:nvSpPr>
                  <p:cNvPr id="257" name="矩形 256"/>
                  <p:cNvSpPr/>
                  <p:nvPr/>
                </p:nvSpPr>
                <p:spPr bwMode="auto">
                  <a:xfrm>
                    <a:off x="2555776" y="3789040"/>
                    <a:ext cx="216024" cy="216024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eaLnBrk="1" hangingPunct="1">
                      <a:spcBef>
                        <a:spcPct val="20000"/>
                      </a:spcBef>
                      <a:defRPr/>
                    </a:pPr>
                    <a:endParaRPr lang="zh-TW" altLang="en-US">
                      <a:latin typeface="Arial" charset="0"/>
                    </a:endParaRPr>
                  </a:p>
                </p:txBody>
              </p:sp>
              <p:sp>
                <p:nvSpPr>
                  <p:cNvPr id="258" name="等腰三角形 257"/>
                  <p:cNvSpPr/>
                  <p:nvPr/>
                </p:nvSpPr>
                <p:spPr bwMode="auto">
                  <a:xfrm>
                    <a:off x="2627784" y="3933056"/>
                    <a:ext cx="72008" cy="72008"/>
                  </a:xfrm>
                  <a:prstGeom prst="triangl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eaLnBrk="1" hangingPunct="1">
                      <a:spcBef>
                        <a:spcPct val="20000"/>
                      </a:spcBef>
                      <a:defRPr/>
                    </a:pPr>
                    <a:endParaRPr lang="zh-TW" altLang="en-US">
                      <a:latin typeface="Arial" charset="0"/>
                    </a:endParaRPr>
                  </a:p>
                </p:txBody>
              </p:sp>
            </p:grpSp>
            <p:sp>
              <p:nvSpPr>
                <p:cNvPr id="11303" name="向右箭號 258"/>
                <p:cNvSpPr>
                  <a:spLocks noChangeArrowheads="1"/>
                </p:cNvSpPr>
                <p:nvPr/>
              </p:nvSpPr>
              <p:spPr bwMode="auto">
                <a:xfrm>
                  <a:off x="1619672" y="5877272"/>
                  <a:ext cx="216024" cy="216024"/>
                </a:xfrm>
                <a:prstGeom prst="rightArrow">
                  <a:avLst>
                    <a:gd name="adj1" fmla="val 34472"/>
                    <a:gd name="adj2" fmla="val 50000"/>
                  </a:avLst>
                </a:prstGeom>
                <a:solidFill>
                  <a:srgbClr val="FFFF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11304" name="向右箭號 259"/>
                <p:cNvSpPr>
                  <a:spLocks noChangeArrowheads="1"/>
                </p:cNvSpPr>
                <p:nvPr/>
              </p:nvSpPr>
              <p:spPr bwMode="auto">
                <a:xfrm>
                  <a:off x="1979712" y="5877272"/>
                  <a:ext cx="216024" cy="216024"/>
                </a:xfrm>
                <a:prstGeom prst="rightArrow">
                  <a:avLst>
                    <a:gd name="adj1" fmla="val 34472"/>
                    <a:gd name="adj2" fmla="val 50000"/>
                  </a:avLst>
                </a:prstGeom>
                <a:solidFill>
                  <a:srgbClr val="FFFF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11305" name="向右箭號 260"/>
                <p:cNvSpPr>
                  <a:spLocks noChangeArrowheads="1"/>
                </p:cNvSpPr>
                <p:nvPr/>
              </p:nvSpPr>
              <p:spPr bwMode="auto">
                <a:xfrm>
                  <a:off x="2555776" y="5877272"/>
                  <a:ext cx="216024" cy="216024"/>
                </a:xfrm>
                <a:prstGeom prst="rightArrow">
                  <a:avLst>
                    <a:gd name="adj1" fmla="val 34472"/>
                    <a:gd name="adj2" fmla="val 50000"/>
                  </a:avLst>
                </a:prstGeom>
                <a:solidFill>
                  <a:srgbClr val="FFFF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11306" name="向右箭號 261"/>
                <p:cNvSpPr>
                  <a:spLocks noChangeArrowheads="1"/>
                </p:cNvSpPr>
                <p:nvPr/>
              </p:nvSpPr>
              <p:spPr bwMode="auto">
                <a:xfrm>
                  <a:off x="2915816" y="5877272"/>
                  <a:ext cx="216024" cy="216024"/>
                </a:xfrm>
                <a:prstGeom prst="rightArrow">
                  <a:avLst>
                    <a:gd name="adj1" fmla="val 34472"/>
                    <a:gd name="adj2" fmla="val 50000"/>
                  </a:avLst>
                </a:prstGeom>
                <a:solidFill>
                  <a:srgbClr val="FFFF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11307" name="向右箭號 262"/>
                <p:cNvSpPr>
                  <a:spLocks noChangeArrowheads="1"/>
                </p:cNvSpPr>
                <p:nvPr/>
              </p:nvSpPr>
              <p:spPr bwMode="auto">
                <a:xfrm>
                  <a:off x="3563888" y="5877272"/>
                  <a:ext cx="216024" cy="216024"/>
                </a:xfrm>
                <a:prstGeom prst="rightArrow">
                  <a:avLst>
                    <a:gd name="adj1" fmla="val 34472"/>
                    <a:gd name="adj2" fmla="val 50000"/>
                  </a:avLst>
                </a:prstGeom>
                <a:solidFill>
                  <a:srgbClr val="FFFF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11308" name="向右箭號 263"/>
                <p:cNvSpPr>
                  <a:spLocks noChangeArrowheads="1"/>
                </p:cNvSpPr>
                <p:nvPr/>
              </p:nvSpPr>
              <p:spPr bwMode="auto">
                <a:xfrm>
                  <a:off x="3923928" y="5877272"/>
                  <a:ext cx="216024" cy="216024"/>
                </a:xfrm>
                <a:prstGeom prst="rightArrow">
                  <a:avLst>
                    <a:gd name="adj1" fmla="val 34472"/>
                    <a:gd name="adj2" fmla="val 50000"/>
                  </a:avLst>
                </a:prstGeom>
                <a:solidFill>
                  <a:srgbClr val="FFFF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</p:grpSp>
          <p:sp>
            <p:nvSpPr>
              <p:cNvPr id="266" name="文字方塊 265"/>
              <p:cNvSpPr txBox="1"/>
              <p:nvPr/>
            </p:nvSpPr>
            <p:spPr>
              <a:xfrm>
                <a:off x="2438510" y="6237276"/>
                <a:ext cx="2133357" cy="36989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ct val="20000"/>
                  </a:spcBef>
                  <a:defRPr/>
                </a:pPr>
                <a:r>
                  <a:rPr lang="en-US" altLang="zh-TW" sz="1800" dirty="0">
                    <a:solidFill>
                      <a:srgbClr val="FF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Pipelined </a:t>
                </a:r>
                <a:r>
                  <a:rPr lang="en-US" altLang="zh-TW" sz="1800" dirty="0" err="1">
                    <a:solidFill>
                      <a:srgbClr val="FF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Datapath</a:t>
                </a:r>
                <a:endParaRPr lang="zh-TW" altLang="en-US" sz="1800" dirty="0">
                  <a:solidFill>
                    <a:srgbClr val="FF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  <p:sp>
          <p:nvSpPr>
            <p:cNvPr id="317" name="圓形箭號 316"/>
            <p:cNvSpPr/>
            <p:nvPr/>
          </p:nvSpPr>
          <p:spPr bwMode="auto">
            <a:xfrm rot="18873796" flipH="1">
              <a:off x="2044285" y="4338993"/>
              <a:ext cx="2128874" cy="1880974"/>
            </a:xfrm>
            <a:prstGeom prst="circularArrow">
              <a:avLst>
                <a:gd name="adj1" fmla="val 5983"/>
                <a:gd name="adj2" fmla="val 1142319"/>
                <a:gd name="adj3" fmla="val 20385001"/>
                <a:gd name="adj4" fmla="val 15933595"/>
                <a:gd name="adj5" fmla="val 9170"/>
              </a:avLst>
            </a:prstGeom>
            <a:solidFill>
              <a:srgbClr val="FF99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defRPr/>
              </a:pPr>
              <a:endParaRPr lang="zh-TW" altLang="en-US">
                <a:latin typeface="Arial" charset="0"/>
              </a:endParaRPr>
            </a:p>
          </p:txBody>
        </p:sp>
      </p:grpSp>
      <p:grpSp>
        <p:nvGrpSpPr>
          <p:cNvPr id="155" name="群組 325"/>
          <p:cNvGrpSpPr>
            <a:grpSpLocks/>
          </p:cNvGrpSpPr>
          <p:nvPr/>
        </p:nvGrpSpPr>
        <p:grpSpPr bwMode="auto">
          <a:xfrm>
            <a:off x="4337050" y="4359275"/>
            <a:ext cx="4311650" cy="2314575"/>
            <a:chOff x="4336543" y="4575332"/>
            <a:chExt cx="4312624" cy="2315305"/>
          </a:xfrm>
        </p:grpSpPr>
        <p:grpSp>
          <p:nvGrpSpPr>
            <p:cNvPr id="11274" name="群組 312"/>
            <p:cNvGrpSpPr>
              <a:grpSpLocks/>
            </p:cNvGrpSpPr>
            <p:nvPr/>
          </p:nvGrpSpPr>
          <p:grpSpPr bwMode="auto">
            <a:xfrm>
              <a:off x="5940152" y="5373216"/>
              <a:ext cx="2709015" cy="1449452"/>
              <a:chOff x="5796136" y="5561856"/>
              <a:chExt cx="2709015" cy="1449452"/>
            </a:xfrm>
          </p:grpSpPr>
          <p:grpSp>
            <p:nvGrpSpPr>
              <p:cNvPr id="11277" name="群組 309"/>
              <p:cNvGrpSpPr>
                <a:grpSpLocks/>
              </p:cNvGrpSpPr>
              <p:nvPr/>
            </p:nvGrpSpPr>
            <p:grpSpPr bwMode="auto">
              <a:xfrm>
                <a:off x="5796136" y="5993904"/>
                <a:ext cx="2195736" cy="864096"/>
                <a:chOff x="6084168" y="5733256"/>
                <a:chExt cx="2195736" cy="864096"/>
              </a:xfrm>
            </p:grpSpPr>
            <p:sp>
              <p:nvSpPr>
                <p:cNvPr id="11280" name="雲朵形圖說文字 271"/>
                <p:cNvSpPr>
                  <a:spLocks noChangeArrowheads="1"/>
                </p:cNvSpPr>
                <p:nvPr/>
              </p:nvSpPr>
              <p:spPr bwMode="auto">
                <a:xfrm>
                  <a:off x="6300192" y="5733256"/>
                  <a:ext cx="432048" cy="864096"/>
                </a:xfrm>
                <a:prstGeom prst="cloudCallout">
                  <a:avLst>
                    <a:gd name="adj1" fmla="val -2759"/>
                    <a:gd name="adj2" fmla="val 12148"/>
                  </a:avLst>
                </a:prstGeom>
                <a:solidFill>
                  <a:srgbClr val="FFFFFF"/>
                </a:solidFill>
                <a:ln w="9525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11281" name="雲朵形圖說文字 272"/>
                <p:cNvSpPr>
                  <a:spLocks noChangeArrowheads="1"/>
                </p:cNvSpPr>
                <p:nvPr/>
              </p:nvSpPr>
              <p:spPr bwMode="auto">
                <a:xfrm>
                  <a:off x="6948264" y="5733256"/>
                  <a:ext cx="432048" cy="864096"/>
                </a:xfrm>
                <a:prstGeom prst="cloudCallout">
                  <a:avLst>
                    <a:gd name="adj1" fmla="val -2759"/>
                    <a:gd name="adj2" fmla="val 12148"/>
                  </a:avLst>
                </a:prstGeom>
                <a:solidFill>
                  <a:srgbClr val="FFFFFF"/>
                </a:solidFill>
                <a:ln w="9525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11282" name="向右箭號 280"/>
                <p:cNvSpPr>
                  <a:spLocks noChangeArrowheads="1"/>
                </p:cNvSpPr>
                <p:nvPr/>
              </p:nvSpPr>
              <p:spPr bwMode="auto">
                <a:xfrm>
                  <a:off x="6084168" y="6021288"/>
                  <a:ext cx="216024" cy="216024"/>
                </a:xfrm>
                <a:prstGeom prst="rightArrow">
                  <a:avLst>
                    <a:gd name="adj1" fmla="val 34472"/>
                    <a:gd name="adj2" fmla="val 50000"/>
                  </a:avLst>
                </a:prstGeom>
                <a:solidFill>
                  <a:srgbClr val="FFFF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11283" name="向右箭號 282"/>
                <p:cNvSpPr>
                  <a:spLocks noChangeArrowheads="1"/>
                </p:cNvSpPr>
                <p:nvPr/>
              </p:nvSpPr>
              <p:spPr bwMode="auto">
                <a:xfrm>
                  <a:off x="6732240" y="6021288"/>
                  <a:ext cx="216024" cy="216024"/>
                </a:xfrm>
                <a:prstGeom prst="rightArrow">
                  <a:avLst>
                    <a:gd name="adj1" fmla="val 34472"/>
                    <a:gd name="adj2" fmla="val 50000"/>
                  </a:avLst>
                </a:prstGeom>
                <a:solidFill>
                  <a:srgbClr val="FFFF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11284" name="向右箭號 284"/>
                <p:cNvSpPr>
                  <a:spLocks noChangeArrowheads="1"/>
                </p:cNvSpPr>
                <p:nvPr/>
              </p:nvSpPr>
              <p:spPr bwMode="auto">
                <a:xfrm>
                  <a:off x="7380312" y="6021288"/>
                  <a:ext cx="216024" cy="216024"/>
                </a:xfrm>
                <a:prstGeom prst="rightArrow">
                  <a:avLst>
                    <a:gd name="adj1" fmla="val 34472"/>
                    <a:gd name="adj2" fmla="val 50000"/>
                  </a:avLst>
                </a:prstGeom>
                <a:solidFill>
                  <a:srgbClr val="FFFF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11285" name="雲朵形圖說文字 303"/>
                <p:cNvSpPr>
                  <a:spLocks noChangeArrowheads="1"/>
                </p:cNvSpPr>
                <p:nvPr/>
              </p:nvSpPr>
              <p:spPr bwMode="auto">
                <a:xfrm>
                  <a:off x="7631832" y="5733256"/>
                  <a:ext cx="432048" cy="864096"/>
                </a:xfrm>
                <a:prstGeom prst="cloudCallout">
                  <a:avLst>
                    <a:gd name="adj1" fmla="val -2759"/>
                    <a:gd name="adj2" fmla="val 12148"/>
                  </a:avLst>
                </a:prstGeom>
                <a:solidFill>
                  <a:srgbClr val="FFFFFF"/>
                </a:solidFill>
                <a:ln w="9525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11286" name="向右箭號 306"/>
                <p:cNvSpPr>
                  <a:spLocks noChangeArrowheads="1"/>
                </p:cNvSpPr>
                <p:nvPr/>
              </p:nvSpPr>
              <p:spPr bwMode="auto">
                <a:xfrm>
                  <a:off x="8063880" y="6021288"/>
                  <a:ext cx="216024" cy="216024"/>
                </a:xfrm>
                <a:prstGeom prst="rightArrow">
                  <a:avLst>
                    <a:gd name="adj1" fmla="val 34472"/>
                    <a:gd name="adj2" fmla="val 50000"/>
                  </a:avLst>
                </a:prstGeom>
                <a:solidFill>
                  <a:srgbClr val="FFFF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</p:grpSp>
          <p:sp>
            <p:nvSpPr>
              <p:cNvPr id="327" name="文字方塊 326"/>
              <p:cNvSpPr txBox="1"/>
              <p:nvPr/>
            </p:nvSpPr>
            <p:spPr>
              <a:xfrm>
                <a:off x="6372657" y="5561149"/>
                <a:ext cx="530345" cy="37000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ct val="20000"/>
                  </a:spcBef>
                  <a:defRPr/>
                </a:pPr>
                <a:r>
                  <a:rPr lang="en-US" altLang="zh-TW" sz="1800" dirty="0">
                    <a:solidFill>
                      <a:srgbClr val="FF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ILA</a:t>
                </a:r>
                <a:endParaRPr lang="zh-TW" altLang="en-US" sz="1800" dirty="0">
                  <a:solidFill>
                    <a:srgbClr val="FF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28" name="文字方塊 327"/>
              <p:cNvSpPr txBox="1"/>
              <p:nvPr/>
            </p:nvSpPr>
            <p:spPr>
              <a:xfrm>
                <a:off x="6012213" y="6640989"/>
                <a:ext cx="2492938" cy="37000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ct val="20000"/>
                  </a:spcBef>
                  <a:defRPr/>
                </a:pPr>
                <a:r>
                  <a:rPr lang="en-US" altLang="zh-TW" sz="1800" dirty="0">
                    <a:solidFill>
                      <a:srgbClr val="FF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Combinational Circuits</a:t>
                </a:r>
                <a:endParaRPr lang="zh-TW" altLang="en-US" sz="1800" dirty="0">
                  <a:solidFill>
                    <a:srgbClr val="FF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  <p:sp>
          <p:nvSpPr>
            <p:cNvPr id="320" name="圓形箭號 319"/>
            <p:cNvSpPr/>
            <p:nvPr/>
          </p:nvSpPr>
          <p:spPr bwMode="auto">
            <a:xfrm rot="12780189" flipH="1">
              <a:off x="4336543" y="5008857"/>
              <a:ext cx="2129319" cy="1881780"/>
            </a:xfrm>
            <a:prstGeom prst="circularArrow">
              <a:avLst>
                <a:gd name="adj1" fmla="val 5983"/>
                <a:gd name="adj2" fmla="val 1142319"/>
                <a:gd name="adj3" fmla="val 20385001"/>
                <a:gd name="adj4" fmla="val 15933595"/>
                <a:gd name="adj5" fmla="val 9170"/>
              </a:avLst>
            </a:prstGeom>
            <a:solidFill>
              <a:srgbClr val="FF99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321" name="圓形箭號 320"/>
            <p:cNvSpPr/>
            <p:nvPr/>
          </p:nvSpPr>
          <p:spPr bwMode="auto">
            <a:xfrm rot="1762331">
              <a:off x="5184460" y="4575332"/>
              <a:ext cx="2129319" cy="1881781"/>
            </a:xfrm>
            <a:prstGeom prst="circularArrow">
              <a:avLst>
                <a:gd name="adj1" fmla="val 5983"/>
                <a:gd name="adj2" fmla="val 1142319"/>
                <a:gd name="adj3" fmla="val 20385001"/>
                <a:gd name="adj4" fmla="val 15933595"/>
                <a:gd name="adj5" fmla="val 9170"/>
              </a:avLst>
            </a:prstGeom>
            <a:solidFill>
              <a:srgbClr val="FF99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defRPr/>
              </a:pPr>
              <a:endParaRPr lang="zh-TW" altLang="en-US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43" grpId="0" build="p" bldLvl="2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TW" sz="4000" smtClean="0">
                <a:solidFill>
                  <a:srgbClr val="99FFCC"/>
                </a:solidFill>
              </a:rPr>
              <a:t>Exercises and Rethinks</a:t>
            </a:r>
            <a:endParaRPr lang="en-US" altLang="zh-TW" sz="2800" smtClean="0">
              <a:solidFill>
                <a:schemeClr val="bg1"/>
              </a:solidFill>
            </a:endParaRPr>
          </a:p>
        </p:txBody>
      </p:sp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468313" y="1052513"/>
            <a:ext cx="8207375" cy="44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FontTx/>
              <a:buAutoNum type="arabicPeriod"/>
            </a:pPr>
            <a:r>
              <a:rPr lang="en-US" altLang="zh-TW" sz="2400"/>
              <a:t>List prime numbers &lt; 9999.</a:t>
            </a:r>
          </a:p>
          <a:p>
            <a:pPr>
              <a:buFontTx/>
              <a:buAutoNum type="arabicPeriod"/>
            </a:pPr>
            <a:r>
              <a:rPr lang="en-US" altLang="zh-TW" sz="2400"/>
              <a:t>Calculate the area of a triangle with edges A, B, and C.</a:t>
            </a:r>
          </a:p>
          <a:p>
            <a:pPr>
              <a:buFontTx/>
              <a:buAutoNum type="arabicPeriod"/>
            </a:pPr>
            <a:r>
              <a:rPr lang="en-US" altLang="zh-TW" sz="2400"/>
              <a:t>Quick Sort in Hardware. (How about parallel sorter?)</a:t>
            </a:r>
          </a:p>
          <a:p>
            <a:pPr>
              <a:buFontTx/>
              <a:buAutoNum type="arabicPeriod"/>
            </a:pPr>
            <a:r>
              <a:rPr lang="en-US" altLang="zh-TW" sz="2400"/>
              <a:t>Sequentially Fourier transform. (How about FFT?)</a:t>
            </a:r>
          </a:p>
          <a:p>
            <a:pPr>
              <a:buFontTx/>
              <a:buAutoNum type="arabicPeriod"/>
            </a:pPr>
            <a:r>
              <a:rPr lang="en-US" altLang="zh-TW" sz="2400"/>
              <a:t>Memory Controller (Why not SW?)</a:t>
            </a:r>
          </a:p>
          <a:p>
            <a:pPr>
              <a:buFontTx/>
              <a:buAutoNum type="arabicPeriod"/>
            </a:pPr>
            <a:r>
              <a:rPr lang="en-US" altLang="zh-TW" sz="2400"/>
              <a:t>Traffic Light Controller (Why not HW?)</a:t>
            </a:r>
          </a:p>
          <a:p>
            <a:pPr>
              <a:buFontTx/>
              <a:buAutoNum type="arabicPeriod"/>
            </a:pPr>
            <a:r>
              <a:rPr lang="en-US" altLang="zh-TW" sz="2400"/>
              <a:t>Elevator Controller (Why not HW?)</a:t>
            </a:r>
          </a:p>
          <a:p>
            <a:pPr>
              <a:buFontTx/>
              <a:buAutoNum type="arabicPeriod"/>
            </a:pPr>
            <a:r>
              <a:rPr lang="en-US" altLang="zh-TW" sz="2400"/>
              <a:t>FIR/IIR Filters (Why not FSM? </a:t>
            </a:r>
            <a:r>
              <a:rPr lang="en-US" altLang="zh-TW" sz="2400">
                <a:sym typeface="Wingdings" panose="05000000000000000000" pitchFamily="2" charset="2"/>
              </a:rPr>
              <a:t> Datapath)</a:t>
            </a:r>
            <a:endParaRPr lang="en-US" altLang="zh-TW" sz="2400"/>
          </a:p>
          <a:p>
            <a:pPr>
              <a:buFontTx/>
              <a:buAutoNum type="arabicPeriod"/>
            </a:pPr>
            <a:r>
              <a:rPr lang="en-US" altLang="zh-TW" sz="2400"/>
              <a:t>PLC (programmable logic controller) (Why not HW?)</a:t>
            </a:r>
          </a:p>
          <a:p>
            <a:pPr>
              <a:buFontTx/>
              <a:buAutoNum type="arabicPeriod"/>
            </a:pPr>
            <a:r>
              <a:rPr lang="en-US" altLang="zh-TW" sz="2400"/>
              <a:t>JTAG TAPC (test access port controller) (Why not SW?)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uild="p" bldLvl="2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Lab04 Counters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799" y="1143224"/>
            <a:ext cx="8710737" cy="5292502"/>
          </a:xfrm>
        </p:spPr>
        <p:txBody>
          <a:bodyPr/>
          <a:lstStyle/>
          <a:p>
            <a:r>
              <a:rPr lang="en-US" altLang="zh-TW" sz="2800" dirty="0" smtClean="0"/>
              <a:t>Binary Counters with/without properties:</a:t>
            </a:r>
          </a:p>
          <a:p>
            <a:pPr lvl="1"/>
            <a:r>
              <a:rPr lang="en-US" altLang="zh-TW" sz="2400" dirty="0" smtClean="0"/>
              <a:t>Loadable: data, LOAD-control</a:t>
            </a:r>
          </a:p>
          <a:p>
            <a:pPr lvl="1"/>
            <a:r>
              <a:rPr lang="en-US" altLang="zh-TW" sz="2400" dirty="0" smtClean="0"/>
              <a:t>Resettable: </a:t>
            </a:r>
            <a:r>
              <a:rPr lang="en-US" altLang="zh-TW" sz="2400" dirty="0" err="1" smtClean="0"/>
              <a:t>Rst</a:t>
            </a:r>
            <a:r>
              <a:rPr lang="en-US" altLang="zh-TW" sz="2400" dirty="0" smtClean="0"/>
              <a:t>-control</a:t>
            </a:r>
          </a:p>
          <a:p>
            <a:pPr lvl="1"/>
            <a:r>
              <a:rPr lang="en-US" altLang="zh-TW" sz="2400" dirty="0" smtClean="0"/>
              <a:t>Up/Down Counting</a:t>
            </a:r>
          </a:p>
          <a:p>
            <a:pPr lvl="1"/>
            <a:r>
              <a:rPr lang="en-US" altLang="zh-TW" sz="2400" dirty="0" smtClean="0"/>
              <a:t>Stride/Step/Increment</a:t>
            </a:r>
          </a:p>
          <a:p>
            <a:pPr lvl="1"/>
            <a:r>
              <a:rPr lang="en-US" altLang="zh-TW" sz="2400" dirty="0" smtClean="0"/>
              <a:t>Start/End</a:t>
            </a:r>
          </a:p>
          <a:p>
            <a:pPr lvl="1"/>
            <a:r>
              <a:rPr lang="en-US" altLang="zh-TW" sz="2400" dirty="0" smtClean="0"/>
              <a:t>Recount/Stop at end</a:t>
            </a:r>
          </a:p>
          <a:p>
            <a:pPr lvl="1"/>
            <a:r>
              <a:rPr lang="en-US" altLang="zh-TW" sz="2400" dirty="0" smtClean="0"/>
              <a:t>Synchronous/Asynchronous for each control</a:t>
            </a:r>
          </a:p>
          <a:p>
            <a:pPr lvl="1"/>
            <a:r>
              <a:rPr lang="en-US" altLang="zh-TW" sz="2400" dirty="0" smtClean="0"/>
              <a:t>Johnson, Ring Counters, LFSR Counters</a:t>
            </a:r>
          </a:p>
          <a:p>
            <a:pPr lvl="1"/>
            <a:r>
              <a:rPr lang="en-US" altLang="zh-TW" sz="2400" dirty="0" smtClean="0"/>
              <a:t>Snake</a:t>
            </a:r>
          </a:p>
          <a:p>
            <a:pPr marL="1524000" indent="-1524000">
              <a:buNone/>
            </a:pPr>
            <a:r>
              <a:rPr lang="en-US" altLang="zh-TW" sz="2400" dirty="0" smtClean="0"/>
              <a:t>Problem 1. Complete all the combinations in this lab.	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94976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zh-TW" sz="4000" b="1">
                <a:solidFill>
                  <a:srgbClr val="66FFFF"/>
                </a:solidFill>
              </a:rPr>
              <a:t>Considering Subtractors</a:t>
            </a:r>
            <a:endParaRPr lang="en-US" altLang="zh-TW" sz="4000" b="1">
              <a:solidFill>
                <a:schemeClr val="tx1"/>
              </a:solidFill>
            </a:endParaRPr>
          </a:p>
        </p:txBody>
      </p:sp>
      <p:sp>
        <p:nvSpPr>
          <p:cNvPr id="623670" name="Text Box 54"/>
          <p:cNvSpPr txBox="1">
            <a:spLocks noChangeArrowheads="1"/>
          </p:cNvSpPr>
          <p:nvPr/>
        </p:nvSpPr>
        <p:spPr bwMode="auto">
          <a:xfrm>
            <a:off x="4284663" y="1484313"/>
            <a:ext cx="3860800" cy="1349375"/>
          </a:xfrm>
          <a:prstGeom prst="rect">
            <a:avLst/>
          </a:prstGeom>
          <a:solidFill>
            <a:schemeClr val="tx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rgbClr val="FFFF66"/>
                </a:solidFill>
                <a:latin typeface="Courier New" panose="02070309020205020404" pitchFamily="49" charset="0"/>
              </a:rPr>
              <a:t>module Sub(A, B, Bi, D, Bo);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rgbClr val="FFFF66"/>
                </a:solidFill>
                <a:latin typeface="Courier New" panose="02070309020205020404" pitchFamily="49" charset="0"/>
              </a:rPr>
              <a:t>input  A[n-1:0], B[n-1:0], Bi;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rgbClr val="FFFF66"/>
                </a:solidFill>
                <a:latin typeface="Courier New" panose="02070309020205020404" pitchFamily="49" charset="0"/>
              </a:rPr>
              <a:t>output D[n-1:0], Bo;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rgbClr val="FFFF66"/>
                </a:solidFill>
                <a:latin typeface="Courier New" panose="02070309020205020404" pitchFamily="49" charset="0"/>
              </a:rPr>
              <a:t>reg    D[n-1:0], Bo;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chemeClr val="bg1"/>
                </a:solidFill>
                <a:latin typeface="Courier New" panose="02070309020205020404" pitchFamily="49" charset="0"/>
              </a:rPr>
              <a:t>    assign {Bo, Bi}=A-B-Bi;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rgbClr val="FFFF66"/>
                </a:solidFill>
                <a:latin typeface="Courier New" panose="02070309020205020404" pitchFamily="49" charset="0"/>
              </a:rPr>
              <a:t>endmodule </a:t>
            </a:r>
          </a:p>
        </p:txBody>
      </p:sp>
      <p:grpSp>
        <p:nvGrpSpPr>
          <p:cNvPr id="2" name="Group 76"/>
          <p:cNvGrpSpPr>
            <a:grpSpLocks/>
          </p:cNvGrpSpPr>
          <p:nvPr/>
        </p:nvGrpSpPr>
        <p:grpSpPr bwMode="auto">
          <a:xfrm>
            <a:off x="323850" y="765175"/>
            <a:ext cx="3197225" cy="2557463"/>
            <a:chOff x="642" y="1888"/>
            <a:chExt cx="2014" cy="1611"/>
          </a:xfrm>
        </p:grpSpPr>
        <p:grpSp>
          <p:nvGrpSpPr>
            <p:cNvPr id="13318" name="Group 61"/>
            <p:cNvGrpSpPr>
              <a:grpSpLocks/>
            </p:cNvGrpSpPr>
            <p:nvPr/>
          </p:nvGrpSpPr>
          <p:grpSpPr bwMode="auto">
            <a:xfrm>
              <a:off x="1066" y="2478"/>
              <a:ext cx="1179" cy="409"/>
              <a:chOff x="1066" y="2478"/>
              <a:chExt cx="1179" cy="409"/>
            </a:xfrm>
          </p:grpSpPr>
          <p:sp>
            <p:nvSpPr>
              <p:cNvPr id="13332" name="Freeform 59"/>
              <p:cNvSpPr>
                <a:spLocks/>
              </p:cNvSpPr>
              <p:nvPr/>
            </p:nvSpPr>
            <p:spPr bwMode="auto">
              <a:xfrm>
                <a:off x="1066" y="2478"/>
                <a:ext cx="1179" cy="409"/>
              </a:xfrm>
              <a:custGeom>
                <a:avLst/>
                <a:gdLst>
                  <a:gd name="T0" fmla="*/ 499 w 1179"/>
                  <a:gd name="T1" fmla="*/ 0 h 409"/>
                  <a:gd name="T2" fmla="*/ 590 w 1179"/>
                  <a:gd name="T3" fmla="*/ 136 h 409"/>
                  <a:gd name="T4" fmla="*/ 680 w 1179"/>
                  <a:gd name="T5" fmla="*/ 0 h 409"/>
                  <a:gd name="T6" fmla="*/ 1179 w 1179"/>
                  <a:gd name="T7" fmla="*/ 0 h 409"/>
                  <a:gd name="T8" fmla="*/ 998 w 1179"/>
                  <a:gd name="T9" fmla="*/ 409 h 409"/>
                  <a:gd name="T10" fmla="*/ 181 w 1179"/>
                  <a:gd name="T11" fmla="*/ 409 h 409"/>
                  <a:gd name="T12" fmla="*/ 0 w 1179"/>
                  <a:gd name="T13" fmla="*/ 0 h 409"/>
                  <a:gd name="T14" fmla="*/ 499 w 1179"/>
                  <a:gd name="T15" fmla="*/ 0 h 40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79"/>
                  <a:gd name="T25" fmla="*/ 0 h 409"/>
                  <a:gd name="T26" fmla="*/ 1179 w 1179"/>
                  <a:gd name="T27" fmla="*/ 409 h 40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79" h="409">
                    <a:moveTo>
                      <a:pt x="499" y="0"/>
                    </a:moveTo>
                    <a:lnTo>
                      <a:pt x="590" y="136"/>
                    </a:lnTo>
                    <a:lnTo>
                      <a:pt x="680" y="0"/>
                    </a:lnTo>
                    <a:lnTo>
                      <a:pt x="1179" y="0"/>
                    </a:lnTo>
                    <a:lnTo>
                      <a:pt x="998" y="409"/>
                    </a:lnTo>
                    <a:lnTo>
                      <a:pt x="181" y="409"/>
                    </a:lnTo>
                    <a:lnTo>
                      <a:pt x="0" y="0"/>
                    </a:lnTo>
                    <a:lnTo>
                      <a:pt x="499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 cap="flat" cmpd="sng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33" name="Text Box 60"/>
              <p:cNvSpPr txBox="1">
                <a:spLocks noChangeArrowheads="1"/>
              </p:cNvSpPr>
              <p:nvPr/>
            </p:nvSpPr>
            <p:spPr bwMode="auto">
              <a:xfrm>
                <a:off x="1543" y="2580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zh-TW" sz="2400">
                    <a:solidFill>
                      <a:schemeClr val="tx1"/>
                    </a:solidFill>
                  </a:rPr>
                  <a:t>–</a:t>
                </a:r>
              </a:p>
            </p:txBody>
          </p:sp>
        </p:grpSp>
        <p:sp>
          <p:nvSpPr>
            <p:cNvPr id="13319" name="Line 62"/>
            <p:cNvSpPr>
              <a:spLocks noChangeShapeType="1"/>
            </p:cNvSpPr>
            <p:nvPr/>
          </p:nvSpPr>
          <p:spPr bwMode="auto">
            <a:xfrm>
              <a:off x="1338" y="2115"/>
              <a:ext cx="0" cy="36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20" name="Line 63"/>
            <p:cNvSpPr>
              <a:spLocks noChangeShapeType="1"/>
            </p:cNvSpPr>
            <p:nvPr/>
          </p:nvSpPr>
          <p:spPr bwMode="auto">
            <a:xfrm>
              <a:off x="1973" y="2115"/>
              <a:ext cx="0" cy="36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21" name="Line 64"/>
            <p:cNvSpPr>
              <a:spLocks noChangeShapeType="1"/>
            </p:cNvSpPr>
            <p:nvPr/>
          </p:nvSpPr>
          <p:spPr bwMode="auto">
            <a:xfrm>
              <a:off x="1655" y="2886"/>
              <a:ext cx="0" cy="36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22" name="Line 65"/>
            <p:cNvSpPr>
              <a:spLocks noChangeShapeType="1"/>
            </p:cNvSpPr>
            <p:nvPr/>
          </p:nvSpPr>
          <p:spPr bwMode="auto">
            <a:xfrm>
              <a:off x="1292" y="2251"/>
              <a:ext cx="91" cy="4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23" name="Line 67"/>
            <p:cNvSpPr>
              <a:spLocks noChangeShapeType="1"/>
            </p:cNvSpPr>
            <p:nvPr/>
          </p:nvSpPr>
          <p:spPr bwMode="auto">
            <a:xfrm>
              <a:off x="1927" y="2251"/>
              <a:ext cx="91" cy="4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24" name="Line 68"/>
            <p:cNvSpPr>
              <a:spLocks noChangeShapeType="1"/>
            </p:cNvSpPr>
            <p:nvPr/>
          </p:nvSpPr>
          <p:spPr bwMode="auto">
            <a:xfrm>
              <a:off x="1610" y="3067"/>
              <a:ext cx="91" cy="4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25" name="Line 69"/>
            <p:cNvSpPr>
              <a:spLocks noChangeShapeType="1"/>
            </p:cNvSpPr>
            <p:nvPr/>
          </p:nvSpPr>
          <p:spPr bwMode="auto">
            <a:xfrm flipH="1">
              <a:off x="2154" y="2704"/>
              <a:ext cx="227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26" name="Line 70"/>
            <p:cNvSpPr>
              <a:spLocks noChangeShapeType="1"/>
            </p:cNvSpPr>
            <p:nvPr/>
          </p:nvSpPr>
          <p:spPr bwMode="auto">
            <a:xfrm flipH="1">
              <a:off x="930" y="2704"/>
              <a:ext cx="227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27" name="Text Box 71"/>
            <p:cNvSpPr txBox="1">
              <a:spLocks noChangeArrowheads="1"/>
            </p:cNvSpPr>
            <p:nvPr/>
          </p:nvSpPr>
          <p:spPr bwMode="auto">
            <a:xfrm>
              <a:off x="2352" y="2568"/>
              <a:ext cx="3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000" i="1">
                  <a:solidFill>
                    <a:srgbClr val="FFFF66"/>
                  </a:solidFill>
                </a:rPr>
                <a:t>B</a:t>
              </a:r>
              <a:r>
                <a:rPr lang="en-US" altLang="zh-TW" sz="2000" i="1" baseline="-25000">
                  <a:solidFill>
                    <a:srgbClr val="FFFF66"/>
                  </a:solidFill>
                </a:rPr>
                <a:t>in</a:t>
              </a:r>
            </a:p>
          </p:txBody>
        </p:sp>
        <p:sp>
          <p:nvSpPr>
            <p:cNvPr id="13328" name="Text Box 72"/>
            <p:cNvSpPr txBox="1">
              <a:spLocks noChangeArrowheads="1"/>
            </p:cNvSpPr>
            <p:nvPr/>
          </p:nvSpPr>
          <p:spPr bwMode="auto">
            <a:xfrm>
              <a:off x="642" y="2568"/>
              <a:ext cx="36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000" i="1">
                  <a:solidFill>
                    <a:srgbClr val="FFFF66"/>
                  </a:solidFill>
                </a:rPr>
                <a:t>B</a:t>
              </a:r>
              <a:r>
                <a:rPr lang="en-US" altLang="zh-TW" sz="2000" i="1" baseline="-25000">
                  <a:solidFill>
                    <a:srgbClr val="FFFF66"/>
                  </a:solidFill>
                </a:rPr>
                <a:t>out</a:t>
              </a:r>
            </a:p>
          </p:txBody>
        </p:sp>
        <p:sp>
          <p:nvSpPr>
            <p:cNvPr id="13329" name="Text Box 73"/>
            <p:cNvSpPr txBox="1">
              <a:spLocks noChangeArrowheads="1"/>
            </p:cNvSpPr>
            <p:nvPr/>
          </p:nvSpPr>
          <p:spPr bwMode="auto">
            <a:xfrm>
              <a:off x="1848" y="1888"/>
              <a:ext cx="22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000" i="1">
                  <a:solidFill>
                    <a:srgbClr val="FFFF66"/>
                  </a:solidFill>
                </a:rPr>
                <a:t>B</a:t>
              </a:r>
              <a:endParaRPr lang="en-US" altLang="zh-TW" sz="2000" i="1" baseline="-25000">
                <a:solidFill>
                  <a:srgbClr val="FFFF66"/>
                </a:solidFill>
              </a:endParaRPr>
            </a:p>
          </p:txBody>
        </p:sp>
        <p:sp>
          <p:nvSpPr>
            <p:cNvPr id="13330" name="Text Box 74"/>
            <p:cNvSpPr txBox="1">
              <a:spLocks noChangeArrowheads="1"/>
            </p:cNvSpPr>
            <p:nvPr/>
          </p:nvSpPr>
          <p:spPr bwMode="auto">
            <a:xfrm>
              <a:off x="1202" y="1888"/>
              <a:ext cx="22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000" i="1">
                  <a:solidFill>
                    <a:srgbClr val="FFFF66"/>
                  </a:solidFill>
                </a:rPr>
                <a:t>A</a:t>
              </a:r>
              <a:endParaRPr lang="en-US" altLang="zh-TW" sz="2000" i="1" baseline="-25000">
                <a:solidFill>
                  <a:srgbClr val="FFFF66"/>
                </a:solidFill>
              </a:endParaRPr>
            </a:p>
          </p:txBody>
        </p:sp>
        <p:sp>
          <p:nvSpPr>
            <p:cNvPr id="13331" name="Text Box 75"/>
            <p:cNvSpPr txBox="1">
              <a:spLocks noChangeArrowheads="1"/>
            </p:cNvSpPr>
            <p:nvPr/>
          </p:nvSpPr>
          <p:spPr bwMode="auto">
            <a:xfrm>
              <a:off x="1561" y="3249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TW" sz="2000" i="1">
                  <a:solidFill>
                    <a:srgbClr val="FFFF66"/>
                  </a:solidFill>
                </a:rPr>
                <a:t>D</a:t>
              </a:r>
              <a:endParaRPr lang="en-US" altLang="zh-TW" sz="2000" i="1" baseline="-25000">
                <a:solidFill>
                  <a:srgbClr val="FFFF66"/>
                </a:solidFill>
              </a:endParaRPr>
            </a:p>
          </p:txBody>
        </p:sp>
      </p:grpSp>
      <p:sp>
        <p:nvSpPr>
          <p:cNvPr id="623693" name="Rectangle 77"/>
          <p:cNvSpPr>
            <a:spLocks noChangeArrowheads="1"/>
          </p:cNvSpPr>
          <p:nvPr/>
        </p:nvSpPr>
        <p:spPr bwMode="auto">
          <a:xfrm>
            <a:off x="323850" y="3284538"/>
            <a:ext cx="8208963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1401763" indent="-45720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zh-TW" sz="2400"/>
              <a:t>Boolean Function Based Design:  Too Complex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2400"/>
              <a:t>Half-Subtractor→Full-Subtractor→n-bit Subtractor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2400"/>
              <a:t>Parallel Design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2400"/>
              <a:t>Modified from Adder:</a:t>
            </a:r>
          </a:p>
          <a:p>
            <a:pPr lvl="1">
              <a:buFontTx/>
              <a:buChar char="•"/>
            </a:pPr>
            <a:r>
              <a:rPr lang="en-US" altLang="zh-TW" sz="2400"/>
              <a:t>S = A + B   if Sub==0</a:t>
            </a:r>
          </a:p>
          <a:p>
            <a:pPr lvl="1">
              <a:buFontTx/>
              <a:buChar char="•"/>
            </a:pPr>
            <a:r>
              <a:rPr lang="en-US" altLang="zh-TW" sz="2400"/>
              <a:t>S =A -  B = A + (-B) = A + (~B+1) if Sub==1 </a:t>
            </a:r>
          </a:p>
          <a:p>
            <a:pPr lvl="1">
              <a:buFont typeface="Arial" panose="020B0604020202020204" pitchFamily="34" charset="0"/>
              <a:buChar char="→"/>
            </a:pPr>
            <a:r>
              <a:rPr lang="en-US" altLang="zh-TW" sz="2400"/>
              <a:t>D = S = A + (Sub ? ~B : B) + Sub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3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3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3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3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3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36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36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36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36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3670" grpId="0" animBg="1"/>
      <p:bldP spid="62369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zh-TW" sz="4000" b="1">
                <a:solidFill>
                  <a:srgbClr val="66FFFF"/>
                </a:solidFill>
              </a:rPr>
              <a:t>6-Bit Parallel Multiplier</a:t>
            </a:r>
            <a:endParaRPr lang="en-US" altLang="zh-TW" sz="4000" b="1">
              <a:solidFill>
                <a:schemeClr val="tx1"/>
              </a:solidFill>
            </a:endParaRPr>
          </a:p>
        </p:txBody>
      </p:sp>
      <p:sp>
        <p:nvSpPr>
          <p:cNvPr id="625686" name="Rectangle 22"/>
          <p:cNvSpPr>
            <a:spLocks noChangeArrowheads="1"/>
          </p:cNvSpPr>
          <p:nvPr/>
        </p:nvSpPr>
        <p:spPr bwMode="auto">
          <a:xfrm>
            <a:off x="1476375" y="2439988"/>
            <a:ext cx="20161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ctr">
              <a:lnSpc>
                <a:spcPct val="110000"/>
              </a:lnSpc>
              <a:buFontTx/>
              <a:buNone/>
            </a:pPr>
            <a:r>
              <a:rPr lang="en-US" altLang="zh-TW">
                <a:solidFill>
                  <a:srgbClr val="00FF00"/>
                </a:solidFill>
                <a:ea typeface="標楷體" panose="03000509000000000000" pitchFamily="65" charset="-120"/>
              </a:rPr>
              <a:t>2  3  4</a:t>
            </a:r>
          </a:p>
        </p:txBody>
      </p:sp>
      <p:sp>
        <p:nvSpPr>
          <p:cNvPr id="625687" name="Rectangle 23"/>
          <p:cNvSpPr>
            <a:spLocks noChangeArrowheads="1"/>
          </p:cNvSpPr>
          <p:nvPr/>
        </p:nvSpPr>
        <p:spPr bwMode="auto">
          <a:xfrm>
            <a:off x="1476375" y="3089275"/>
            <a:ext cx="20161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ctr">
              <a:lnSpc>
                <a:spcPct val="110000"/>
              </a:lnSpc>
              <a:buFontTx/>
              <a:buNone/>
            </a:pPr>
            <a:r>
              <a:rPr lang="en-US" altLang="zh-TW">
                <a:solidFill>
                  <a:schemeClr val="bg1"/>
                </a:solidFill>
                <a:ea typeface="標楷體" panose="03000509000000000000" pitchFamily="65" charset="-120"/>
              </a:rPr>
              <a:t>1  2  3</a:t>
            </a:r>
          </a:p>
        </p:txBody>
      </p:sp>
      <p:sp>
        <p:nvSpPr>
          <p:cNvPr id="625688" name="Rectangle 24"/>
          <p:cNvSpPr>
            <a:spLocks noChangeArrowheads="1"/>
          </p:cNvSpPr>
          <p:nvPr/>
        </p:nvSpPr>
        <p:spPr bwMode="auto">
          <a:xfrm>
            <a:off x="684213" y="3108325"/>
            <a:ext cx="20161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ctr">
              <a:lnSpc>
                <a:spcPct val="110000"/>
              </a:lnSpc>
              <a:buFontTx/>
              <a:buNone/>
            </a:pPr>
            <a:r>
              <a:rPr lang="en-US" altLang="zh-TW">
                <a:ea typeface="標楷體" panose="03000509000000000000" pitchFamily="65" charset="-120"/>
              </a:rPr>
              <a:t>X )</a:t>
            </a:r>
          </a:p>
        </p:txBody>
      </p:sp>
      <p:sp>
        <p:nvSpPr>
          <p:cNvPr id="625689" name="Line 25"/>
          <p:cNvSpPr>
            <a:spLocks noChangeShapeType="1"/>
          </p:cNvSpPr>
          <p:nvPr/>
        </p:nvSpPr>
        <p:spPr bwMode="auto">
          <a:xfrm>
            <a:off x="468313" y="3736975"/>
            <a:ext cx="23749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25690" name="Rectangle 26"/>
          <p:cNvSpPr>
            <a:spLocks noChangeArrowheads="1"/>
          </p:cNvSpPr>
          <p:nvPr/>
        </p:nvSpPr>
        <p:spPr bwMode="auto">
          <a:xfrm>
            <a:off x="1042988" y="3736975"/>
            <a:ext cx="20161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ctr">
              <a:lnSpc>
                <a:spcPct val="110000"/>
              </a:lnSpc>
              <a:buFontTx/>
              <a:buNone/>
            </a:pPr>
            <a:r>
              <a:rPr lang="en-US" altLang="zh-TW">
                <a:ea typeface="標楷體" panose="03000509000000000000" pitchFamily="65" charset="-120"/>
              </a:rPr>
              <a:t>    7  0  2</a:t>
            </a:r>
          </a:p>
        </p:txBody>
      </p:sp>
      <p:sp>
        <p:nvSpPr>
          <p:cNvPr id="625691" name="Rectangle 27"/>
          <p:cNvSpPr>
            <a:spLocks noChangeArrowheads="1"/>
          </p:cNvSpPr>
          <p:nvPr/>
        </p:nvSpPr>
        <p:spPr bwMode="auto">
          <a:xfrm>
            <a:off x="1042988" y="4384675"/>
            <a:ext cx="20161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ctr">
              <a:lnSpc>
                <a:spcPct val="110000"/>
              </a:lnSpc>
              <a:buFontTx/>
              <a:buNone/>
            </a:pPr>
            <a:r>
              <a:rPr lang="en-US" altLang="zh-TW">
                <a:ea typeface="標楷體" panose="03000509000000000000" pitchFamily="65" charset="-120"/>
              </a:rPr>
              <a:t>4  6  8</a:t>
            </a:r>
          </a:p>
        </p:txBody>
      </p:sp>
      <p:sp>
        <p:nvSpPr>
          <p:cNvPr id="625692" name="Rectangle 28"/>
          <p:cNvSpPr>
            <a:spLocks noChangeArrowheads="1"/>
          </p:cNvSpPr>
          <p:nvPr/>
        </p:nvSpPr>
        <p:spPr bwMode="auto">
          <a:xfrm>
            <a:off x="611188" y="5032375"/>
            <a:ext cx="20161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ctr">
              <a:lnSpc>
                <a:spcPct val="110000"/>
              </a:lnSpc>
              <a:buFontTx/>
              <a:buNone/>
            </a:pPr>
            <a:r>
              <a:rPr lang="en-US" altLang="zh-TW">
                <a:ea typeface="標楷體" panose="03000509000000000000" pitchFamily="65" charset="-120"/>
              </a:rPr>
              <a:t>2  3  4</a:t>
            </a:r>
          </a:p>
        </p:txBody>
      </p:sp>
      <p:sp>
        <p:nvSpPr>
          <p:cNvPr id="625693" name="Line 29"/>
          <p:cNvSpPr>
            <a:spLocks noChangeShapeType="1"/>
          </p:cNvSpPr>
          <p:nvPr/>
        </p:nvSpPr>
        <p:spPr bwMode="auto">
          <a:xfrm>
            <a:off x="468313" y="5681663"/>
            <a:ext cx="24479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25694" name="Rectangle 30"/>
          <p:cNvSpPr>
            <a:spLocks noChangeArrowheads="1"/>
          </p:cNvSpPr>
          <p:nvPr/>
        </p:nvSpPr>
        <p:spPr bwMode="auto">
          <a:xfrm>
            <a:off x="611188" y="5753100"/>
            <a:ext cx="316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ctr">
              <a:lnSpc>
                <a:spcPct val="110000"/>
              </a:lnSpc>
              <a:buFontTx/>
              <a:buNone/>
            </a:pPr>
            <a:r>
              <a:rPr lang="en-US" altLang="zh-TW">
                <a:ea typeface="標楷體" panose="03000509000000000000" pitchFamily="65" charset="-120"/>
              </a:rPr>
              <a:t>2  8  7  8  2</a:t>
            </a:r>
          </a:p>
        </p:txBody>
      </p:sp>
      <p:sp>
        <p:nvSpPr>
          <p:cNvPr id="625695" name="Rectangle 31"/>
          <p:cNvSpPr>
            <a:spLocks noChangeArrowheads="1"/>
          </p:cNvSpPr>
          <p:nvPr/>
        </p:nvSpPr>
        <p:spPr bwMode="auto">
          <a:xfrm>
            <a:off x="5868988" y="2439988"/>
            <a:ext cx="28067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ctr">
              <a:lnSpc>
                <a:spcPct val="110000"/>
              </a:lnSpc>
              <a:buFontTx/>
              <a:buNone/>
            </a:pPr>
            <a:r>
              <a:rPr lang="en-US" altLang="zh-TW">
                <a:solidFill>
                  <a:srgbClr val="00FF00"/>
                </a:solidFill>
                <a:ea typeface="標楷體" panose="03000509000000000000" pitchFamily="65" charset="-120"/>
              </a:rPr>
              <a:t>1  0  1  1  = B</a:t>
            </a:r>
          </a:p>
        </p:txBody>
      </p:sp>
      <p:sp>
        <p:nvSpPr>
          <p:cNvPr id="625696" name="Rectangle 32"/>
          <p:cNvSpPr>
            <a:spLocks noChangeArrowheads="1"/>
          </p:cNvSpPr>
          <p:nvPr/>
        </p:nvSpPr>
        <p:spPr bwMode="auto">
          <a:xfrm>
            <a:off x="5868988" y="3089275"/>
            <a:ext cx="2735262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ctr">
              <a:lnSpc>
                <a:spcPct val="110000"/>
              </a:lnSpc>
              <a:buFontTx/>
              <a:buNone/>
            </a:pPr>
            <a:r>
              <a:rPr lang="en-US" altLang="zh-TW">
                <a:solidFill>
                  <a:schemeClr val="bg1"/>
                </a:solidFill>
                <a:ea typeface="標楷體" panose="03000509000000000000" pitchFamily="65" charset="-120"/>
              </a:rPr>
              <a:t>1  1  0  1  = A</a:t>
            </a:r>
          </a:p>
        </p:txBody>
      </p:sp>
      <p:sp>
        <p:nvSpPr>
          <p:cNvPr id="625697" name="Rectangle 33"/>
          <p:cNvSpPr>
            <a:spLocks noChangeArrowheads="1"/>
          </p:cNvSpPr>
          <p:nvPr/>
        </p:nvSpPr>
        <p:spPr bwMode="auto">
          <a:xfrm>
            <a:off x="5076825" y="3108325"/>
            <a:ext cx="20161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ctr">
              <a:lnSpc>
                <a:spcPct val="110000"/>
              </a:lnSpc>
              <a:buFontTx/>
              <a:buNone/>
            </a:pPr>
            <a:r>
              <a:rPr lang="en-US" altLang="zh-TW">
                <a:ea typeface="標楷體" panose="03000509000000000000" pitchFamily="65" charset="-120"/>
              </a:rPr>
              <a:t>X )</a:t>
            </a:r>
          </a:p>
        </p:txBody>
      </p:sp>
      <p:sp>
        <p:nvSpPr>
          <p:cNvPr id="625698" name="Line 34"/>
          <p:cNvSpPr>
            <a:spLocks noChangeShapeType="1"/>
          </p:cNvSpPr>
          <p:nvPr/>
        </p:nvSpPr>
        <p:spPr bwMode="auto">
          <a:xfrm>
            <a:off x="4140200" y="3736975"/>
            <a:ext cx="3887788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25699" name="Rectangle 35"/>
          <p:cNvSpPr>
            <a:spLocks noChangeArrowheads="1"/>
          </p:cNvSpPr>
          <p:nvPr/>
        </p:nvSpPr>
        <p:spPr bwMode="auto">
          <a:xfrm>
            <a:off x="5435600" y="3736975"/>
            <a:ext cx="2665413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ctr">
              <a:lnSpc>
                <a:spcPct val="110000"/>
              </a:lnSpc>
              <a:buFontTx/>
              <a:buNone/>
            </a:pPr>
            <a:r>
              <a:rPr lang="en-US" altLang="zh-TW">
                <a:ea typeface="標楷體" panose="03000509000000000000" pitchFamily="65" charset="-120"/>
              </a:rPr>
              <a:t>    1  0  1  1</a:t>
            </a:r>
          </a:p>
        </p:txBody>
      </p:sp>
      <p:sp>
        <p:nvSpPr>
          <p:cNvPr id="625700" name="Rectangle 36"/>
          <p:cNvSpPr>
            <a:spLocks noChangeArrowheads="1"/>
          </p:cNvSpPr>
          <p:nvPr/>
        </p:nvSpPr>
        <p:spPr bwMode="auto">
          <a:xfrm>
            <a:off x="5435600" y="4240213"/>
            <a:ext cx="20161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ctr">
              <a:lnSpc>
                <a:spcPct val="110000"/>
              </a:lnSpc>
              <a:buFontTx/>
              <a:buNone/>
            </a:pPr>
            <a:r>
              <a:rPr lang="en-US" altLang="zh-TW">
                <a:ea typeface="標楷體" panose="03000509000000000000" pitchFamily="65" charset="-120"/>
              </a:rPr>
              <a:t>0  0  0  0</a:t>
            </a:r>
          </a:p>
        </p:txBody>
      </p:sp>
      <p:sp>
        <p:nvSpPr>
          <p:cNvPr id="625701" name="Line 37"/>
          <p:cNvSpPr>
            <a:spLocks noChangeShapeType="1"/>
          </p:cNvSpPr>
          <p:nvPr/>
        </p:nvSpPr>
        <p:spPr bwMode="auto">
          <a:xfrm>
            <a:off x="4140200" y="5681663"/>
            <a:ext cx="3887788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25702" name="Rectangle 38"/>
          <p:cNvSpPr>
            <a:spLocks noChangeArrowheads="1"/>
          </p:cNvSpPr>
          <p:nvPr/>
        </p:nvSpPr>
        <p:spPr bwMode="auto">
          <a:xfrm>
            <a:off x="4140200" y="5753100"/>
            <a:ext cx="38163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ctr">
              <a:lnSpc>
                <a:spcPct val="110000"/>
              </a:lnSpc>
              <a:buFontTx/>
              <a:buNone/>
            </a:pPr>
            <a:r>
              <a:rPr lang="en-US" altLang="zh-TW">
                <a:solidFill>
                  <a:schemeClr val="hlink"/>
                </a:solidFill>
                <a:ea typeface="標楷體" panose="03000509000000000000" pitchFamily="65" charset="-120"/>
              </a:rPr>
              <a:t>1  0  0  0  1  1  1  1</a:t>
            </a:r>
          </a:p>
        </p:txBody>
      </p:sp>
      <p:sp>
        <p:nvSpPr>
          <p:cNvPr id="625703" name="Rectangle 39"/>
          <p:cNvSpPr>
            <a:spLocks noChangeArrowheads="1"/>
          </p:cNvSpPr>
          <p:nvPr/>
        </p:nvSpPr>
        <p:spPr bwMode="auto">
          <a:xfrm>
            <a:off x="4570413" y="4673600"/>
            <a:ext cx="2665412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ctr">
              <a:lnSpc>
                <a:spcPct val="110000"/>
              </a:lnSpc>
              <a:buFontTx/>
              <a:buNone/>
            </a:pPr>
            <a:r>
              <a:rPr lang="en-US" altLang="zh-TW">
                <a:ea typeface="標楷體" panose="03000509000000000000" pitchFamily="65" charset="-120"/>
              </a:rPr>
              <a:t>    1  0  1  1</a:t>
            </a:r>
          </a:p>
        </p:txBody>
      </p:sp>
      <p:sp>
        <p:nvSpPr>
          <p:cNvPr id="625704" name="Rectangle 40"/>
          <p:cNvSpPr>
            <a:spLocks noChangeArrowheads="1"/>
          </p:cNvSpPr>
          <p:nvPr/>
        </p:nvSpPr>
        <p:spPr bwMode="auto">
          <a:xfrm>
            <a:off x="4140200" y="5105400"/>
            <a:ext cx="2665413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ctr">
              <a:lnSpc>
                <a:spcPct val="110000"/>
              </a:lnSpc>
              <a:buFontTx/>
              <a:buNone/>
            </a:pPr>
            <a:r>
              <a:rPr lang="en-US" altLang="zh-TW">
                <a:ea typeface="標楷體" panose="03000509000000000000" pitchFamily="65" charset="-120"/>
              </a:rPr>
              <a:t>    1  0  1  1</a:t>
            </a:r>
          </a:p>
        </p:txBody>
      </p:sp>
      <p:sp>
        <p:nvSpPr>
          <p:cNvPr id="625705" name="Rectangle 41"/>
          <p:cNvSpPr>
            <a:spLocks noChangeArrowheads="1"/>
          </p:cNvSpPr>
          <p:nvPr/>
        </p:nvSpPr>
        <p:spPr bwMode="auto">
          <a:xfrm>
            <a:off x="3348038" y="3808413"/>
            <a:ext cx="2016125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>
                <a:solidFill>
                  <a:schemeClr val="bg1"/>
                </a:solidFill>
                <a:ea typeface="標楷體" panose="03000509000000000000" pitchFamily="65" charset="-120"/>
              </a:rPr>
              <a:t>         1 → </a:t>
            </a:r>
          </a:p>
          <a:p>
            <a:pPr font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>
                <a:solidFill>
                  <a:schemeClr val="bg1"/>
                </a:solidFill>
                <a:ea typeface="標楷體" panose="03000509000000000000" pitchFamily="65" charset="-120"/>
              </a:rPr>
              <a:t>      0 →</a:t>
            </a:r>
          </a:p>
          <a:p>
            <a:pPr font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>
                <a:solidFill>
                  <a:schemeClr val="bg1"/>
                </a:solidFill>
                <a:ea typeface="標楷體" panose="03000509000000000000" pitchFamily="65" charset="-120"/>
              </a:rPr>
              <a:t>   1 →</a:t>
            </a:r>
          </a:p>
          <a:p>
            <a:pPr font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>
                <a:solidFill>
                  <a:schemeClr val="bg1"/>
                </a:solidFill>
                <a:ea typeface="標楷體" panose="03000509000000000000" pitchFamily="65" charset="-120"/>
              </a:rPr>
              <a:t>1 →</a:t>
            </a:r>
          </a:p>
        </p:txBody>
      </p:sp>
      <p:sp>
        <p:nvSpPr>
          <p:cNvPr id="625706" name="Line 42"/>
          <p:cNvSpPr>
            <a:spLocks noChangeShapeType="1"/>
          </p:cNvSpPr>
          <p:nvPr/>
        </p:nvSpPr>
        <p:spPr bwMode="auto">
          <a:xfrm flipH="1">
            <a:off x="5940425" y="3089275"/>
            <a:ext cx="2303463" cy="2592388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25707" name="Line 43"/>
          <p:cNvSpPr>
            <a:spLocks noChangeShapeType="1"/>
          </p:cNvSpPr>
          <p:nvPr/>
        </p:nvSpPr>
        <p:spPr bwMode="auto">
          <a:xfrm flipH="1">
            <a:off x="5508625" y="3089275"/>
            <a:ext cx="2303463" cy="2592388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25708" name="Line 44"/>
          <p:cNvSpPr>
            <a:spLocks noChangeShapeType="1"/>
          </p:cNvSpPr>
          <p:nvPr/>
        </p:nvSpPr>
        <p:spPr bwMode="auto">
          <a:xfrm flipH="1">
            <a:off x="5003800" y="3089275"/>
            <a:ext cx="2303463" cy="2592388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25709" name="Line 45"/>
          <p:cNvSpPr>
            <a:spLocks noChangeShapeType="1"/>
          </p:cNvSpPr>
          <p:nvPr/>
        </p:nvSpPr>
        <p:spPr bwMode="auto">
          <a:xfrm flipH="1">
            <a:off x="4572000" y="3089275"/>
            <a:ext cx="2303463" cy="2592388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25710" name="Line 46"/>
          <p:cNvSpPr>
            <a:spLocks noChangeShapeType="1"/>
          </p:cNvSpPr>
          <p:nvPr/>
        </p:nvSpPr>
        <p:spPr bwMode="auto">
          <a:xfrm>
            <a:off x="5219700" y="4097338"/>
            <a:ext cx="2808288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25711" name="Line 47"/>
          <p:cNvSpPr>
            <a:spLocks noChangeShapeType="1"/>
          </p:cNvSpPr>
          <p:nvPr/>
        </p:nvSpPr>
        <p:spPr bwMode="auto">
          <a:xfrm>
            <a:off x="4860925" y="4529138"/>
            <a:ext cx="2808288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25712" name="Line 48"/>
          <p:cNvSpPr>
            <a:spLocks noChangeShapeType="1"/>
          </p:cNvSpPr>
          <p:nvPr/>
        </p:nvSpPr>
        <p:spPr bwMode="auto">
          <a:xfrm>
            <a:off x="4572000" y="4960938"/>
            <a:ext cx="2808288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25713" name="Line 49"/>
          <p:cNvSpPr>
            <a:spLocks noChangeShapeType="1"/>
          </p:cNvSpPr>
          <p:nvPr/>
        </p:nvSpPr>
        <p:spPr bwMode="auto">
          <a:xfrm>
            <a:off x="4211638" y="5392738"/>
            <a:ext cx="2808287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25714" name="Line 50"/>
          <p:cNvSpPr>
            <a:spLocks noChangeShapeType="1"/>
          </p:cNvSpPr>
          <p:nvPr/>
        </p:nvSpPr>
        <p:spPr bwMode="auto">
          <a:xfrm>
            <a:off x="7451725" y="2297113"/>
            <a:ext cx="0" cy="38163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25715" name="Line 51"/>
          <p:cNvSpPr>
            <a:spLocks noChangeShapeType="1"/>
          </p:cNvSpPr>
          <p:nvPr/>
        </p:nvSpPr>
        <p:spPr bwMode="auto">
          <a:xfrm>
            <a:off x="7019925" y="2297113"/>
            <a:ext cx="0" cy="38163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25716" name="Line 52"/>
          <p:cNvSpPr>
            <a:spLocks noChangeShapeType="1"/>
          </p:cNvSpPr>
          <p:nvPr/>
        </p:nvSpPr>
        <p:spPr bwMode="auto">
          <a:xfrm>
            <a:off x="6588125" y="2297113"/>
            <a:ext cx="0" cy="38163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25717" name="Line 53"/>
          <p:cNvSpPr>
            <a:spLocks noChangeShapeType="1"/>
          </p:cNvSpPr>
          <p:nvPr/>
        </p:nvSpPr>
        <p:spPr bwMode="auto">
          <a:xfrm>
            <a:off x="6156325" y="2297113"/>
            <a:ext cx="0" cy="38163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25718" name="Line 54"/>
          <p:cNvSpPr>
            <a:spLocks noChangeShapeType="1"/>
          </p:cNvSpPr>
          <p:nvPr/>
        </p:nvSpPr>
        <p:spPr bwMode="auto">
          <a:xfrm>
            <a:off x="5724525" y="2297113"/>
            <a:ext cx="0" cy="38163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25719" name="Line 55"/>
          <p:cNvSpPr>
            <a:spLocks noChangeShapeType="1"/>
          </p:cNvSpPr>
          <p:nvPr/>
        </p:nvSpPr>
        <p:spPr bwMode="auto">
          <a:xfrm>
            <a:off x="5292725" y="2297113"/>
            <a:ext cx="0" cy="38163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25720" name="Line 56"/>
          <p:cNvSpPr>
            <a:spLocks noChangeShapeType="1"/>
          </p:cNvSpPr>
          <p:nvPr/>
        </p:nvSpPr>
        <p:spPr bwMode="auto">
          <a:xfrm>
            <a:off x="4860925" y="2297113"/>
            <a:ext cx="0" cy="38163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25721" name="Line 57"/>
          <p:cNvSpPr>
            <a:spLocks noChangeShapeType="1"/>
          </p:cNvSpPr>
          <p:nvPr/>
        </p:nvSpPr>
        <p:spPr bwMode="auto">
          <a:xfrm>
            <a:off x="4427538" y="2297113"/>
            <a:ext cx="0" cy="38163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25722" name="Rectangle 58"/>
          <p:cNvSpPr>
            <a:spLocks noChangeArrowheads="1"/>
          </p:cNvSpPr>
          <p:nvPr/>
        </p:nvSpPr>
        <p:spPr bwMode="auto">
          <a:xfrm>
            <a:off x="3995738" y="6329363"/>
            <a:ext cx="4392612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ctr">
              <a:lnSpc>
                <a:spcPct val="110000"/>
              </a:lnSpc>
              <a:buFontTx/>
              <a:buNone/>
            </a:pPr>
            <a:r>
              <a:rPr lang="en-US" altLang="zh-TW">
                <a:solidFill>
                  <a:schemeClr val="hlink"/>
                </a:solidFill>
                <a:ea typeface="標楷體" panose="03000509000000000000" pitchFamily="65" charset="-120"/>
              </a:rPr>
              <a:t>Product P=BxA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25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25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25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625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0"/>
                                        <p:tgtEl>
                                          <p:spTgt spid="625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25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0"/>
                                        <p:tgtEl>
                                          <p:spTgt spid="625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625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625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625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625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625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625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625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625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62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62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62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62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62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62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62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62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625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686" grpId="0" build="p" autoUpdateAnimBg="0"/>
      <p:bldP spid="625687" grpId="0" build="p" autoUpdateAnimBg="0"/>
      <p:bldP spid="625688" grpId="0" build="p" autoUpdateAnimBg="0"/>
      <p:bldP spid="625690" grpId="0" build="p" autoUpdateAnimBg="0"/>
      <p:bldP spid="625691" grpId="0" build="p" autoUpdateAnimBg="0"/>
      <p:bldP spid="625692" grpId="0" build="p" autoUpdateAnimBg="0"/>
      <p:bldP spid="625694" grpId="0" build="p" autoUpdateAnimBg="0"/>
      <p:bldP spid="625695" grpId="0" build="p" autoUpdateAnimBg="0"/>
      <p:bldP spid="625696" grpId="0" build="p" autoUpdateAnimBg="0"/>
      <p:bldP spid="625696" grpId="1" build="allAtOnce"/>
      <p:bldP spid="625697" grpId="0" build="p" autoUpdateAnimBg="0"/>
      <p:bldP spid="625699" grpId="0" build="p" autoUpdateAnimBg="0"/>
      <p:bldP spid="625700" grpId="0" build="p" autoUpdateAnimBg="0"/>
      <p:bldP spid="625702" grpId="0" build="p" autoUpdateAnimBg="0"/>
      <p:bldP spid="625703" grpId="0" build="p" autoUpdateAnimBg="0"/>
      <p:bldP spid="625704" grpId="0" build="p" autoUpdateAnimBg="0"/>
      <p:bldP spid="625705" grpId="0"/>
      <p:bldP spid="625722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830" name="Text Box 70"/>
          <p:cNvSpPr txBox="1">
            <a:spLocks noChangeArrowheads="1"/>
          </p:cNvSpPr>
          <p:nvPr/>
        </p:nvSpPr>
        <p:spPr bwMode="auto">
          <a:xfrm>
            <a:off x="4356100" y="869950"/>
            <a:ext cx="4716463" cy="1766888"/>
          </a:xfrm>
          <a:prstGeom prst="rect">
            <a:avLst/>
          </a:prstGeom>
          <a:solidFill>
            <a:schemeClr val="tx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rgbClr val="FFFF66"/>
                </a:solidFill>
                <a:latin typeface="Courier New" panose="02070309020205020404" pitchFamily="49" charset="0"/>
              </a:rPr>
              <a:t>module MULij(Ai, Bj, Ci, Co, Pi, Po);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rgbClr val="FFFF66"/>
                </a:solidFill>
                <a:latin typeface="Courier New" panose="02070309020205020404" pitchFamily="49" charset="0"/>
              </a:rPr>
              <a:t>input  Ai, Bj, Ci;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rgbClr val="FFFF66"/>
                </a:solidFill>
                <a:latin typeface="Courier New" panose="02070309020205020404" pitchFamily="49" charset="0"/>
              </a:rPr>
              <a:t>output Co, Pij;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zh-TW" sz="1600">
              <a:solidFill>
                <a:srgbClr val="FFFF66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chemeClr val="bg1"/>
                </a:solidFill>
                <a:latin typeface="Courier New" panose="02070309020205020404" pitchFamily="49" charset="0"/>
              </a:rPr>
              <a:t>    and (AB, Ai, Bj);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chemeClr val="bg1"/>
                </a:solidFill>
                <a:latin typeface="Courier New" panose="02070309020205020404" pitchFamily="49" charset="0"/>
              </a:rPr>
              <a:t>    FullAdder (Pi, Ci, AB, Co, Po);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zh-TW" sz="1600">
              <a:solidFill>
                <a:srgbClr val="FFFF66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rgbClr val="FFFF66"/>
                </a:solidFill>
                <a:latin typeface="Courier New" panose="02070309020205020404" pitchFamily="49" charset="0"/>
              </a:rPr>
              <a:t>endmodule </a:t>
            </a: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zh-TW" sz="4000" b="1">
                <a:solidFill>
                  <a:srgbClr val="66FFFF"/>
                </a:solidFill>
              </a:rPr>
              <a:t>Multiplier Cell</a:t>
            </a:r>
            <a:endParaRPr lang="en-US" altLang="zh-TW" sz="4000" b="1">
              <a:solidFill>
                <a:schemeClr val="tx1"/>
              </a:solidFill>
            </a:endParaRPr>
          </a:p>
        </p:txBody>
      </p:sp>
      <p:sp>
        <p:nvSpPr>
          <p:cNvPr id="629812" name="Rectangle 52"/>
          <p:cNvSpPr>
            <a:spLocks noChangeArrowheads="1"/>
          </p:cNvSpPr>
          <p:nvPr/>
        </p:nvSpPr>
        <p:spPr bwMode="auto">
          <a:xfrm>
            <a:off x="681038" y="2562225"/>
            <a:ext cx="3386137" cy="33845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TW" sz="4000" b="1" i="1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</a:p>
          <a:p>
            <a:pPr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TW" sz="4000" b="1" i="1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629813" name="Line 53"/>
          <p:cNvSpPr>
            <a:spLocks noChangeShapeType="1"/>
          </p:cNvSpPr>
          <p:nvPr/>
        </p:nvSpPr>
        <p:spPr bwMode="auto">
          <a:xfrm>
            <a:off x="107950" y="1985963"/>
            <a:ext cx="4464050" cy="446405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29814" name="Line 54"/>
          <p:cNvSpPr>
            <a:spLocks noChangeShapeType="1"/>
          </p:cNvSpPr>
          <p:nvPr/>
        </p:nvSpPr>
        <p:spPr bwMode="auto">
          <a:xfrm>
            <a:off x="3995738" y="2201863"/>
            <a:ext cx="0" cy="4392612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107950" y="2792413"/>
            <a:ext cx="4643438" cy="69850"/>
            <a:chOff x="1655" y="1670"/>
            <a:chExt cx="2768" cy="36"/>
          </a:xfrm>
        </p:grpSpPr>
        <p:sp>
          <p:nvSpPr>
            <p:cNvPr id="17428" name="Line 56"/>
            <p:cNvSpPr>
              <a:spLocks noChangeShapeType="1"/>
            </p:cNvSpPr>
            <p:nvPr/>
          </p:nvSpPr>
          <p:spPr bwMode="auto">
            <a:xfrm>
              <a:off x="1655" y="1706"/>
              <a:ext cx="276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7429" name="Line 57"/>
            <p:cNvSpPr>
              <a:spLocks noChangeShapeType="1"/>
            </p:cNvSpPr>
            <p:nvPr/>
          </p:nvSpPr>
          <p:spPr bwMode="auto">
            <a:xfrm>
              <a:off x="1656" y="1670"/>
              <a:ext cx="276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2843213" y="2778125"/>
            <a:ext cx="1150937" cy="1223963"/>
            <a:chOff x="2971" y="1661"/>
            <a:chExt cx="725" cy="771"/>
          </a:xfrm>
        </p:grpSpPr>
        <p:sp>
          <p:nvSpPr>
            <p:cNvPr id="17424" name="Line 59"/>
            <p:cNvSpPr>
              <a:spLocks noChangeShapeType="1"/>
            </p:cNvSpPr>
            <p:nvPr/>
          </p:nvSpPr>
          <p:spPr bwMode="auto">
            <a:xfrm flipV="1">
              <a:off x="3334" y="1661"/>
              <a:ext cx="0" cy="31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7425" name="Line 60"/>
            <p:cNvSpPr>
              <a:spLocks noChangeShapeType="1"/>
            </p:cNvSpPr>
            <p:nvPr/>
          </p:nvSpPr>
          <p:spPr bwMode="auto">
            <a:xfrm>
              <a:off x="3379" y="2069"/>
              <a:ext cx="31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7426" name="AutoShape 61"/>
            <p:cNvSpPr>
              <a:spLocks noChangeArrowheads="1"/>
            </p:cNvSpPr>
            <p:nvPr/>
          </p:nvSpPr>
          <p:spPr bwMode="auto">
            <a:xfrm rot="18697268" flipH="1">
              <a:off x="3061" y="1979"/>
              <a:ext cx="384" cy="384"/>
            </a:xfrm>
            <a:prstGeom prst="flowChartDelay">
              <a:avLst/>
            </a:prstGeom>
            <a:solidFill>
              <a:schemeClr val="hlink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zh-TW" altLang="en-US" sz="2400">
                <a:solidFill>
                  <a:srgbClr val="FFFF66"/>
                </a:solidFill>
              </a:endParaRPr>
            </a:p>
          </p:txBody>
        </p:sp>
        <p:sp>
          <p:nvSpPr>
            <p:cNvPr id="17427" name="Line 62"/>
            <p:cNvSpPr>
              <a:spLocks noChangeShapeType="1"/>
            </p:cNvSpPr>
            <p:nvPr/>
          </p:nvSpPr>
          <p:spPr bwMode="auto">
            <a:xfrm flipH="1">
              <a:off x="2971" y="2296"/>
              <a:ext cx="136" cy="1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sp>
        <p:nvSpPr>
          <p:cNvPr id="629823" name="Line 63"/>
          <p:cNvSpPr>
            <a:spLocks noChangeShapeType="1"/>
          </p:cNvSpPr>
          <p:nvPr/>
        </p:nvSpPr>
        <p:spPr bwMode="auto">
          <a:xfrm flipH="1" flipV="1">
            <a:off x="323850" y="4433888"/>
            <a:ext cx="4032250" cy="71437"/>
          </a:xfrm>
          <a:prstGeom prst="line">
            <a:avLst/>
          </a:prstGeom>
          <a:noFill/>
          <a:ln w="76200">
            <a:solidFill>
              <a:srgbClr val="A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29824" name="Rectangle 64"/>
          <p:cNvSpPr>
            <a:spLocks noChangeArrowheads="1"/>
          </p:cNvSpPr>
          <p:nvPr/>
        </p:nvSpPr>
        <p:spPr bwMode="auto">
          <a:xfrm>
            <a:off x="2041525" y="3902075"/>
            <a:ext cx="1225550" cy="11080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chemeClr val="tx1"/>
                </a:solidFill>
                <a:latin typeface="新細明體" panose="02020500000000000000" pitchFamily="18" charset="-120"/>
              </a:rPr>
              <a:t>+</a:t>
            </a:r>
          </a:p>
        </p:txBody>
      </p:sp>
      <p:sp>
        <p:nvSpPr>
          <p:cNvPr id="629825" name="Text Box 65"/>
          <p:cNvSpPr txBox="1">
            <a:spLocks noChangeArrowheads="1"/>
          </p:cNvSpPr>
          <p:nvPr/>
        </p:nvSpPr>
        <p:spPr bwMode="auto">
          <a:xfrm>
            <a:off x="3348038" y="1550988"/>
            <a:ext cx="755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b="1" i="1">
                <a:solidFill>
                  <a:srgbClr val="00FF00"/>
                </a:solidFill>
                <a:latin typeface="新細明體" panose="02020500000000000000" pitchFamily="18" charset="-120"/>
              </a:rPr>
              <a:t>B</a:t>
            </a:r>
            <a:r>
              <a:rPr lang="en-US" altLang="zh-TW" b="1" i="1" baseline="-25000">
                <a:solidFill>
                  <a:srgbClr val="00FF00"/>
                </a:solidFill>
                <a:latin typeface="新細明體" panose="02020500000000000000" pitchFamily="18" charset="-120"/>
              </a:rPr>
              <a:t>j</a:t>
            </a:r>
          </a:p>
        </p:txBody>
      </p:sp>
      <p:sp>
        <p:nvSpPr>
          <p:cNvPr id="629826" name="Text Box 66"/>
          <p:cNvSpPr txBox="1">
            <a:spLocks noChangeArrowheads="1"/>
          </p:cNvSpPr>
          <p:nvPr/>
        </p:nvSpPr>
        <p:spPr bwMode="auto">
          <a:xfrm>
            <a:off x="0" y="2849563"/>
            <a:ext cx="755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b="1" i="1">
                <a:solidFill>
                  <a:srgbClr val="FF3300"/>
                </a:solidFill>
                <a:latin typeface="新細明體" panose="02020500000000000000" pitchFamily="18" charset="-120"/>
              </a:rPr>
              <a:t>A</a:t>
            </a:r>
            <a:r>
              <a:rPr lang="en-US" altLang="zh-TW" b="1" i="1" baseline="-25000">
                <a:solidFill>
                  <a:srgbClr val="FF3300"/>
                </a:solidFill>
                <a:latin typeface="新細明體" panose="02020500000000000000" pitchFamily="18" charset="-120"/>
              </a:rPr>
              <a:t>i</a:t>
            </a:r>
          </a:p>
        </p:txBody>
      </p:sp>
      <p:sp>
        <p:nvSpPr>
          <p:cNvPr id="629827" name="Text Box 67"/>
          <p:cNvSpPr txBox="1">
            <a:spLocks noChangeArrowheads="1"/>
          </p:cNvSpPr>
          <p:nvPr/>
        </p:nvSpPr>
        <p:spPr bwMode="auto">
          <a:xfrm>
            <a:off x="4140200" y="3857625"/>
            <a:ext cx="11525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b="1" i="1">
                <a:solidFill>
                  <a:srgbClr val="FF7F7F"/>
                </a:solidFill>
                <a:latin typeface="新細明體" panose="02020500000000000000" pitchFamily="18" charset="-120"/>
              </a:rPr>
              <a:t>C</a:t>
            </a:r>
            <a:r>
              <a:rPr lang="en-US" altLang="zh-TW" b="1" i="1" baseline="-25000">
                <a:solidFill>
                  <a:srgbClr val="FF7F7F"/>
                </a:solidFill>
                <a:latin typeface="新細明體" panose="02020500000000000000" pitchFamily="18" charset="-120"/>
              </a:rPr>
              <a:t>i(j-1)</a:t>
            </a:r>
          </a:p>
        </p:txBody>
      </p:sp>
      <p:sp>
        <p:nvSpPr>
          <p:cNvPr id="629828" name="Text Box 68"/>
          <p:cNvSpPr txBox="1">
            <a:spLocks noChangeArrowheads="1"/>
          </p:cNvSpPr>
          <p:nvPr/>
        </p:nvSpPr>
        <p:spPr bwMode="auto">
          <a:xfrm>
            <a:off x="-323850" y="4578350"/>
            <a:ext cx="11525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b="1" i="1">
                <a:solidFill>
                  <a:srgbClr val="FF7F7F"/>
                </a:solidFill>
                <a:latin typeface="新細明體" panose="02020500000000000000" pitchFamily="18" charset="-120"/>
              </a:rPr>
              <a:t>C</a:t>
            </a:r>
            <a:r>
              <a:rPr lang="en-US" altLang="zh-TW" b="1" i="1" baseline="-25000">
                <a:solidFill>
                  <a:srgbClr val="FF7F7F"/>
                </a:solidFill>
                <a:latin typeface="新細明體" panose="02020500000000000000" pitchFamily="18" charset="-120"/>
              </a:rPr>
              <a:t>ij</a:t>
            </a:r>
          </a:p>
        </p:txBody>
      </p:sp>
      <p:sp>
        <p:nvSpPr>
          <p:cNvPr id="629829" name="Text Box 69"/>
          <p:cNvSpPr txBox="1">
            <a:spLocks noChangeArrowheads="1"/>
          </p:cNvSpPr>
          <p:nvPr/>
        </p:nvSpPr>
        <p:spPr bwMode="auto">
          <a:xfrm>
            <a:off x="4211638" y="6092825"/>
            <a:ext cx="11525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b="1" i="1">
                <a:solidFill>
                  <a:srgbClr val="FF00FF"/>
                </a:solidFill>
                <a:latin typeface="新細明體" panose="02020500000000000000" pitchFamily="18" charset="-120"/>
              </a:rPr>
              <a:t>P</a:t>
            </a:r>
            <a:r>
              <a:rPr lang="en-US" altLang="zh-TW" b="1" i="1" baseline="-25000">
                <a:solidFill>
                  <a:srgbClr val="FF00FF"/>
                </a:solidFill>
                <a:latin typeface="新細明體" panose="02020500000000000000" pitchFamily="18" charset="-120"/>
              </a:rPr>
              <a:t>ij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2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629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2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29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29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830" grpId="0" animBg="1"/>
      <p:bldP spid="629812" grpId="0" animBg="1"/>
      <p:bldP spid="629824" grpId="0" animBg="1"/>
      <p:bldP spid="629825" grpId="0"/>
      <p:bldP spid="629826" grpId="0"/>
      <p:bldP spid="629827" grpId="0"/>
      <p:bldP spid="629828" grpId="0"/>
      <p:bldP spid="6298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-34925" y="-13335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3600" b="1">
                <a:solidFill>
                  <a:srgbClr val="66FFFF"/>
                </a:solidFill>
              </a:rPr>
              <a:t>6-Bit Parallel Multiplier</a:t>
            </a:r>
            <a:endParaRPr lang="en-US" altLang="zh-TW" sz="3600" b="1">
              <a:solidFill>
                <a:schemeClr val="tx1"/>
              </a:solidFill>
            </a:endParaRPr>
          </a:p>
        </p:txBody>
      </p:sp>
      <p:sp>
        <p:nvSpPr>
          <p:cNvPr id="19459" name="Rectangle 5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endParaRPr lang="zh-TW" altLang="en-US" sz="2400">
              <a:solidFill>
                <a:srgbClr val="FFFF66"/>
              </a:solidFill>
            </a:endParaRPr>
          </a:p>
        </p:txBody>
      </p:sp>
      <p:grpSp>
        <p:nvGrpSpPr>
          <p:cNvPr id="19460" name="群組 19456"/>
          <p:cNvGrpSpPr>
            <a:grpSpLocks/>
          </p:cNvGrpSpPr>
          <p:nvPr/>
        </p:nvGrpSpPr>
        <p:grpSpPr bwMode="auto">
          <a:xfrm>
            <a:off x="107950" y="231775"/>
            <a:ext cx="8778875" cy="6689725"/>
            <a:chOff x="107504" y="231031"/>
            <a:chExt cx="8778618" cy="6690104"/>
          </a:xfrm>
        </p:grpSpPr>
        <p:grpSp>
          <p:nvGrpSpPr>
            <p:cNvPr id="19461" name="群組 727"/>
            <p:cNvGrpSpPr>
              <a:grpSpLocks/>
            </p:cNvGrpSpPr>
            <p:nvPr/>
          </p:nvGrpSpPr>
          <p:grpSpPr bwMode="auto">
            <a:xfrm>
              <a:off x="107504" y="231031"/>
              <a:ext cx="8778618" cy="6690104"/>
              <a:chOff x="457836" y="167103"/>
              <a:chExt cx="8778618" cy="6690104"/>
            </a:xfrm>
          </p:grpSpPr>
          <p:grpSp>
            <p:nvGrpSpPr>
              <p:cNvPr id="19486" name="群組 511"/>
              <p:cNvGrpSpPr>
                <a:grpSpLocks/>
              </p:cNvGrpSpPr>
              <p:nvPr/>
            </p:nvGrpSpPr>
            <p:grpSpPr bwMode="auto">
              <a:xfrm>
                <a:off x="2411760" y="608807"/>
                <a:ext cx="6228297" cy="6132211"/>
                <a:chOff x="1008000" y="559627"/>
                <a:chExt cx="6228297" cy="6132211"/>
              </a:xfrm>
            </p:grpSpPr>
            <p:grpSp>
              <p:nvGrpSpPr>
                <p:cNvPr id="19515" name="群組 728"/>
                <p:cNvGrpSpPr>
                  <a:grpSpLocks/>
                </p:cNvGrpSpPr>
                <p:nvPr/>
              </p:nvGrpSpPr>
              <p:grpSpPr bwMode="auto">
                <a:xfrm>
                  <a:off x="1008000" y="756000"/>
                  <a:ext cx="6060910" cy="5935838"/>
                  <a:chOff x="327447" y="1102358"/>
                  <a:chExt cx="7493905" cy="7339261"/>
                </a:xfrm>
              </p:grpSpPr>
              <p:grpSp>
                <p:nvGrpSpPr>
                  <p:cNvPr id="19518" name="群組 729"/>
                  <p:cNvGrpSpPr>
                    <a:grpSpLocks/>
                  </p:cNvGrpSpPr>
                  <p:nvPr/>
                </p:nvGrpSpPr>
                <p:grpSpPr bwMode="auto">
                  <a:xfrm>
                    <a:off x="5318982" y="2319343"/>
                    <a:ext cx="1252538" cy="1230103"/>
                    <a:chOff x="5191125" y="1914525"/>
                    <a:chExt cx="1252538" cy="1230103"/>
                  </a:xfrm>
                </p:grpSpPr>
                <p:sp>
                  <p:nvSpPr>
                    <p:cNvPr id="19917" name="矩形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91125" y="1916113"/>
                      <a:ext cx="1252538" cy="1225550"/>
                    </a:xfrm>
                    <a:prstGeom prst="rect">
                      <a:avLst/>
                    </a:prstGeom>
                    <a:solidFill>
                      <a:srgbClr val="003300"/>
                    </a:solidFill>
                    <a:ln w="6350" algn="ctr">
                      <a:solidFill>
                        <a:srgbClr val="FFFF00"/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  <p:cxnSp>
                  <p:nvCxnSpPr>
                    <p:cNvPr id="19918" name="直線接點 10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196886" y="1921669"/>
                      <a:ext cx="1244395" cy="1222959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rgbClr val="FF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919" name="矩形 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359025"/>
                      <a:ext cx="360362" cy="358775"/>
                    </a:xfrm>
                    <a:prstGeom prst="rect">
                      <a:avLst/>
                    </a:prstGeom>
                    <a:solidFill>
                      <a:srgbClr val="FF99FF"/>
                    </a:solidFill>
                    <a:ln w="952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  <p:cxnSp>
                  <p:nvCxnSpPr>
                    <p:cNvPr id="19920" name="直線接點 22"/>
                    <p:cNvCxnSpPr>
                      <a:cxnSpLocks noChangeShapeType="1"/>
                      <a:endCxn id="19917" idx="1"/>
                    </p:cNvCxnSpPr>
                    <p:nvPr/>
                  </p:nvCxnSpPr>
                  <p:spPr bwMode="auto">
                    <a:xfrm flipH="1" flipV="1">
                      <a:off x="5191125" y="2528888"/>
                      <a:ext cx="449263" cy="635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FF00"/>
                      </a:solidFill>
                      <a:round/>
                      <a:headEnd type="none" w="sm" len="med"/>
                      <a:tailEnd type="stealth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137" name="直線接點 2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191223" y="2046251"/>
                      <a:ext cx="1252252" cy="0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>
                          <a:lumMod val="85000"/>
                        </a:schemeClr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138" name="直線接點 3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6233458" y="1914733"/>
                      <a:ext cx="0" cy="1226842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>
                          <a:lumMod val="85000"/>
                        </a:schemeClr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9923" name="直線接點 51"/>
                    <p:cNvCxnSpPr>
                      <a:cxnSpLocks noChangeShapeType="1"/>
                      <a:stCxn id="19917" idx="3"/>
                    </p:cNvCxnSpPr>
                    <p:nvPr/>
                  </p:nvCxnSpPr>
                  <p:spPr bwMode="auto">
                    <a:xfrm flipH="1">
                      <a:off x="6000750" y="2528888"/>
                      <a:ext cx="442913" cy="635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FF00"/>
                      </a:solidFill>
                      <a:round/>
                      <a:headEnd type="none" w="sm" len="med"/>
                      <a:tailEnd type="stealth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924" name="手繪多邊形 56"/>
                    <p:cNvSpPr>
                      <a:spLocks/>
                    </p:cNvSpPr>
                    <p:nvPr/>
                  </p:nvSpPr>
                  <p:spPr bwMode="auto">
                    <a:xfrm rot="-5400000">
                      <a:off x="5747544" y="2463006"/>
                      <a:ext cx="142875" cy="144463"/>
                    </a:xfrm>
                    <a:custGeom>
                      <a:avLst/>
                      <a:gdLst>
                        <a:gd name="T0" fmla="*/ 1603 w 639928"/>
                        <a:gd name="T1" fmla="*/ 707 h 639928"/>
                        <a:gd name="T2" fmla="*/ 1603 w 639928"/>
                        <a:gd name="T3" fmla="*/ 978 h 639928"/>
                        <a:gd name="T4" fmla="*/ 932 w 639928"/>
                        <a:gd name="T5" fmla="*/ 978 h 639928"/>
                        <a:gd name="T6" fmla="*/ 932 w 639928"/>
                        <a:gd name="T7" fmla="*/ 1657 h 639928"/>
                        <a:gd name="T8" fmla="*/ 671 w 639928"/>
                        <a:gd name="T9" fmla="*/ 1657 h 639928"/>
                        <a:gd name="T10" fmla="*/ 671 w 639928"/>
                        <a:gd name="T11" fmla="*/ 978 h 639928"/>
                        <a:gd name="T12" fmla="*/ 0 w 639928"/>
                        <a:gd name="T13" fmla="*/ 978 h 639928"/>
                        <a:gd name="T14" fmla="*/ 0 w 639928"/>
                        <a:gd name="T15" fmla="*/ 707 h 639928"/>
                        <a:gd name="T16" fmla="*/ 671 w 639928"/>
                        <a:gd name="T17" fmla="*/ 707 h 639928"/>
                        <a:gd name="T18" fmla="*/ 671 w 639928"/>
                        <a:gd name="T19" fmla="*/ 0 h 639928"/>
                        <a:gd name="T20" fmla="*/ 932 w 639928"/>
                        <a:gd name="T21" fmla="*/ 0 h 639928"/>
                        <a:gd name="T22" fmla="*/ 932 w 639928"/>
                        <a:gd name="T23" fmla="*/ 707 h 639928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639928" h="639928">
                          <a:moveTo>
                            <a:pt x="639928" y="273190"/>
                          </a:moveTo>
                          <a:lnTo>
                            <a:pt x="639928" y="377654"/>
                          </a:lnTo>
                          <a:lnTo>
                            <a:pt x="372196" y="377654"/>
                          </a:lnTo>
                          <a:lnTo>
                            <a:pt x="372196" y="639928"/>
                          </a:lnTo>
                          <a:lnTo>
                            <a:pt x="267732" y="639928"/>
                          </a:lnTo>
                          <a:lnTo>
                            <a:pt x="267732" y="377654"/>
                          </a:lnTo>
                          <a:lnTo>
                            <a:pt x="0" y="377654"/>
                          </a:lnTo>
                          <a:lnTo>
                            <a:pt x="0" y="273190"/>
                          </a:lnTo>
                          <a:lnTo>
                            <a:pt x="267732" y="273190"/>
                          </a:lnTo>
                          <a:lnTo>
                            <a:pt x="267732" y="0"/>
                          </a:lnTo>
                          <a:lnTo>
                            <a:pt x="372196" y="0"/>
                          </a:lnTo>
                          <a:lnTo>
                            <a:pt x="372196" y="273190"/>
                          </a:lnTo>
                          <a:lnTo>
                            <a:pt x="639928" y="273190"/>
                          </a:lnTo>
                          <a:close/>
                        </a:path>
                      </a:pathLst>
                    </a:custGeom>
                    <a:solidFill>
                      <a:srgbClr val="703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925" name="手繪多邊形 61"/>
                    <p:cNvSpPr>
                      <a:spLocks/>
                    </p:cNvSpPr>
                    <p:nvPr/>
                  </p:nvSpPr>
                  <p:spPr bwMode="auto">
                    <a:xfrm>
                      <a:off x="5891182" y="2128838"/>
                      <a:ext cx="343086" cy="78143"/>
                    </a:xfrm>
                    <a:custGeom>
                      <a:avLst/>
                      <a:gdLst>
                        <a:gd name="T0" fmla="*/ 171113 w 485806"/>
                        <a:gd name="T1" fmla="*/ 0 h 83724"/>
                        <a:gd name="T2" fmla="*/ 11 w 485806"/>
                        <a:gd name="T3" fmla="*/ 0 h 83724"/>
                        <a:gd name="T4" fmla="*/ 850 w 485806"/>
                        <a:gd name="T5" fmla="*/ 67762 h 83724"/>
                        <a:gd name="T6" fmla="*/ 0 w 485806"/>
                        <a:gd name="T7" fmla="*/ 67901 h 8372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85806" h="83724">
                          <a:moveTo>
                            <a:pt x="485806" y="0"/>
                          </a:moveTo>
                          <a:lnTo>
                            <a:pt x="31" y="0"/>
                          </a:lnTo>
                          <a:cubicBezTo>
                            <a:pt x="825" y="27781"/>
                            <a:pt x="1618" y="55562"/>
                            <a:pt x="2412" y="83343"/>
                          </a:cubicBezTo>
                          <a:cubicBezTo>
                            <a:pt x="2412" y="82549"/>
                            <a:pt x="0" y="84307"/>
                            <a:pt x="0" y="83513"/>
                          </a:cubicBezTo>
                        </a:path>
                      </a:pathLst>
                    </a:custGeom>
                    <a:noFill/>
                    <a:ln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oval" w="sm" len="sm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cxnSp>
                  <p:nvCxnSpPr>
                    <p:cNvPr id="19926" name="直線接點 3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768578" y="2046288"/>
                      <a:ext cx="0" cy="170656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/>
                      </a:solidFill>
                      <a:round/>
                      <a:headEnd type="oval" w="sm" len="sm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927" name="流程圖: 延遲 27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5731671" y="2170907"/>
                      <a:ext cx="174622" cy="195263"/>
                    </a:xfrm>
                    <a:prstGeom prst="flowChartDelay">
                      <a:avLst/>
                    </a:prstGeom>
                    <a:solidFill>
                      <a:srgbClr val="FF99FF"/>
                    </a:solidFill>
                    <a:ln w="952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</p:grpSp>
              <p:grpSp>
                <p:nvGrpSpPr>
                  <p:cNvPr id="19519" name="群組 730"/>
                  <p:cNvGrpSpPr>
                    <a:grpSpLocks/>
                  </p:cNvGrpSpPr>
                  <p:nvPr/>
                </p:nvGrpSpPr>
                <p:grpSpPr bwMode="auto">
                  <a:xfrm>
                    <a:off x="6568814" y="2319343"/>
                    <a:ext cx="1252538" cy="1225550"/>
                    <a:chOff x="5191125" y="1914525"/>
                    <a:chExt cx="1252538" cy="1230103"/>
                  </a:xfrm>
                </p:grpSpPr>
                <p:sp>
                  <p:nvSpPr>
                    <p:cNvPr id="19907" name="矩形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91125" y="1916113"/>
                      <a:ext cx="1252538" cy="1225550"/>
                    </a:xfrm>
                    <a:prstGeom prst="rect">
                      <a:avLst/>
                    </a:prstGeom>
                    <a:solidFill>
                      <a:srgbClr val="008080"/>
                    </a:solidFill>
                    <a:ln w="6350" algn="ctr">
                      <a:solidFill>
                        <a:srgbClr val="FFFF00"/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  <p:cxnSp>
                  <p:nvCxnSpPr>
                    <p:cNvPr id="19908" name="直線接點 10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196886" y="1921669"/>
                      <a:ext cx="1244395" cy="1222959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rgbClr val="FF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909" name="矩形 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18009" y="2359025"/>
                      <a:ext cx="214360" cy="277887"/>
                    </a:xfrm>
                    <a:prstGeom prst="rect">
                      <a:avLst/>
                    </a:prstGeom>
                    <a:solidFill>
                      <a:srgbClr val="CCECFF"/>
                    </a:solidFill>
                    <a:ln w="952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  <p:cxnSp>
                  <p:nvCxnSpPr>
                    <p:cNvPr id="19910" name="直線接點 22"/>
                    <p:cNvCxnSpPr>
                      <a:cxnSpLocks noChangeShapeType="1"/>
                      <a:endCxn id="19907" idx="1"/>
                    </p:cNvCxnSpPr>
                    <p:nvPr/>
                  </p:nvCxnSpPr>
                  <p:spPr bwMode="auto">
                    <a:xfrm flipH="1">
                      <a:off x="5191125" y="2528888"/>
                      <a:ext cx="526884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FF00"/>
                      </a:solidFill>
                      <a:round/>
                      <a:headEnd type="none" w="sm" len="med"/>
                      <a:tailEnd type="stealth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9911" name="直線接點 2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191125" y="2046288"/>
                      <a:ext cx="1252538" cy="0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9912" name="直線接點 3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6234268" y="1914525"/>
                      <a:ext cx="0" cy="1226344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913" name="手繪多邊形 56"/>
                    <p:cNvSpPr>
                      <a:spLocks/>
                    </p:cNvSpPr>
                    <p:nvPr/>
                  </p:nvSpPr>
                  <p:spPr bwMode="auto">
                    <a:xfrm rot="-5400000">
                      <a:off x="5747544" y="2463006"/>
                      <a:ext cx="142875" cy="144463"/>
                    </a:xfrm>
                    <a:custGeom>
                      <a:avLst/>
                      <a:gdLst>
                        <a:gd name="T0" fmla="*/ 1603 w 639928"/>
                        <a:gd name="T1" fmla="*/ 707 h 639928"/>
                        <a:gd name="T2" fmla="*/ 1603 w 639928"/>
                        <a:gd name="T3" fmla="*/ 978 h 639928"/>
                        <a:gd name="T4" fmla="*/ 932 w 639928"/>
                        <a:gd name="T5" fmla="*/ 978 h 639928"/>
                        <a:gd name="T6" fmla="*/ 932 w 639928"/>
                        <a:gd name="T7" fmla="*/ 1657 h 639928"/>
                        <a:gd name="T8" fmla="*/ 671 w 639928"/>
                        <a:gd name="T9" fmla="*/ 1657 h 639928"/>
                        <a:gd name="T10" fmla="*/ 671 w 639928"/>
                        <a:gd name="T11" fmla="*/ 978 h 639928"/>
                        <a:gd name="T12" fmla="*/ 0 w 639928"/>
                        <a:gd name="T13" fmla="*/ 978 h 639928"/>
                        <a:gd name="T14" fmla="*/ 0 w 639928"/>
                        <a:gd name="T15" fmla="*/ 707 h 639928"/>
                        <a:gd name="T16" fmla="*/ 671 w 639928"/>
                        <a:gd name="T17" fmla="*/ 707 h 639928"/>
                        <a:gd name="T18" fmla="*/ 671 w 639928"/>
                        <a:gd name="T19" fmla="*/ 0 h 639928"/>
                        <a:gd name="T20" fmla="*/ 932 w 639928"/>
                        <a:gd name="T21" fmla="*/ 0 h 639928"/>
                        <a:gd name="T22" fmla="*/ 932 w 639928"/>
                        <a:gd name="T23" fmla="*/ 707 h 639928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639928" h="639928">
                          <a:moveTo>
                            <a:pt x="639928" y="273190"/>
                          </a:moveTo>
                          <a:lnTo>
                            <a:pt x="639928" y="377654"/>
                          </a:lnTo>
                          <a:lnTo>
                            <a:pt x="372196" y="377654"/>
                          </a:lnTo>
                          <a:lnTo>
                            <a:pt x="372196" y="639928"/>
                          </a:lnTo>
                          <a:lnTo>
                            <a:pt x="267732" y="639928"/>
                          </a:lnTo>
                          <a:lnTo>
                            <a:pt x="267732" y="377654"/>
                          </a:lnTo>
                          <a:lnTo>
                            <a:pt x="0" y="377654"/>
                          </a:lnTo>
                          <a:lnTo>
                            <a:pt x="0" y="273190"/>
                          </a:lnTo>
                          <a:lnTo>
                            <a:pt x="267732" y="273190"/>
                          </a:lnTo>
                          <a:lnTo>
                            <a:pt x="267732" y="0"/>
                          </a:lnTo>
                          <a:lnTo>
                            <a:pt x="372196" y="0"/>
                          </a:lnTo>
                          <a:lnTo>
                            <a:pt x="372196" y="273190"/>
                          </a:lnTo>
                          <a:lnTo>
                            <a:pt x="639928" y="273190"/>
                          </a:lnTo>
                          <a:close/>
                        </a:path>
                      </a:pathLst>
                    </a:custGeom>
                    <a:solidFill>
                      <a:srgbClr val="703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914" name="手繪多邊形 61"/>
                    <p:cNvSpPr>
                      <a:spLocks/>
                    </p:cNvSpPr>
                    <p:nvPr/>
                  </p:nvSpPr>
                  <p:spPr bwMode="auto">
                    <a:xfrm>
                      <a:off x="5891182" y="2128838"/>
                      <a:ext cx="343086" cy="78143"/>
                    </a:xfrm>
                    <a:custGeom>
                      <a:avLst/>
                      <a:gdLst>
                        <a:gd name="T0" fmla="*/ 171113 w 485806"/>
                        <a:gd name="T1" fmla="*/ 0 h 83724"/>
                        <a:gd name="T2" fmla="*/ 11 w 485806"/>
                        <a:gd name="T3" fmla="*/ 0 h 83724"/>
                        <a:gd name="T4" fmla="*/ 850 w 485806"/>
                        <a:gd name="T5" fmla="*/ 67762 h 83724"/>
                        <a:gd name="T6" fmla="*/ 0 w 485806"/>
                        <a:gd name="T7" fmla="*/ 67901 h 8372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85806" h="83724">
                          <a:moveTo>
                            <a:pt x="485806" y="0"/>
                          </a:moveTo>
                          <a:lnTo>
                            <a:pt x="31" y="0"/>
                          </a:lnTo>
                          <a:cubicBezTo>
                            <a:pt x="825" y="27781"/>
                            <a:pt x="1618" y="55562"/>
                            <a:pt x="2412" y="83343"/>
                          </a:cubicBezTo>
                          <a:cubicBezTo>
                            <a:pt x="2412" y="82549"/>
                            <a:pt x="0" y="84307"/>
                            <a:pt x="0" y="83513"/>
                          </a:cubicBezTo>
                        </a:path>
                      </a:pathLst>
                    </a:custGeom>
                    <a:noFill/>
                    <a:ln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oval" w="sm" len="sm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cxnSp>
                  <p:nvCxnSpPr>
                    <p:cNvPr id="19915" name="直線接點 3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768578" y="2046288"/>
                      <a:ext cx="0" cy="170656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/>
                      </a:solidFill>
                      <a:round/>
                      <a:headEnd type="oval" w="sm" len="sm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916" name="流程圖: 延遲 27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5731671" y="2170907"/>
                      <a:ext cx="174622" cy="195263"/>
                    </a:xfrm>
                    <a:prstGeom prst="flowChartDelay">
                      <a:avLst/>
                    </a:prstGeom>
                    <a:solidFill>
                      <a:srgbClr val="CCECFF"/>
                    </a:solidFill>
                    <a:ln w="952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</p:grpSp>
              <p:grpSp>
                <p:nvGrpSpPr>
                  <p:cNvPr id="19520" name="群組 731"/>
                  <p:cNvGrpSpPr>
                    <a:grpSpLocks/>
                  </p:cNvGrpSpPr>
                  <p:nvPr/>
                </p:nvGrpSpPr>
                <p:grpSpPr bwMode="auto">
                  <a:xfrm>
                    <a:off x="6568814" y="1102358"/>
                    <a:ext cx="1252538" cy="1230103"/>
                    <a:chOff x="5191125" y="1914525"/>
                    <a:chExt cx="1252538" cy="1230103"/>
                  </a:xfrm>
                </p:grpSpPr>
                <p:sp>
                  <p:nvSpPr>
                    <p:cNvPr id="19899" name="矩形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91125" y="1916113"/>
                      <a:ext cx="1252538" cy="1225550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6350" algn="ctr">
                      <a:solidFill>
                        <a:srgbClr val="FFFF00"/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  <p:cxnSp>
                  <p:nvCxnSpPr>
                    <p:cNvPr id="19900" name="直線接點 10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829300" y="2543189"/>
                      <a:ext cx="611981" cy="601439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rgbClr val="FF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9901" name="直線接點 2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191125" y="2046288"/>
                      <a:ext cx="1252538" cy="0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9902" name="直線接點 3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6234268" y="1914525"/>
                      <a:ext cx="0" cy="1226344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903" name="手繪多邊形 61"/>
                    <p:cNvSpPr>
                      <a:spLocks/>
                    </p:cNvSpPr>
                    <p:nvPr/>
                  </p:nvSpPr>
                  <p:spPr bwMode="auto">
                    <a:xfrm>
                      <a:off x="5891182" y="2128838"/>
                      <a:ext cx="343086" cy="78143"/>
                    </a:xfrm>
                    <a:custGeom>
                      <a:avLst/>
                      <a:gdLst>
                        <a:gd name="T0" fmla="*/ 171113 w 485806"/>
                        <a:gd name="T1" fmla="*/ 0 h 83724"/>
                        <a:gd name="T2" fmla="*/ 11 w 485806"/>
                        <a:gd name="T3" fmla="*/ 0 h 83724"/>
                        <a:gd name="T4" fmla="*/ 850 w 485806"/>
                        <a:gd name="T5" fmla="*/ 67762 h 83724"/>
                        <a:gd name="T6" fmla="*/ 0 w 485806"/>
                        <a:gd name="T7" fmla="*/ 67901 h 8372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85806" h="83724">
                          <a:moveTo>
                            <a:pt x="485806" y="0"/>
                          </a:moveTo>
                          <a:lnTo>
                            <a:pt x="31" y="0"/>
                          </a:lnTo>
                          <a:cubicBezTo>
                            <a:pt x="825" y="27781"/>
                            <a:pt x="1618" y="55562"/>
                            <a:pt x="2412" y="83343"/>
                          </a:cubicBezTo>
                          <a:cubicBezTo>
                            <a:pt x="2412" y="82549"/>
                            <a:pt x="0" y="84307"/>
                            <a:pt x="0" y="83513"/>
                          </a:cubicBezTo>
                        </a:path>
                      </a:pathLst>
                    </a:custGeom>
                    <a:noFill/>
                    <a:ln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oval" w="sm" len="sm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cxnSp>
                  <p:nvCxnSpPr>
                    <p:cNvPr id="19904" name="直線接點 3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768578" y="2046288"/>
                      <a:ext cx="0" cy="170656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/>
                      </a:solidFill>
                      <a:round/>
                      <a:headEnd type="oval" w="sm" len="sm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905" name="流程圖: 延遲 27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5731671" y="2170907"/>
                      <a:ext cx="174622" cy="195263"/>
                    </a:xfrm>
                    <a:prstGeom prst="flowChartDelay">
                      <a:avLst/>
                    </a:prstGeom>
                    <a:solidFill>
                      <a:srgbClr val="FF99FF"/>
                    </a:solidFill>
                    <a:ln w="952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  <p:cxnSp>
                  <p:nvCxnSpPr>
                    <p:cNvPr id="19906" name="直線接點 3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815807" y="2355850"/>
                      <a:ext cx="11111" cy="187339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rgbClr val="FF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19521" name="群組 732"/>
                  <p:cNvGrpSpPr>
                    <a:grpSpLocks/>
                  </p:cNvGrpSpPr>
                  <p:nvPr/>
                </p:nvGrpSpPr>
                <p:grpSpPr bwMode="auto">
                  <a:xfrm>
                    <a:off x="5323830" y="1102358"/>
                    <a:ext cx="1252538" cy="1230103"/>
                    <a:chOff x="5191125" y="1914525"/>
                    <a:chExt cx="1252538" cy="1230103"/>
                  </a:xfrm>
                </p:grpSpPr>
                <p:sp>
                  <p:nvSpPr>
                    <p:cNvPr id="19891" name="矩形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91125" y="1916113"/>
                      <a:ext cx="1252538" cy="1225550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6350" algn="ctr">
                      <a:solidFill>
                        <a:srgbClr val="FFFF00"/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  <p:cxnSp>
                  <p:nvCxnSpPr>
                    <p:cNvPr id="19892" name="直線接點 10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829300" y="2543189"/>
                      <a:ext cx="611981" cy="601439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rgbClr val="FF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9893" name="直線接點 2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191125" y="2046288"/>
                      <a:ext cx="1252538" cy="0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9894" name="直線接點 3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6234268" y="1914525"/>
                      <a:ext cx="0" cy="1226344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895" name="手繪多邊形 61"/>
                    <p:cNvSpPr>
                      <a:spLocks/>
                    </p:cNvSpPr>
                    <p:nvPr/>
                  </p:nvSpPr>
                  <p:spPr bwMode="auto">
                    <a:xfrm>
                      <a:off x="5891182" y="2128838"/>
                      <a:ext cx="343086" cy="78143"/>
                    </a:xfrm>
                    <a:custGeom>
                      <a:avLst/>
                      <a:gdLst>
                        <a:gd name="T0" fmla="*/ 171113 w 485806"/>
                        <a:gd name="T1" fmla="*/ 0 h 83724"/>
                        <a:gd name="T2" fmla="*/ 11 w 485806"/>
                        <a:gd name="T3" fmla="*/ 0 h 83724"/>
                        <a:gd name="T4" fmla="*/ 850 w 485806"/>
                        <a:gd name="T5" fmla="*/ 67762 h 83724"/>
                        <a:gd name="T6" fmla="*/ 0 w 485806"/>
                        <a:gd name="T7" fmla="*/ 67901 h 8372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85806" h="83724">
                          <a:moveTo>
                            <a:pt x="485806" y="0"/>
                          </a:moveTo>
                          <a:lnTo>
                            <a:pt x="31" y="0"/>
                          </a:lnTo>
                          <a:cubicBezTo>
                            <a:pt x="825" y="27781"/>
                            <a:pt x="1618" y="55562"/>
                            <a:pt x="2412" y="83343"/>
                          </a:cubicBezTo>
                          <a:cubicBezTo>
                            <a:pt x="2412" y="82549"/>
                            <a:pt x="0" y="84307"/>
                            <a:pt x="0" y="83513"/>
                          </a:cubicBezTo>
                        </a:path>
                      </a:pathLst>
                    </a:custGeom>
                    <a:noFill/>
                    <a:ln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oval" w="sm" len="sm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cxnSp>
                  <p:nvCxnSpPr>
                    <p:cNvPr id="19896" name="直線接點 3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768578" y="2046288"/>
                      <a:ext cx="0" cy="170656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/>
                      </a:solidFill>
                      <a:round/>
                      <a:headEnd type="oval" w="sm" len="sm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897" name="流程圖: 延遲 27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5731671" y="2170907"/>
                      <a:ext cx="174622" cy="195263"/>
                    </a:xfrm>
                    <a:prstGeom prst="flowChartDelay">
                      <a:avLst/>
                    </a:prstGeom>
                    <a:solidFill>
                      <a:srgbClr val="FF99FF"/>
                    </a:solidFill>
                    <a:ln w="952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  <p:cxnSp>
                  <p:nvCxnSpPr>
                    <p:cNvPr id="19898" name="直線接點 3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815807" y="2355850"/>
                      <a:ext cx="11111" cy="187339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rgbClr val="FF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19522" name="群組 733"/>
                  <p:cNvGrpSpPr>
                    <a:grpSpLocks/>
                  </p:cNvGrpSpPr>
                  <p:nvPr/>
                </p:nvGrpSpPr>
                <p:grpSpPr bwMode="auto">
                  <a:xfrm>
                    <a:off x="4067357" y="1102358"/>
                    <a:ext cx="1252538" cy="1230103"/>
                    <a:chOff x="5191125" y="1914525"/>
                    <a:chExt cx="1252538" cy="1230103"/>
                  </a:xfrm>
                </p:grpSpPr>
                <p:sp>
                  <p:nvSpPr>
                    <p:cNvPr id="19883" name="矩形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91125" y="1916113"/>
                      <a:ext cx="1252538" cy="1225550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6350" algn="ctr">
                      <a:solidFill>
                        <a:srgbClr val="FFFF00"/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  <p:cxnSp>
                  <p:nvCxnSpPr>
                    <p:cNvPr id="19884" name="直線接點 10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829300" y="2543189"/>
                      <a:ext cx="611981" cy="601439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rgbClr val="FF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9885" name="直線接點 2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191125" y="2046288"/>
                      <a:ext cx="1252538" cy="0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9886" name="直線接點 3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6234268" y="1914525"/>
                      <a:ext cx="0" cy="1226344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887" name="手繪多邊形 61"/>
                    <p:cNvSpPr>
                      <a:spLocks/>
                    </p:cNvSpPr>
                    <p:nvPr/>
                  </p:nvSpPr>
                  <p:spPr bwMode="auto">
                    <a:xfrm>
                      <a:off x="5891182" y="2128838"/>
                      <a:ext cx="343086" cy="78143"/>
                    </a:xfrm>
                    <a:custGeom>
                      <a:avLst/>
                      <a:gdLst>
                        <a:gd name="T0" fmla="*/ 171113 w 485806"/>
                        <a:gd name="T1" fmla="*/ 0 h 83724"/>
                        <a:gd name="T2" fmla="*/ 11 w 485806"/>
                        <a:gd name="T3" fmla="*/ 0 h 83724"/>
                        <a:gd name="T4" fmla="*/ 850 w 485806"/>
                        <a:gd name="T5" fmla="*/ 67762 h 83724"/>
                        <a:gd name="T6" fmla="*/ 0 w 485806"/>
                        <a:gd name="T7" fmla="*/ 67901 h 8372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85806" h="83724">
                          <a:moveTo>
                            <a:pt x="485806" y="0"/>
                          </a:moveTo>
                          <a:lnTo>
                            <a:pt x="31" y="0"/>
                          </a:lnTo>
                          <a:cubicBezTo>
                            <a:pt x="825" y="27781"/>
                            <a:pt x="1618" y="55562"/>
                            <a:pt x="2412" y="83343"/>
                          </a:cubicBezTo>
                          <a:cubicBezTo>
                            <a:pt x="2412" y="82549"/>
                            <a:pt x="0" y="84307"/>
                            <a:pt x="0" y="83513"/>
                          </a:cubicBezTo>
                        </a:path>
                      </a:pathLst>
                    </a:custGeom>
                    <a:noFill/>
                    <a:ln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oval" w="sm" len="sm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cxnSp>
                  <p:nvCxnSpPr>
                    <p:cNvPr id="19888" name="直線接點 3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768578" y="2046288"/>
                      <a:ext cx="0" cy="170656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/>
                      </a:solidFill>
                      <a:round/>
                      <a:headEnd type="oval" w="sm" len="sm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889" name="流程圖: 延遲 27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5731671" y="2170907"/>
                      <a:ext cx="174622" cy="195263"/>
                    </a:xfrm>
                    <a:prstGeom prst="flowChartDelay">
                      <a:avLst/>
                    </a:prstGeom>
                    <a:solidFill>
                      <a:srgbClr val="FF99FF"/>
                    </a:solidFill>
                    <a:ln w="952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  <p:cxnSp>
                  <p:nvCxnSpPr>
                    <p:cNvPr id="19890" name="直線接點 3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815807" y="2355850"/>
                      <a:ext cx="11111" cy="187339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rgbClr val="FF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19523" name="群組 734"/>
                  <p:cNvGrpSpPr>
                    <a:grpSpLocks/>
                  </p:cNvGrpSpPr>
                  <p:nvPr/>
                </p:nvGrpSpPr>
                <p:grpSpPr bwMode="auto">
                  <a:xfrm>
                    <a:off x="2828723" y="1102358"/>
                    <a:ext cx="1252538" cy="1230103"/>
                    <a:chOff x="5191125" y="1914525"/>
                    <a:chExt cx="1252538" cy="1230103"/>
                  </a:xfrm>
                </p:grpSpPr>
                <p:sp>
                  <p:nvSpPr>
                    <p:cNvPr id="19875" name="矩形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91125" y="1916113"/>
                      <a:ext cx="1252538" cy="1225550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6350" algn="ctr">
                      <a:solidFill>
                        <a:srgbClr val="FFFF00"/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  <p:cxnSp>
                  <p:nvCxnSpPr>
                    <p:cNvPr id="19876" name="直線接點 10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829300" y="2543189"/>
                      <a:ext cx="611981" cy="601439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rgbClr val="FF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9877" name="直線接點 2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191125" y="2046288"/>
                      <a:ext cx="1252538" cy="0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9878" name="直線接點 3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6234268" y="1914525"/>
                      <a:ext cx="0" cy="1226344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879" name="手繪多邊形 61"/>
                    <p:cNvSpPr>
                      <a:spLocks/>
                    </p:cNvSpPr>
                    <p:nvPr/>
                  </p:nvSpPr>
                  <p:spPr bwMode="auto">
                    <a:xfrm>
                      <a:off x="5891182" y="2128838"/>
                      <a:ext cx="343086" cy="78143"/>
                    </a:xfrm>
                    <a:custGeom>
                      <a:avLst/>
                      <a:gdLst>
                        <a:gd name="T0" fmla="*/ 171113 w 485806"/>
                        <a:gd name="T1" fmla="*/ 0 h 83724"/>
                        <a:gd name="T2" fmla="*/ 11 w 485806"/>
                        <a:gd name="T3" fmla="*/ 0 h 83724"/>
                        <a:gd name="T4" fmla="*/ 850 w 485806"/>
                        <a:gd name="T5" fmla="*/ 67762 h 83724"/>
                        <a:gd name="T6" fmla="*/ 0 w 485806"/>
                        <a:gd name="T7" fmla="*/ 67901 h 8372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85806" h="83724">
                          <a:moveTo>
                            <a:pt x="485806" y="0"/>
                          </a:moveTo>
                          <a:lnTo>
                            <a:pt x="31" y="0"/>
                          </a:lnTo>
                          <a:cubicBezTo>
                            <a:pt x="825" y="27781"/>
                            <a:pt x="1618" y="55562"/>
                            <a:pt x="2412" y="83343"/>
                          </a:cubicBezTo>
                          <a:cubicBezTo>
                            <a:pt x="2412" y="82549"/>
                            <a:pt x="0" y="84307"/>
                            <a:pt x="0" y="83513"/>
                          </a:cubicBezTo>
                        </a:path>
                      </a:pathLst>
                    </a:custGeom>
                    <a:noFill/>
                    <a:ln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oval" w="sm" len="sm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cxnSp>
                  <p:nvCxnSpPr>
                    <p:cNvPr id="19880" name="直線接點 3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768578" y="2046288"/>
                      <a:ext cx="0" cy="170656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/>
                      </a:solidFill>
                      <a:round/>
                      <a:headEnd type="oval" w="sm" len="sm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881" name="流程圖: 延遲 27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5731671" y="2170907"/>
                      <a:ext cx="174622" cy="195263"/>
                    </a:xfrm>
                    <a:prstGeom prst="flowChartDelay">
                      <a:avLst/>
                    </a:prstGeom>
                    <a:solidFill>
                      <a:srgbClr val="FF99FF"/>
                    </a:solidFill>
                    <a:ln w="952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  <p:cxnSp>
                  <p:nvCxnSpPr>
                    <p:cNvPr id="19882" name="直線接點 3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815807" y="2355850"/>
                      <a:ext cx="11111" cy="187339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rgbClr val="FF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19524" name="群組 735"/>
                  <p:cNvGrpSpPr>
                    <a:grpSpLocks/>
                  </p:cNvGrpSpPr>
                  <p:nvPr/>
                </p:nvGrpSpPr>
                <p:grpSpPr bwMode="auto">
                  <a:xfrm>
                    <a:off x="1574405" y="1102358"/>
                    <a:ext cx="1252538" cy="1230103"/>
                    <a:chOff x="5191125" y="1914525"/>
                    <a:chExt cx="1252538" cy="1230103"/>
                  </a:xfrm>
                </p:grpSpPr>
                <p:sp>
                  <p:nvSpPr>
                    <p:cNvPr id="19867" name="矩形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91125" y="1916113"/>
                      <a:ext cx="1252538" cy="1225550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6350" algn="ctr">
                      <a:solidFill>
                        <a:srgbClr val="FFFF00"/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  <p:cxnSp>
                  <p:nvCxnSpPr>
                    <p:cNvPr id="19868" name="直線接點 10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829300" y="2543189"/>
                      <a:ext cx="611981" cy="601439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rgbClr val="FF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9869" name="直線接點 2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191125" y="2046288"/>
                      <a:ext cx="1252538" cy="0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9870" name="直線接點 3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6234268" y="1914525"/>
                      <a:ext cx="0" cy="1226344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871" name="手繪多邊形 61"/>
                    <p:cNvSpPr>
                      <a:spLocks/>
                    </p:cNvSpPr>
                    <p:nvPr/>
                  </p:nvSpPr>
                  <p:spPr bwMode="auto">
                    <a:xfrm>
                      <a:off x="5891182" y="2128838"/>
                      <a:ext cx="343086" cy="78143"/>
                    </a:xfrm>
                    <a:custGeom>
                      <a:avLst/>
                      <a:gdLst>
                        <a:gd name="T0" fmla="*/ 171113 w 485806"/>
                        <a:gd name="T1" fmla="*/ 0 h 83724"/>
                        <a:gd name="T2" fmla="*/ 11 w 485806"/>
                        <a:gd name="T3" fmla="*/ 0 h 83724"/>
                        <a:gd name="T4" fmla="*/ 850 w 485806"/>
                        <a:gd name="T5" fmla="*/ 67762 h 83724"/>
                        <a:gd name="T6" fmla="*/ 0 w 485806"/>
                        <a:gd name="T7" fmla="*/ 67901 h 8372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85806" h="83724">
                          <a:moveTo>
                            <a:pt x="485806" y="0"/>
                          </a:moveTo>
                          <a:lnTo>
                            <a:pt x="31" y="0"/>
                          </a:lnTo>
                          <a:cubicBezTo>
                            <a:pt x="825" y="27781"/>
                            <a:pt x="1618" y="55562"/>
                            <a:pt x="2412" y="83343"/>
                          </a:cubicBezTo>
                          <a:cubicBezTo>
                            <a:pt x="2412" y="82549"/>
                            <a:pt x="0" y="84307"/>
                            <a:pt x="0" y="83513"/>
                          </a:cubicBezTo>
                        </a:path>
                      </a:pathLst>
                    </a:custGeom>
                    <a:noFill/>
                    <a:ln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oval" w="sm" len="sm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cxnSp>
                  <p:nvCxnSpPr>
                    <p:cNvPr id="19872" name="直線接點 3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768578" y="2046288"/>
                      <a:ext cx="0" cy="170656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/>
                      </a:solidFill>
                      <a:round/>
                      <a:headEnd type="oval" w="sm" len="sm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873" name="流程圖: 延遲 27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5731671" y="2170907"/>
                      <a:ext cx="174622" cy="195263"/>
                    </a:xfrm>
                    <a:prstGeom prst="flowChartDelay">
                      <a:avLst/>
                    </a:prstGeom>
                    <a:solidFill>
                      <a:srgbClr val="FF99FF"/>
                    </a:solidFill>
                    <a:ln w="952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  <p:cxnSp>
                  <p:nvCxnSpPr>
                    <p:cNvPr id="19874" name="直線接點 3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815807" y="2355850"/>
                      <a:ext cx="11111" cy="187339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rgbClr val="FF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19525" name="群組 736"/>
                  <p:cNvGrpSpPr>
                    <a:grpSpLocks/>
                  </p:cNvGrpSpPr>
                  <p:nvPr/>
                </p:nvGrpSpPr>
                <p:grpSpPr bwMode="auto">
                  <a:xfrm>
                    <a:off x="329421" y="1102358"/>
                    <a:ext cx="1252538" cy="1230103"/>
                    <a:chOff x="5191125" y="1914525"/>
                    <a:chExt cx="1252538" cy="1230103"/>
                  </a:xfrm>
                </p:grpSpPr>
                <p:sp>
                  <p:nvSpPr>
                    <p:cNvPr id="19859" name="矩形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91125" y="1916113"/>
                      <a:ext cx="1252538" cy="1225550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6350" algn="ctr">
                      <a:solidFill>
                        <a:srgbClr val="FFFF00"/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  <p:cxnSp>
                  <p:nvCxnSpPr>
                    <p:cNvPr id="19860" name="直線接點 10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829300" y="2543189"/>
                      <a:ext cx="611981" cy="601439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rgbClr val="FF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9861" name="直線接點 2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191125" y="2046288"/>
                      <a:ext cx="1252538" cy="0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9862" name="直線接點 3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6234268" y="1914525"/>
                      <a:ext cx="0" cy="1226344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863" name="手繪多邊形 61"/>
                    <p:cNvSpPr>
                      <a:spLocks/>
                    </p:cNvSpPr>
                    <p:nvPr/>
                  </p:nvSpPr>
                  <p:spPr bwMode="auto">
                    <a:xfrm>
                      <a:off x="5891182" y="2128838"/>
                      <a:ext cx="343086" cy="78143"/>
                    </a:xfrm>
                    <a:custGeom>
                      <a:avLst/>
                      <a:gdLst>
                        <a:gd name="T0" fmla="*/ 171113 w 485806"/>
                        <a:gd name="T1" fmla="*/ 0 h 83724"/>
                        <a:gd name="T2" fmla="*/ 11 w 485806"/>
                        <a:gd name="T3" fmla="*/ 0 h 83724"/>
                        <a:gd name="T4" fmla="*/ 850 w 485806"/>
                        <a:gd name="T5" fmla="*/ 67762 h 83724"/>
                        <a:gd name="T6" fmla="*/ 0 w 485806"/>
                        <a:gd name="T7" fmla="*/ 67901 h 8372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85806" h="83724">
                          <a:moveTo>
                            <a:pt x="485806" y="0"/>
                          </a:moveTo>
                          <a:lnTo>
                            <a:pt x="31" y="0"/>
                          </a:lnTo>
                          <a:cubicBezTo>
                            <a:pt x="825" y="27781"/>
                            <a:pt x="1618" y="55562"/>
                            <a:pt x="2412" y="83343"/>
                          </a:cubicBezTo>
                          <a:cubicBezTo>
                            <a:pt x="2412" y="82549"/>
                            <a:pt x="0" y="84307"/>
                            <a:pt x="0" y="83513"/>
                          </a:cubicBezTo>
                        </a:path>
                      </a:pathLst>
                    </a:custGeom>
                    <a:noFill/>
                    <a:ln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oval" w="sm" len="sm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cxnSp>
                  <p:nvCxnSpPr>
                    <p:cNvPr id="19864" name="直線接點 3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768578" y="2046288"/>
                      <a:ext cx="0" cy="170656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/>
                      </a:solidFill>
                      <a:round/>
                      <a:headEnd type="oval" w="sm" len="sm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865" name="流程圖: 延遲 27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5731671" y="2170907"/>
                      <a:ext cx="174622" cy="195263"/>
                    </a:xfrm>
                    <a:prstGeom prst="flowChartDelay">
                      <a:avLst/>
                    </a:prstGeom>
                    <a:solidFill>
                      <a:srgbClr val="FF99FF"/>
                    </a:solidFill>
                    <a:ln w="952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  <p:cxnSp>
                  <p:nvCxnSpPr>
                    <p:cNvPr id="19866" name="直線接點 3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815807" y="2355850"/>
                      <a:ext cx="11111" cy="187339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rgbClr val="FF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19526" name="群組 737"/>
                  <p:cNvGrpSpPr>
                    <a:grpSpLocks/>
                  </p:cNvGrpSpPr>
                  <p:nvPr/>
                </p:nvGrpSpPr>
                <p:grpSpPr bwMode="auto">
                  <a:xfrm>
                    <a:off x="4067946" y="2319343"/>
                    <a:ext cx="1252538" cy="1230103"/>
                    <a:chOff x="5191125" y="1914525"/>
                    <a:chExt cx="1252538" cy="1230103"/>
                  </a:xfrm>
                </p:grpSpPr>
                <p:sp>
                  <p:nvSpPr>
                    <p:cNvPr id="19848" name="矩形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91125" y="1916113"/>
                      <a:ext cx="1252538" cy="1225550"/>
                    </a:xfrm>
                    <a:prstGeom prst="rect">
                      <a:avLst/>
                    </a:prstGeom>
                    <a:solidFill>
                      <a:srgbClr val="003300"/>
                    </a:solidFill>
                    <a:ln w="6350" algn="ctr">
                      <a:solidFill>
                        <a:srgbClr val="FFFF00"/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  <p:cxnSp>
                  <p:nvCxnSpPr>
                    <p:cNvPr id="19849" name="直線接點 10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196886" y="1921669"/>
                      <a:ext cx="1244395" cy="1222959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rgbClr val="FF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850" name="矩形 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359025"/>
                      <a:ext cx="360362" cy="358775"/>
                    </a:xfrm>
                    <a:prstGeom prst="rect">
                      <a:avLst/>
                    </a:prstGeom>
                    <a:solidFill>
                      <a:srgbClr val="FF99FF"/>
                    </a:solidFill>
                    <a:ln w="952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  <p:cxnSp>
                  <p:nvCxnSpPr>
                    <p:cNvPr id="19851" name="直線接點 22"/>
                    <p:cNvCxnSpPr>
                      <a:cxnSpLocks noChangeShapeType="1"/>
                      <a:endCxn id="19848" idx="1"/>
                    </p:cNvCxnSpPr>
                    <p:nvPr/>
                  </p:nvCxnSpPr>
                  <p:spPr bwMode="auto">
                    <a:xfrm flipH="1" flipV="1">
                      <a:off x="5191125" y="2528888"/>
                      <a:ext cx="449263" cy="635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FF00"/>
                      </a:solidFill>
                      <a:round/>
                      <a:headEnd type="none" w="sm" len="med"/>
                      <a:tailEnd type="stealth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068" name="直線接點 2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191969" y="2046251"/>
                      <a:ext cx="1252252" cy="0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>
                          <a:lumMod val="85000"/>
                        </a:schemeClr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69" name="直線接點 3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6234204" y="1914733"/>
                      <a:ext cx="0" cy="1226842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>
                          <a:lumMod val="85000"/>
                        </a:schemeClr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9854" name="直線接點 51"/>
                    <p:cNvCxnSpPr>
                      <a:cxnSpLocks noChangeShapeType="1"/>
                      <a:stCxn id="19848" idx="3"/>
                    </p:cNvCxnSpPr>
                    <p:nvPr/>
                  </p:nvCxnSpPr>
                  <p:spPr bwMode="auto">
                    <a:xfrm flipH="1">
                      <a:off x="6000750" y="2528888"/>
                      <a:ext cx="442913" cy="635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FF00"/>
                      </a:solidFill>
                      <a:round/>
                      <a:headEnd type="none" w="sm" len="med"/>
                      <a:tailEnd type="stealth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855" name="手繪多邊形 56"/>
                    <p:cNvSpPr>
                      <a:spLocks/>
                    </p:cNvSpPr>
                    <p:nvPr/>
                  </p:nvSpPr>
                  <p:spPr bwMode="auto">
                    <a:xfrm rot="-5400000">
                      <a:off x="5747544" y="2463006"/>
                      <a:ext cx="142875" cy="144463"/>
                    </a:xfrm>
                    <a:custGeom>
                      <a:avLst/>
                      <a:gdLst>
                        <a:gd name="T0" fmla="*/ 1603 w 639928"/>
                        <a:gd name="T1" fmla="*/ 707 h 639928"/>
                        <a:gd name="T2" fmla="*/ 1603 w 639928"/>
                        <a:gd name="T3" fmla="*/ 978 h 639928"/>
                        <a:gd name="T4" fmla="*/ 932 w 639928"/>
                        <a:gd name="T5" fmla="*/ 978 h 639928"/>
                        <a:gd name="T6" fmla="*/ 932 w 639928"/>
                        <a:gd name="T7" fmla="*/ 1657 h 639928"/>
                        <a:gd name="T8" fmla="*/ 671 w 639928"/>
                        <a:gd name="T9" fmla="*/ 1657 h 639928"/>
                        <a:gd name="T10" fmla="*/ 671 w 639928"/>
                        <a:gd name="T11" fmla="*/ 978 h 639928"/>
                        <a:gd name="T12" fmla="*/ 0 w 639928"/>
                        <a:gd name="T13" fmla="*/ 978 h 639928"/>
                        <a:gd name="T14" fmla="*/ 0 w 639928"/>
                        <a:gd name="T15" fmla="*/ 707 h 639928"/>
                        <a:gd name="T16" fmla="*/ 671 w 639928"/>
                        <a:gd name="T17" fmla="*/ 707 h 639928"/>
                        <a:gd name="T18" fmla="*/ 671 w 639928"/>
                        <a:gd name="T19" fmla="*/ 0 h 639928"/>
                        <a:gd name="T20" fmla="*/ 932 w 639928"/>
                        <a:gd name="T21" fmla="*/ 0 h 639928"/>
                        <a:gd name="T22" fmla="*/ 932 w 639928"/>
                        <a:gd name="T23" fmla="*/ 707 h 639928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639928" h="639928">
                          <a:moveTo>
                            <a:pt x="639928" y="273190"/>
                          </a:moveTo>
                          <a:lnTo>
                            <a:pt x="639928" y="377654"/>
                          </a:lnTo>
                          <a:lnTo>
                            <a:pt x="372196" y="377654"/>
                          </a:lnTo>
                          <a:lnTo>
                            <a:pt x="372196" y="639928"/>
                          </a:lnTo>
                          <a:lnTo>
                            <a:pt x="267732" y="639928"/>
                          </a:lnTo>
                          <a:lnTo>
                            <a:pt x="267732" y="377654"/>
                          </a:lnTo>
                          <a:lnTo>
                            <a:pt x="0" y="377654"/>
                          </a:lnTo>
                          <a:lnTo>
                            <a:pt x="0" y="273190"/>
                          </a:lnTo>
                          <a:lnTo>
                            <a:pt x="267732" y="273190"/>
                          </a:lnTo>
                          <a:lnTo>
                            <a:pt x="267732" y="0"/>
                          </a:lnTo>
                          <a:lnTo>
                            <a:pt x="372196" y="0"/>
                          </a:lnTo>
                          <a:lnTo>
                            <a:pt x="372196" y="273190"/>
                          </a:lnTo>
                          <a:lnTo>
                            <a:pt x="639928" y="273190"/>
                          </a:lnTo>
                          <a:close/>
                        </a:path>
                      </a:pathLst>
                    </a:custGeom>
                    <a:solidFill>
                      <a:srgbClr val="703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856" name="手繪多邊形 61"/>
                    <p:cNvSpPr>
                      <a:spLocks/>
                    </p:cNvSpPr>
                    <p:nvPr/>
                  </p:nvSpPr>
                  <p:spPr bwMode="auto">
                    <a:xfrm>
                      <a:off x="5891182" y="2128838"/>
                      <a:ext cx="343086" cy="78143"/>
                    </a:xfrm>
                    <a:custGeom>
                      <a:avLst/>
                      <a:gdLst>
                        <a:gd name="T0" fmla="*/ 171113 w 485806"/>
                        <a:gd name="T1" fmla="*/ 0 h 83724"/>
                        <a:gd name="T2" fmla="*/ 11 w 485806"/>
                        <a:gd name="T3" fmla="*/ 0 h 83724"/>
                        <a:gd name="T4" fmla="*/ 850 w 485806"/>
                        <a:gd name="T5" fmla="*/ 67762 h 83724"/>
                        <a:gd name="T6" fmla="*/ 0 w 485806"/>
                        <a:gd name="T7" fmla="*/ 67901 h 8372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85806" h="83724">
                          <a:moveTo>
                            <a:pt x="485806" y="0"/>
                          </a:moveTo>
                          <a:lnTo>
                            <a:pt x="31" y="0"/>
                          </a:lnTo>
                          <a:cubicBezTo>
                            <a:pt x="825" y="27781"/>
                            <a:pt x="1618" y="55562"/>
                            <a:pt x="2412" y="83343"/>
                          </a:cubicBezTo>
                          <a:cubicBezTo>
                            <a:pt x="2412" y="82549"/>
                            <a:pt x="0" y="84307"/>
                            <a:pt x="0" y="83513"/>
                          </a:cubicBezTo>
                        </a:path>
                      </a:pathLst>
                    </a:custGeom>
                    <a:noFill/>
                    <a:ln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oval" w="sm" len="sm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cxnSp>
                  <p:nvCxnSpPr>
                    <p:cNvPr id="19857" name="直線接點 3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768578" y="2046288"/>
                      <a:ext cx="0" cy="170656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/>
                      </a:solidFill>
                      <a:round/>
                      <a:headEnd type="oval" w="sm" len="sm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858" name="流程圖: 延遲 27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5731671" y="2170907"/>
                      <a:ext cx="174622" cy="195263"/>
                    </a:xfrm>
                    <a:prstGeom prst="flowChartDelay">
                      <a:avLst/>
                    </a:prstGeom>
                    <a:solidFill>
                      <a:srgbClr val="FF99FF"/>
                    </a:solidFill>
                    <a:ln w="952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</p:grpSp>
              <p:grpSp>
                <p:nvGrpSpPr>
                  <p:cNvPr id="19527" name="群組 738"/>
                  <p:cNvGrpSpPr>
                    <a:grpSpLocks/>
                  </p:cNvGrpSpPr>
                  <p:nvPr/>
                </p:nvGrpSpPr>
                <p:grpSpPr bwMode="auto">
                  <a:xfrm>
                    <a:off x="2817521" y="2319343"/>
                    <a:ext cx="1252538" cy="1230103"/>
                    <a:chOff x="5191125" y="1914525"/>
                    <a:chExt cx="1252538" cy="1230103"/>
                  </a:xfrm>
                </p:grpSpPr>
                <p:sp>
                  <p:nvSpPr>
                    <p:cNvPr id="19837" name="矩形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91125" y="1916113"/>
                      <a:ext cx="1252538" cy="1225550"/>
                    </a:xfrm>
                    <a:prstGeom prst="rect">
                      <a:avLst/>
                    </a:prstGeom>
                    <a:solidFill>
                      <a:srgbClr val="003300"/>
                    </a:solidFill>
                    <a:ln w="6350" algn="ctr">
                      <a:solidFill>
                        <a:srgbClr val="FFFF00"/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  <p:cxnSp>
                  <p:nvCxnSpPr>
                    <p:cNvPr id="19838" name="直線接點 10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196886" y="1921669"/>
                      <a:ext cx="1244395" cy="1222959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rgbClr val="FF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839" name="矩形 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359025"/>
                      <a:ext cx="360362" cy="358775"/>
                    </a:xfrm>
                    <a:prstGeom prst="rect">
                      <a:avLst/>
                    </a:prstGeom>
                    <a:solidFill>
                      <a:srgbClr val="FF99FF"/>
                    </a:solidFill>
                    <a:ln w="952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  <p:cxnSp>
                  <p:nvCxnSpPr>
                    <p:cNvPr id="19840" name="直線接點 22"/>
                    <p:cNvCxnSpPr>
                      <a:cxnSpLocks noChangeShapeType="1"/>
                      <a:endCxn id="19837" idx="1"/>
                    </p:cNvCxnSpPr>
                    <p:nvPr/>
                  </p:nvCxnSpPr>
                  <p:spPr bwMode="auto">
                    <a:xfrm flipH="1" flipV="1">
                      <a:off x="5191125" y="2528888"/>
                      <a:ext cx="449263" cy="635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FF00"/>
                      </a:solidFill>
                      <a:round/>
                      <a:headEnd type="none" w="sm" len="med"/>
                      <a:tailEnd type="stealth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057" name="直線接點 2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192104" y="2046251"/>
                      <a:ext cx="1252252" cy="0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>
                          <a:lumMod val="85000"/>
                        </a:schemeClr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58" name="直線接點 3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6234340" y="1914733"/>
                      <a:ext cx="0" cy="1226842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>
                          <a:lumMod val="85000"/>
                        </a:schemeClr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9843" name="直線接點 51"/>
                    <p:cNvCxnSpPr>
                      <a:cxnSpLocks noChangeShapeType="1"/>
                      <a:stCxn id="19837" idx="3"/>
                    </p:cNvCxnSpPr>
                    <p:nvPr/>
                  </p:nvCxnSpPr>
                  <p:spPr bwMode="auto">
                    <a:xfrm flipH="1">
                      <a:off x="6000750" y="2528888"/>
                      <a:ext cx="442913" cy="635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FF00"/>
                      </a:solidFill>
                      <a:round/>
                      <a:headEnd type="none" w="sm" len="med"/>
                      <a:tailEnd type="stealth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844" name="手繪多邊形 56"/>
                    <p:cNvSpPr>
                      <a:spLocks/>
                    </p:cNvSpPr>
                    <p:nvPr/>
                  </p:nvSpPr>
                  <p:spPr bwMode="auto">
                    <a:xfrm rot="-5400000">
                      <a:off x="5747544" y="2463006"/>
                      <a:ext cx="142875" cy="144463"/>
                    </a:xfrm>
                    <a:custGeom>
                      <a:avLst/>
                      <a:gdLst>
                        <a:gd name="T0" fmla="*/ 1603 w 639928"/>
                        <a:gd name="T1" fmla="*/ 707 h 639928"/>
                        <a:gd name="T2" fmla="*/ 1603 w 639928"/>
                        <a:gd name="T3" fmla="*/ 978 h 639928"/>
                        <a:gd name="T4" fmla="*/ 932 w 639928"/>
                        <a:gd name="T5" fmla="*/ 978 h 639928"/>
                        <a:gd name="T6" fmla="*/ 932 w 639928"/>
                        <a:gd name="T7" fmla="*/ 1657 h 639928"/>
                        <a:gd name="T8" fmla="*/ 671 w 639928"/>
                        <a:gd name="T9" fmla="*/ 1657 h 639928"/>
                        <a:gd name="T10" fmla="*/ 671 w 639928"/>
                        <a:gd name="T11" fmla="*/ 978 h 639928"/>
                        <a:gd name="T12" fmla="*/ 0 w 639928"/>
                        <a:gd name="T13" fmla="*/ 978 h 639928"/>
                        <a:gd name="T14" fmla="*/ 0 w 639928"/>
                        <a:gd name="T15" fmla="*/ 707 h 639928"/>
                        <a:gd name="T16" fmla="*/ 671 w 639928"/>
                        <a:gd name="T17" fmla="*/ 707 h 639928"/>
                        <a:gd name="T18" fmla="*/ 671 w 639928"/>
                        <a:gd name="T19" fmla="*/ 0 h 639928"/>
                        <a:gd name="T20" fmla="*/ 932 w 639928"/>
                        <a:gd name="T21" fmla="*/ 0 h 639928"/>
                        <a:gd name="T22" fmla="*/ 932 w 639928"/>
                        <a:gd name="T23" fmla="*/ 707 h 639928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639928" h="639928">
                          <a:moveTo>
                            <a:pt x="639928" y="273190"/>
                          </a:moveTo>
                          <a:lnTo>
                            <a:pt x="639928" y="377654"/>
                          </a:lnTo>
                          <a:lnTo>
                            <a:pt x="372196" y="377654"/>
                          </a:lnTo>
                          <a:lnTo>
                            <a:pt x="372196" y="639928"/>
                          </a:lnTo>
                          <a:lnTo>
                            <a:pt x="267732" y="639928"/>
                          </a:lnTo>
                          <a:lnTo>
                            <a:pt x="267732" y="377654"/>
                          </a:lnTo>
                          <a:lnTo>
                            <a:pt x="0" y="377654"/>
                          </a:lnTo>
                          <a:lnTo>
                            <a:pt x="0" y="273190"/>
                          </a:lnTo>
                          <a:lnTo>
                            <a:pt x="267732" y="273190"/>
                          </a:lnTo>
                          <a:lnTo>
                            <a:pt x="267732" y="0"/>
                          </a:lnTo>
                          <a:lnTo>
                            <a:pt x="372196" y="0"/>
                          </a:lnTo>
                          <a:lnTo>
                            <a:pt x="372196" y="273190"/>
                          </a:lnTo>
                          <a:lnTo>
                            <a:pt x="639928" y="273190"/>
                          </a:lnTo>
                          <a:close/>
                        </a:path>
                      </a:pathLst>
                    </a:custGeom>
                    <a:solidFill>
                      <a:srgbClr val="703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845" name="手繪多邊形 61"/>
                    <p:cNvSpPr>
                      <a:spLocks/>
                    </p:cNvSpPr>
                    <p:nvPr/>
                  </p:nvSpPr>
                  <p:spPr bwMode="auto">
                    <a:xfrm>
                      <a:off x="5891182" y="2128838"/>
                      <a:ext cx="343086" cy="78143"/>
                    </a:xfrm>
                    <a:custGeom>
                      <a:avLst/>
                      <a:gdLst>
                        <a:gd name="T0" fmla="*/ 171113 w 485806"/>
                        <a:gd name="T1" fmla="*/ 0 h 83724"/>
                        <a:gd name="T2" fmla="*/ 11 w 485806"/>
                        <a:gd name="T3" fmla="*/ 0 h 83724"/>
                        <a:gd name="T4" fmla="*/ 850 w 485806"/>
                        <a:gd name="T5" fmla="*/ 67762 h 83724"/>
                        <a:gd name="T6" fmla="*/ 0 w 485806"/>
                        <a:gd name="T7" fmla="*/ 67901 h 8372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85806" h="83724">
                          <a:moveTo>
                            <a:pt x="485806" y="0"/>
                          </a:moveTo>
                          <a:lnTo>
                            <a:pt x="31" y="0"/>
                          </a:lnTo>
                          <a:cubicBezTo>
                            <a:pt x="825" y="27781"/>
                            <a:pt x="1618" y="55562"/>
                            <a:pt x="2412" y="83343"/>
                          </a:cubicBezTo>
                          <a:cubicBezTo>
                            <a:pt x="2412" y="82549"/>
                            <a:pt x="0" y="84307"/>
                            <a:pt x="0" y="83513"/>
                          </a:cubicBezTo>
                        </a:path>
                      </a:pathLst>
                    </a:custGeom>
                    <a:noFill/>
                    <a:ln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oval" w="sm" len="sm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cxnSp>
                  <p:nvCxnSpPr>
                    <p:cNvPr id="19846" name="直線接點 3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768578" y="2046288"/>
                      <a:ext cx="0" cy="170656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/>
                      </a:solidFill>
                      <a:round/>
                      <a:headEnd type="oval" w="sm" len="sm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847" name="流程圖: 延遲 27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5731671" y="2170907"/>
                      <a:ext cx="174622" cy="195263"/>
                    </a:xfrm>
                    <a:prstGeom prst="flowChartDelay">
                      <a:avLst/>
                    </a:prstGeom>
                    <a:solidFill>
                      <a:srgbClr val="FF99FF"/>
                    </a:solidFill>
                    <a:ln w="952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</p:grpSp>
              <p:grpSp>
                <p:nvGrpSpPr>
                  <p:cNvPr id="19528" name="群組 739"/>
                  <p:cNvGrpSpPr>
                    <a:grpSpLocks/>
                  </p:cNvGrpSpPr>
                  <p:nvPr/>
                </p:nvGrpSpPr>
                <p:grpSpPr bwMode="auto">
                  <a:xfrm>
                    <a:off x="1566485" y="2319343"/>
                    <a:ext cx="1252538" cy="1230103"/>
                    <a:chOff x="5191125" y="1914525"/>
                    <a:chExt cx="1252538" cy="1230103"/>
                  </a:xfrm>
                </p:grpSpPr>
                <p:sp>
                  <p:nvSpPr>
                    <p:cNvPr id="19826" name="矩形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91125" y="1916113"/>
                      <a:ext cx="1252538" cy="1225550"/>
                    </a:xfrm>
                    <a:prstGeom prst="rect">
                      <a:avLst/>
                    </a:prstGeom>
                    <a:solidFill>
                      <a:srgbClr val="003300"/>
                    </a:solidFill>
                    <a:ln w="6350" algn="ctr">
                      <a:solidFill>
                        <a:srgbClr val="FFFF00"/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  <p:cxnSp>
                  <p:nvCxnSpPr>
                    <p:cNvPr id="19827" name="直線接點 10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196886" y="1921669"/>
                      <a:ext cx="1244395" cy="1222959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rgbClr val="FF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828" name="矩形 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359025"/>
                      <a:ext cx="360362" cy="358775"/>
                    </a:xfrm>
                    <a:prstGeom prst="rect">
                      <a:avLst/>
                    </a:prstGeom>
                    <a:solidFill>
                      <a:srgbClr val="FF99FF"/>
                    </a:solidFill>
                    <a:ln w="952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  <p:cxnSp>
                  <p:nvCxnSpPr>
                    <p:cNvPr id="19829" name="直線接點 22"/>
                    <p:cNvCxnSpPr>
                      <a:cxnSpLocks noChangeShapeType="1"/>
                      <a:endCxn id="19826" idx="1"/>
                    </p:cNvCxnSpPr>
                    <p:nvPr/>
                  </p:nvCxnSpPr>
                  <p:spPr bwMode="auto">
                    <a:xfrm flipH="1" flipV="1">
                      <a:off x="5191125" y="2528888"/>
                      <a:ext cx="449263" cy="635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FF00"/>
                      </a:solidFill>
                      <a:round/>
                      <a:headEnd type="none" w="sm" len="med"/>
                      <a:tailEnd type="stealth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046" name="直線接點 2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190886" y="2046251"/>
                      <a:ext cx="1252252" cy="0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>
                          <a:lumMod val="85000"/>
                        </a:schemeClr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47" name="直線接點 3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6233122" y="1914733"/>
                      <a:ext cx="0" cy="1226842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>
                          <a:lumMod val="85000"/>
                        </a:schemeClr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9832" name="直線接點 51"/>
                    <p:cNvCxnSpPr>
                      <a:cxnSpLocks noChangeShapeType="1"/>
                      <a:stCxn id="19826" idx="3"/>
                    </p:cNvCxnSpPr>
                    <p:nvPr/>
                  </p:nvCxnSpPr>
                  <p:spPr bwMode="auto">
                    <a:xfrm flipH="1">
                      <a:off x="6000750" y="2528888"/>
                      <a:ext cx="442913" cy="635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FF00"/>
                      </a:solidFill>
                      <a:round/>
                      <a:headEnd type="none" w="sm" len="med"/>
                      <a:tailEnd type="stealth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833" name="手繪多邊形 56"/>
                    <p:cNvSpPr>
                      <a:spLocks/>
                    </p:cNvSpPr>
                    <p:nvPr/>
                  </p:nvSpPr>
                  <p:spPr bwMode="auto">
                    <a:xfrm rot="-5400000">
                      <a:off x="5747544" y="2463006"/>
                      <a:ext cx="142875" cy="144463"/>
                    </a:xfrm>
                    <a:custGeom>
                      <a:avLst/>
                      <a:gdLst>
                        <a:gd name="T0" fmla="*/ 1603 w 639928"/>
                        <a:gd name="T1" fmla="*/ 707 h 639928"/>
                        <a:gd name="T2" fmla="*/ 1603 w 639928"/>
                        <a:gd name="T3" fmla="*/ 978 h 639928"/>
                        <a:gd name="T4" fmla="*/ 932 w 639928"/>
                        <a:gd name="T5" fmla="*/ 978 h 639928"/>
                        <a:gd name="T6" fmla="*/ 932 w 639928"/>
                        <a:gd name="T7" fmla="*/ 1657 h 639928"/>
                        <a:gd name="T8" fmla="*/ 671 w 639928"/>
                        <a:gd name="T9" fmla="*/ 1657 h 639928"/>
                        <a:gd name="T10" fmla="*/ 671 w 639928"/>
                        <a:gd name="T11" fmla="*/ 978 h 639928"/>
                        <a:gd name="T12" fmla="*/ 0 w 639928"/>
                        <a:gd name="T13" fmla="*/ 978 h 639928"/>
                        <a:gd name="T14" fmla="*/ 0 w 639928"/>
                        <a:gd name="T15" fmla="*/ 707 h 639928"/>
                        <a:gd name="T16" fmla="*/ 671 w 639928"/>
                        <a:gd name="T17" fmla="*/ 707 h 639928"/>
                        <a:gd name="T18" fmla="*/ 671 w 639928"/>
                        <a:gd name="T19" fmla="*/ 0 h 639928"/>
                        <a:gd name="T20" fmla="*/ 932 w 639928"/>
                        <a:gd name="T21" fmla="*/ 0 h 639928"/>
                        <a:gd name="T22" fmla="*/ 932 w 639928"/>
                        <a:gd name="T23" fmla="*/ 707 h 639928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639928" h="639928">
                          <a:moveTo>
                            <a:pt x="639928" y="273190"/>
                          </a:moveTo>
                          <a:lnTo>
                            <a:pt x="639928" y="377654"/>
                          </a:lnTo>
                          <a:lnTo>
                            <a:pt x="372196" y="377654"/>
                          </a:lnTo>
                          <a:lnTo>
                            <a:pt x="372196" y="639928"/>
                          </a:lnTo>
                          <a:lnTo>
                            <a:pt x="267732" y="639928"/>
                          </a:lnTo>
                          <a:lnTo>
                            <a:pt x="267732" y="377654"/>
                          </a:lnTo>
                          <a:lnTo>
                            <a:pt x="0" y="377654"/>
                          </a:lnTo>
                          <a:lnTo>
                            <a:pt x="0" y="273190"/>
                          </a:lnTo>
                          <a:lnTo>
                            <a:pt x="267732" y="273190"/>
                          </a:lnTo>
                          <a:lnTo>
                            <a:pt x="267732" y="0"/>
                          </a:lnTo>
                          <a:lnTo>
                            <a:pt x="372196" y="0"/>
                          </a:lnTo>
                          <a:lnTo>
                            <a:pt x="372196" y="273190"/>
                          </a:lnTo>
                          <a:lnTo>
                            <a:pt x="639928" y="273190"/>
                          </a:lnTo>
                          <a:close/>
                        </a:path>
                      </a:pathLst>
                    </a:custGeom>
                    <a:solidFill>
                      <a:srgbClr val="703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834" name="手繪多邊形 61"/>
                    <p:cNvSpPr>
                      <a:spLocks/>
                    </p:cNvSpPr>
                    <p:nvPr/>
                  </p:nvSpPr>
                  <p:spPr bwMode="auto">
                    <a:xfrm>
                      <a:off x="5891182" y="2128838"/>
                      <a:ext cx="343086" cy="78143"/>
                    </a:xfrm>
                    <a:custGeom>
                      <a:avLst/>
                      <a:gdLst>
                        <a:gd name="T0" fmla="*/ 171113 w 485806"/>
                        <a:gd name="T1" fmla="*/ 0 h 83724"/>
                        <a:gd name="T2" fmla="*/ 11 w 485806"/>
                        <a:gd name="T3" fmla="*/ 0 h 83724"/>
                        <a:gd name="T4" fmla="*/ 850 w 485806"/>
                        <a:gd name="T5" fmla="*/ 67762 h 83724"/>
                        <a:gd name="T6" fmla="*/ 0 w 485806"/>
                        <a:gd name="T7" fmla="*/ 67901 h 8372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85806" h="83724">
                          <a:moveTo>
                            <a:pt x="485806" y="0"/>
                          </a:moveTo>
                          <a:lnTo>
                            <a:pt x="31" y="0"/>
                          </a:lnTo>
                          <a:cubicBezTo>
                            <a:pt x="825" y="27781"/>
                            <a:pt x="1618" y="55562"/>
                            <a:pt x="2412" y="83343"/>
                          </a:cubicBezTo>
                          <a:cubicBezTo>
                            <a:pt x="2412" y="82549"/>
                            <a:pt x="0" y="84307"/>
                            <a:pt x="0" y="83513"/>
                          </a:cubicBezTo>
                        </a:path>
                      </a:pathLst>
                    </a:custGeom>
                    <a:noFill/>
                    <a:ln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oval" w="sm" len="sm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cxnSp>
                  <p:nvCxnSpPr>
                    <p:cNvPr id="19835" name="直線接點 3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768578" y="2046288"/>
                      <a:ext cx="0" cy="170656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/>
                      </a:solidFill>
                      <a:round/>
                      <a:headEnd type="oval" w="sm" len="sm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836" name="流程圖: 延遲 27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5731671" y="2170907"/>
                      <a:ext cx="174622" cy="195263"/>
                    </a:xfrm>
                    <a:prstGeom prst="flowChartDelay">
                      <a:avLst/>
                    </a:prstGeom>
                    <a:solidFill>
                      <a:srgbClr val="FF99FF"/>
                    </a:solidFill>
                    <a:ln w="952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</p:grpSp>
              <p:grpSp>
                <p:nvGrpSpPr>
                  <p:cNvPr id="19529" name="群組 740"/>
                  <p:cNvGrpSpPr>
                    <a:grpSpLocks/>
                  </p:cNvGrpSpPr>
                  <p:nvPr/>
                </p:nvGrpSpPr>
                <p:grpSpPr bwMode="auto">
                  <a:xfrm>
                    <a:off x="5318982" y="3542536"/>
                    <a:ext cx="1252538" cy="1230103"/>
                    <a:chOff x="5191125" y="1914525"/>
                    <a:chExt cx="1252538" cy="1230103"/>
                  </a:xfrm>
                </p:grpSpPr>
                <p:sp>
                  <p:nvSpPr>
                    <p:cNvPr id="19815" name="矩形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91125" y="1916113"/>
                      <a:ext cx="1252538" cy="1225550"/>
                    </a:xfrm>
                    <a:prstGeom prst="rect">
                      <a:avLst/>
                    </a:prstGeom>
                    <a:solidFill>
                      <a:srgbClr val="003300"/>
                    </a:solidFill>
                    <a:ln w="6350" algn="ctr">
                      <a:solidFill>
                        <a:srgbClr val="FFFF00"/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  <p:cxnSp>
                  <p:nvCxnSpPr>
                    <p:cNvPr id="19816" name="直線接點 10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196886" y="1921669"/>
                      <a:ext cx="1244395" cy="1222959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rgbClr val="FF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817" name="矩形 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359025"/>
                      <a:ext cx="360362" cy="358775"/>
                    </a:xfrm>
                    <a:prstGeom prst="rect">
                      <a:avLst/>
                    </a:prstGeom>
                    <a:solidFill>
                      <a:srgbClr val="FF99FF"/>
                    </a:solidFill>
                    <a:ln w="952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  <p:cxnSp>
                  <p:nvCxnSpPr>
                    <p:cNvPr id="19818" name="直線接點 22"/>
                    <p:cNvCxnSpPr>
                      <a:cxnSpLocks noChangeShapeType="1"/>
                      <a:endCxn id="19815" idx="1"/>
                    </p:cNvCxnSpPr>
                    <p:nvPr/>
                  </p:nvCxnSpPr>
                  <p:spPr bwMode="auto">
                    <a:xfrm flipH="1" flipV="1">
                      <a:off x="5191125" y="2528888"/>
                      <a:ext cx="449263" cy="635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FF00"/>
                      </a:solidFill>
                      <a:round/>
                      <a:headEnd type="none" w="sm" len="med"/>
                      <a:tailEnd type="stealth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035" name="直線接點 2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191223" y="2045974"/>
                      <a:ext cx="1252252" cy="0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>
                          <a:lumMod val="85000"/>
                        </a:schemeClr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36" name="直線接點 3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6233458" y="1914457"/>
                      <a:ext cx="0" cy="1226841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>
                          <a:lumMod val="85000"/>
                        </a:schemeClr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9821" name="直線接點 51"/>
                    <p:cNvCxnSpPr>
                      <a:cxnSpLocks noChangeShapeType="1"/>
                      <a:stCxn id="19815" idx="3"/>
                    </p:cNvCxnSpPr>
                    <p:nvPr/>
                  </p:nvCxnSpPr>
                  <p:spPr bwMode="auto">
                    <a:xfrm flipH="1">
                      <a:off x="6000750" y="2528888"/>
                      <a:ext cx="442913" cy="635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FF00"/>
                      </a:solidFill>
                      <a:round/>
                      <a:headEnd type="none" w="sm" len="med"/>
                      <a:tailEnd type="stealth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822" name="手繪多邊形 56"/>
                    <p:cNvSpPr>
                      <a:spLocks/>
                    </p:cNvSpPr>
                    <p:nvPr/>
                  </p:nvSpPr>
                  <p:spPr bwMode="auto">
                    <a:xfrm rot="-5400000">
                      <a:off x="5747544" y="2463006"/>
                      <a:ext cx="142875" cy="144463"/>
                    </a:xfrm>
                    <a:custGeom>
                      <a:avLst/>
                      <a:gdLst>
                        <a:gd name="T0" fmla="*/ 1603 w 639928"/>
                        <a:gd name="T1" fmla="*/ 707 h 639928"/>
                        <a:gd name="T2" fmla="*/ 1603 w 639928"/>
                        <a:gd name="T3" fmla="*/ 978 h 639928"/>
                        <a:gd name="T4" fmla="*/ 932 w 639928"/>
                        <a:gd name="T5" fmla="*/ 978 h 639928"/>
                        <a:gd name="T6" fmla="*/ 932 w 639928"/>
                        <a:gd name="T7" fmla="*/ 1657 h 639928"/>
                        <a:gd name="T8" fmla="*/ 671 w 639928"/>
                        <a:gd name="T9" fmla="*/ 1657 h 639928"/>
                        <a:gd name="T10" fmla="*/ 671 w 639928"/>
                        <a:gd name="T11" fmla="*/ 978 h 639928"/>
                        <a:gd name="T12" fmla="*/ 0 w 639928"/>
                        <a:gd name="T13" fmla="*/ 978 h 639928"/>
                        <a:gd name="T14" fmla="*/ 0 w 639928"/>
                        <a:gd name="T15" fmla="*/ 707 h 639928"/>
                        <a:gd name="T16" fmla="*/ 671 w 639928"/>
                        <a:gd name="T17" fmla="*/ 707 h 639928"/>
                        <a:gd name="T18" fmla="*/ 671 w 639928"/>
                        <a:gd name="T19" fmla="*/ 0 h 639928"/>
                        <a:gd name="T20" fmla="*/ 932 w 639928"/>
                        <a:gd name="T21" fmla="*/ 0 h 639928"/>
                        <a:gd name="T22" fmla="*/ 932 w 639928"/>
                        <a:gd name="T23" fmla="*/ 707 h 639928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639928" h="639928">
                          <a:moveTo>
                            <a:pt x="639928" y="273190"/>
                          </a:moveTo>
                          <a:lnTo>
                            <a:pt x="639928" y="377654"/>
                          </a:lnTo>
                          <a:lnTo>
                            <a:pt x="372196" y="377654"/>
                          </a:lnTo>
                          <a:lnTo>
                            <a:pt x="372196" y="639928"/>
                          </a:lnTo>
                          <a:lnTo>
                            <a:pt x="267732" y="639928"/>
                          </a:lnTo>
                          <a:lnTo>
                            <a:pt x="267732" y="377654"/>
                          </a:lnTo>
                          <a:lnTo>
                            <a:pt x="0" y="377654"/>
                          </a:lnTo>
                          <a:lnTo>
                            <a:pt x="0" y="273190"/>
                          </a:lnTo>
                          <a:lnTo>
                            <a:pt x="267732" y="273190"/>
                          </a:lnTo>
                          <a:lnTo>
                            <a:pt x="267732" y="0"/>
                          </a:lnTo>
                          <a:lnTo>
                            <a:pt x="372196" y="0"/>
                          </a:lnTo>
                          <a:lnTo>
                            <a:pt x="372196" y="273190"/>
                          </a:lnTo>
                          <a:lnTo>
                            <a:pt x="639928" y="273190"/>
                          </a:lnTo>
                          <a:close/>
                        </a:path>
                      </a:pathLst>
                    </a:custGeom>
                    <a:solidFill>
                      <a:srgbClr val="703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823" name="手繪多邊形 61"/>
                    <p:cNvSpPr>
                      <a:spLocks/>
                    </p:cNvSpPr>
                    <p:nvPr/>
                  </p:nvSpPr>
                  <p:spPr bwMode="auto">
                    <a:xfrm>
                      <a:off x="5891182" y="2128838"/>
                      <a:ext cx="343086" cy="78143"/>
                    </a:xfrm>
                    <a:custGeom>
                      <a:avLst/>
                      <a:gdLst>
                        <a:gd name="T0" fmla="*/ 171113 w 485806"/>
                        <a:gd name="T1" fmla="*/ 0 h 83724"/>
                        <a:gd name="T2" fmla="*/ 11 w 485806"/>
                        <a:gd name="T3" fmla="*/ 0 h 83724"/>
                        <a:gd name="T4" fmla="*/ 850 w 485806"/>
                        <a:gd name="T5" fmla="*/ 67762 h 83724"/>
                        <a:gd name="T6" fmla="*/ 0 w 485806"/>
                        <a:gd name="T7" fmla="*/ 67901 h 8372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85806" h="83724">
                          <a:moveTo>
                            <a:pt x="485806" y="0"/>
                          </a:moveTo>
                          <a:lnTo>
                            <a:pt x="31" y="0"/>
                          </a:lnTo>
                          <a:cubicBezTo>
                            <a:pt x="825" y="27781"/>
                            <a:pt x="1618" y="55562"/>
                            <a:pt x="2412" y="83343"/>
                          </a:cubicBezTo>
                          <a:cubicBezTo>
                            <a:pt x="2412" y="82549"/>
                            <a:pt x="0" y="84307"/>
                            <a:pt x="0" y="83513"/>
                          </a:cubicBezTo>
                        </a:path>
                      </a:pathLst>
                    </a:custGeom>
                    <a:noFill/>
                    <a:ln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oval" w="sm" len="sm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cxnSp>
                  <p:nvCxnSpPr>
                    <p:cNvPr id="19824" name="直線接點 3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768578" y="2046288"/>
                      <a:ext cx="0" cy="170656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/>
                      </a:solidFill>
                      <a:round/>
                      <a:headEnd type="oval" w="sm" len="sm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825" name="流程圖: 延遲 27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5731671" y="2170907"/>
                      <a:ext cx="174622" cy="195263"/>
                    </a:xfrm>
                    <a:prstGeom prst="flowChartDelay">
                      <a:avLst/>
                    </a:prstGeom>
                    <a:solidFill>
                      <a:srgbClr val="FF99FF"/>
                    </a:solidFill>
                    <a:ln w="952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</p:grpSp>
              <p:grpSp>
                <p:nvGrpSpPr>
                  <p:cNvPr id="19530" name="群組 741"/>
                  <p:cNvGrpSpPr>
                    <a:grpSpLocks/>
                  </p:cNvGrpSpPr>
                  <p:nvPr/>
                </p:nvGrpSpPr>
                <p:grpSpPr bwMode="auto">
                  <a:xfrm>
                    <a:off x="6568814" y="3542536"/>
                    <a:ext cx="1252538" cy="1225550"/>
                    <a:chOff x="5191125" y="1914525"/>
                    <a:chExt cx="1252538" cy="1230103"/>
                  </a:xfrm>
                </p:grpSpPr>
                <p:sp>
                  <p:nvSpPr>
                    <p:cNvPr id="19805" name="矩形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91125" y="1916113"/>
                      <a:ext cx="1252538" cy="1225550"/>
                    </a:xfrm>
                    <a:prstGeom prst="rect">
                      <a:avLst/>
                    </a:prstGeom>
                    <a:solidFill>
                      <a:srgbClr val="008080"/>
                    </a:solidFill>
                    <a:ln w="6350" algn="ctr">
                      <a:solidFill>
                        <a:srgbClr val="FFFF00"/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  <p:cxnSp>
                  <p:nvCxnSpPr>
                    <p:cNvPr id="19806" name="直線接點 10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196886" y="1921669"/>
                      <a:ext cx="1244395" cy="1222959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rgbClr val="FF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807" name="矩形 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18009" y="2359025"/>
                      <a:ext cx="214360" cy="277887"/>
                    </a:xfrm>
                    <a:prstGeom prst="rect">
                      <a:avLst/>
                    </a:prstGeom>
                    <a:solidFill>
                      <a:srgbClr val="CCECFF"/>
                    </a:solidFill>
                    <a:ln w="952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  <p:cxnSp>
                  <p:nvCxnSpPr>
                    <p:cNvPr id="19808" name="直線接點 22"/>
                    <p:cNvCxnSpPr>
                      <a:cxnSpLocks noChangeShapeType="1"/>
                      <a:endCxn id="19805" idx="1"/>
                    </p:cNvCxnSpPr>
                    <p:nvPr/>
                  </p:nvCxnSpPr>
                  <p:spPr bwMode="auto">
                    <a:xfrm flipH="1">
                      <a:off x="5191125" y="2528888"/>
                      <a:ext cx="526884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FF00"/>
                      </a:solidFill>
                      <a:round/>
                      <a:headEnd type="none" w="sm" len="med"/>
                      <a:tailEnd type="stealth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9809" name="直線接點 2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191125" y="2046288"/>
                      <a:ext cx="1252538" cy="0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9810" name="直線接點 3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6234268" y="1914525"/>
                      <a:ext cx="0" cy="1226344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811" name="手繪多邊形 56"/>
                    <p:cNvSpPr>
                      <a:spLocks/>
                    </p:cNvSpPr>
                    <p:nvPr/>
                  </p:nvSpPr>
                  <p:spPr bwMode="auto">
                    <a:xfrm rot="-5400000">
                      <a:off x="5747544" y="2463006"/>
                      <a:ext cx="142875" cy="144463"/>
                    </a:xfrm>
                    <a:custGeom>
                      <a:avLst/>
                      <a:gdLst>
                        <a:gd name="T0" fmla="*/ 1603 w 639928"/>
                        <a:gd name="T1" fmla="*/ 707 h 639928"/>
                        <a:gd name="T2" fmla="*/ 1603 w 639928"/>
                        <a:gd name="T3" fmla="*/ 978 h 639928"/>
                        <a:gd name="T4" fmla="*/ 932 w 639928"/>
                        <a:gd name="T5" fmla="*/ 978 h 639928"/>
                        <a:gd name="T6" fmla="*/ 932 w 639928"/>
                        <a:gd name="T7" fmla="*/ 1657 h 639928"/>
                        <a:gd name="T8" fmla="*/ 671 w 639928"/>
                        <a:gd name="T9" fmla="*/ 1657 h 639928"/>
                        <a:gd name="T10" fmla="*/ 671 w 639928"/>
                        <a:gd name="T11" fmla="*/ 978 h 639928"/>
                        <a:gd name="T12" fmla="*/ 0 w 639928"/>
                        <a:gd name="T13" fmla="*/ 978 h 639928"/>
                        <a:gd name="T14" fmla="*/ 0 w 639928"/>
                        <a:gd name="T15" fmla="*/ 707 h 639928"/>
                        <a:gd name="T16" fmla="*/ 671 w 639928"/>
                        <a:gd name="T17" fmla="*/ 707 h 639928"/>
                        <a:gd name="T18" fmla="*/ 671 w 639928"/>
                        <a:gd name="T19" fmla="*/ 0 h 639928"/>
                        <a:gd name="T20" fmla="*/ 932 w 639928"/>
                        <a:gd name="T21" fmla="*/ 0 h 639928"/>
                        <a:gd name="T22" fmla="*/ 932 w 639928"/>
                        <a:gd name="T23" fmla="*/ 707 h 639928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639928" h="639928">
                          <a:moveTo>
                            <a:pt x="639928" y="273190"/>
                          </a:moveTo>
                          <a:lnTo>
                            <a:pt x="639928" y="377654"/>
                          </a:lnTo>
                          <a:lnTo>
                            <a:pt x="372196" y="377654"/>
                          </a:lnTo>
                          <a:lnTo>
                            <a:pt x="372196" y="639928"/>
                          </a:lnTo>
                          <a:lnTo>
                            <a:pt x="267732" y="639928"/>
                          </a:lnTo>
                          <a:lnTo>
                            <a:pt x="267732" y="377654"/>
                          </a:lnTo>
                          <a:lnTo>
                            <a:pt x="0" y="377654"/>
                          </a:lnTo>
                          <a:lnTo>
                            <a:pt x="0" y="273190"/>
                          </a:lnTo>
                          <a:lnTo>
                            <a:pt x="267732" y="273190"/>
                          </a:lnTo>
                          <a:lnTo>
                            <a:pt x="267732" y="0"/>
                          </a:lnTo>
                          <a:lnTo>
                            <a:pt x="372196" y="0"/>
                          </a:lnTo>
                          <a:lnTo>
                            <a:pt x="372196" y="273190"/>
                          </a:lnTo>
                          <a:lnTo>
                            <a:pt x="639928" y="273190"/>
                          </a:lnTo>
                          <a:close/>
                        </a:path>
                      </a:pathLst>
                    </a:custGeom>
                    <a:solidFill>
                      <a:srgbClr val="703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812" name="手繪多邊形 61"/>
                    <p:cNvSpPr>
                      <a:spLocks/>
                    </p:cNvSpPr>
                    <p:nvPr/>
                  </p:nvSpPr>
                  <p:spPr bwMode="auto">
                    <a:xfrm>
                      <a:off x="5891182" y="2128838"/>
                      <a:ext cx="343086" cy="78143"/>
                    </a:xfrm>
                    <a:custGeom>
                      <a:avLst/>
                      <a:gdLst>
                        <a:gd name="T0" fmla="*/ 171113 w 485806"/>
                        <a:gd name="T1" fmla="*/ 0 h 83724"/>
                        <a:gd name="T2" fmla="*/ 11 w 485806"/>
                        <a:gd name="T3" fmla="*/ 0 h 83724"/>
                        <a:gd name="T4" fmla="*/ 850 w 485806"/>
                        <a:gd name="T5" fmla="*/ 67762 h 83724"/>
                        <a:gd name="T6" fmla="*/ 0 w 485806"/>
                        <a:gd name="T7" fmla="*/ 67901 h 8372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85806" h="83724">
                          <a:moveTo>
                            <a:pt x="485806" y="0"/>
                          </a:moveTo>
                          <a:lnTo>
                            <a:pt x="31" y="0"/>
                          </a:lnTo>
                          <a:cubicBezTo>
                            <a:pt x="825" y="27781"/>
                            <a:pt x="1618" y="55562"/>
                            <a:pt x="2412" y="83343"/>
                          </a:cubicBezTo>
                          <a:cubicBezTo>
                            <a:pt x="2412" y="82549"/>
                            <a:pt x="0" y="84307"/>
                            <a:pt x="0" y="83513"/>
                          </a:cubicBezTo>
                        </a:path>
                      </a:pathLst>
                    </a:custGeom>
                    <a:noFill/>
                    <a:ln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oval" w="sm" len="sm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cxnSp>
                  <p:nvCxnSpPr>
                    <p:cNvPr id="19813" name="直線接點 3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768578" y="2046288"/>
                      <a:ext cx="0" cy="170656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/>
                      </a:solidFill>
                      <a:round/>
                      <a:headEnd type="oval" w="sm" len="sm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814" name="流程圖: 延遲 27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5731671" y="2170907"/>
                      <a:ext cx="174622" cy="195263"/>
                    </a:xfrm>
                    <a:prstGeom prst="flowChartDelay">
                      <a:avLst/>
                    </a:prstGeom>
                    <a:solidFill>
                      <a:srgbClr val="CCECFF"/>
                    </a:solidFill>
                    <a:ln w="952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</p:grpSp>
              <p:grpSp>
                <p:nvGrpSpPr>
                  <p:cNvPr id="19531" name="群組 742"/>
                  <p:cNvGrpSpPr>
                    <a:grpSpLocks/>
                  </p:cNvGrpSpPr>
                  <p:nvPr/>
                </p:nvGrpSpPr>
                <p:grpSpPr bwMode="auto">
                  <a:xfrm>
                    <a:off x="4067946" y="3542536"/>
                    <a:ext cx="1252538" cy="1230103"/>
                    <a:chOff x="5191125" y="1914525"/>
                    <a:chExt cx="1252538" cy="1230103"/>
                  </a:xfrm>
                </p:grpSpPr>
                <p:sp>
                  <p:nvSpPr>
                    <p:cNvPr id="19794" name="矩形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91125" y="1916113"/>
                      <a:ext cx="1252538" cy="1225550"/>
                    </a:xfrm>
                    <a:prstGeom prst="rect">
                      <a:avLst/>
                    </a:prstGeom>
                    <a:solidFill>
                      <a:srgbClr val="003300"/>
                    </a:solidFill>
                    <a:ln w="6350" algn="ctr">
                      <a:solidFill>
                        <a:srgbClr val="FFFF00"/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  <p:cxnSp>
                  <p:nvCxnSpPr>
                    <p:cNvPr id="19795" name="直線接點 10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196886" y="1921669"/>
                      <a:ext cx="1244395" cy="1222959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rgbClr val="FF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796" name="矩形 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359025"/>
                      <a:ext cx="360362" cy="358775"/>
                    </a:xfrm>
                    <a:prstGeom prst="rect">
                      <a:avLst/>
                    </a:prstGeom>
                    <a:solidFill>
                      <a:srgbClr val="FF99FF"/>
                    </a:solidFill>
                    <a:ln w="952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  <p:cxnSp>
                  <p:nvCxnSpPr>
                    <p:cNvPr id="19797" name="直線接點 22"/>
                    <p:cNvCxnSpPr>
                      <a:cxnSpLocks noChangeShapeType="1"/>
                      <a:endCxn id="19794" idx="1"/>
                    </p:cNvCxnSpPr>
                    <p:nvPr/>
                  </p:nvCxnSpPr>
                  <p:spPr bwMode="auto">
                    <a:xfrm flipH="1" flipV="1">
                      <a:off x="5191125" y="2528888"/>
                      <a:ext cx="449263" cy="635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FF00"/>
                      </a:solidFill>
                      <a:round/>
                      <a:headEnd type="none" w="sm" len="med"/>
                      <a:tailEnd type="stealth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014" name="直線接點 2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191969" y="2045974"/>
                      <a:ext cx="1252252" cy="0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>
                          <a:lumMod val="85000"/>
                        </a:schemeClr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15" name="直線接點 3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6234204" y="1914457"/>
                      <a:ext cx="0" cy="1226841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>
                          <a:lumMod val="85000"/>
                        </a:schemeClr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9800" name="直線接點 51"/>
                    <p:cNvCxnSpPr>
                      <a:cxnSpLocks noChangeShapeType="1"/>
                      <a:stCxn id="19794" idx="3"/>
                    </p:cNvCxnSpPr>
                    <p:nvPr/>
                  </p:nvCxnSpPr>
                  <p:spPr bwMode="auto">
                    <a:xfrm flipH="1">
                      <a:off x="6000750" y="2528888"/>
                      <a:ext cx="442913" cy="635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FF00"/>
                      </a:solidFill>
                      <a:round/>
                      <a:headEnd type="none" w="sm" len="med"/>
                      <a:tailEnd type="stealth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801" name="手繪多邊形 56"/>
                    <p:cNvSpPr>
                      <a:spLocks/>
                    </p:cNvSpPr>
                    <p:nvPr/>
                  </p:nvSpPr>
                  <p:spPr bwMode="auto">
                    <a:xfrm rot="-5400000">
                      <a:off x="5747544" y="2463006"/>
                      <a:ext cx="142875" cy="144463"/>
                    </a:xfrm>
                    <a:custGeom>
                      <a:avLst/>
                      <a:gdLst>
                        <a:gd name="T0" fmla="*/ 1603 w 639928"/>
                        <a:gd name="T1" fmla="*/ 707 h 639928"/>
                        <a:gd name="T2" fmla="*/ 1603 w 639928"/>
                        <a:gd name="T3" fmla="*/ 978 h 639928"/>
                        <a:gd name="T4" fmla="*/ 932 w 639928"/>
                        <a:gd name="T5" fmla="*/ 978 h 639928"/>
                        <a:gd name="T6" fmla="*/ 932 w 639928"/>
                        <a:gd name="T7" fmla="*/ 1657 h 639928"/>
                        <a:gd name="T8" fmla="*/ 671 w 639928"/>
                        <a:gd name="T9" fmla="*/ 1657 h 639928"/>
                        <a:gd name="T10" fmla="*/ 671 w 639928"/>
                        <a:gd name="T11" fmla="*/ 978 h 639928"/>
                        <a:gd name="T12" fmla="*/ 0 w 639928"/>
                        <a:gd name="T13" fmla="*/ 978 h 639928"/>
                        <a:gd name="T14" fmla="*/ 0 w 639928"/>
                        <a:gd name="T15" fmla="*/ 707 h 639928"/>
                        <a:gd name="T16" fmla="*/ 671 w 639928"/>
                        <a:gd name="T17" fmla="*/ 707 h 639928"/>
                        <a:gd name="T18" fmla="*/ 671 w 639928"/>
                        <a:gd name="T19" fmla="*/ 0 h 639928"/>
                        <a:gd name="T20" fmla="*/ 932 w 639928"/>
                        <a:gd name="T21" fmla="*/ 0 h 639928"/>
                        <a:gd name="T22" fmla="*/ 932 w 639928"/>
                        <a:gd name="T23" fmla="*/ 707 h 639928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639928" h="639928">
                          <a:moveTo>
                            <a:pt x="639928" y="273190"/>
                          </a:moveTo>
                          <a:lnTo>
                            <a:pt x="639928" y="377654"/>
                          </a:lnTo>
                          <a:lnTo>
                            <a:pt x="372196" y="377654"/>
                          </a:lnTo>
                          <a:lnTo>
                            <a:pt x="372196" y="639928"/>
                          </a:lnTo>
                          <a:lnTo>
                            <a:pt x="267732" y="639928"/>
                          </a:lnTo>
                          <a:lnTo>
                            <a:pt x="267732" y="377654"/>
                          </a:lnTo>
                          <a:lnTo>
                            <a:pt x="0" y="377654"/>
                          </a:lnTo>
                          <a:lnTo>
                            <a:pt x="0" y="273190"/>
                          </a:lnTo>
                          <a:lnTo>
                            <a:pt x="267732" y="273190"/>
                          </a:lnTo>
                          <a:lnTo>
                            <a:pt x="267732" y="0"/>
                          </a:lnTo>
                          <a:lnTo>
                            <a:pt x="372196" y="0"/>
                          </a:lnTo>
                          <a:lnTo>
                            <a:pt x="372196" y="273190"/>
                          </a:lnTo>
                          <a:lnTo>
                            <a:pt x="639928" y="273190"/>
                          </a:lnTo>
                          <a:close/>
                        </a:path>
                      </a:pathLst>
                    </a:custGeom>
                    <a:solidFill>
                      <a:srgbClr val="703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802" name="手繪多邊形 61"/>
                    <p:cNvSpPr>
                      <a:spLocks/>
                    </p:cNvSpPr>
                    <p:nvPr/>
                  </p:nvSpPr>
                  <p:spPr bwMode="auto">
                    <a:xfrm>
                      <a:off x="5891182" y="2128838"/>
                      <a:ext cx="343086" cy="78143"/>
                    </a:xfrm>
                    <a:custGeom>
                      <a:avLst/>
                      <a:gdLst>
                        <a:gd name="T0" fmla="*/ 171113 w 485806"/>
                        <a:gd name="T1" fmla="*/ 0 h 83724"/>
                        <a:gd name="T2" fmla="*/ 11 w 485806"/>
                        <a:gd name="T3" fmla="*/ 0 h 83724"/>
                        <a:gd name="T4" fmla="*/ 850 w 485806"/>
                        <a:gd name="T5" fmla="*/ 67762 h 83724"/>
                        <a:gd name="T6" fmla="*/ 0 w 485806"/>
                        <a:gd name="T7" fmla="*/ 67901 h 8372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85806" h="83724">
                          <a:moveTo>
                            <a:pt x="485806" y="0"/>
                          </a:moveTo>
                          <a:lnTo>
                            <a:pt x="31" y="0"/>
                          </a:lnTo>
                          <a:cubicBezTo>
                            <a:pt x="825" y="27781"/>
                            <a:pt x="1618" y="55562"/>
                            <a:pt x="2412" y="83343"/>
                          </a:cubicBezTo>
                          <a:cubicBezTo>
                            <a:pt x="2412" y="82549"/>
                            <a:pt x="0" y="84307"/>
                            <a:pt x="0" y="83513"/>
                          </a:cubicBezTo>
                        </a:path>
                      </a:pathLst>
                    </a:custGeom>
                    <a:noFill/>
                    <a:ln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oval" w="sm" len="sm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cxnSp>
                  <p:nvCxnSpPr>
                    <p:cNvPr id="19803" name="直線接點 3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768578" y="2046288"/>
                      <a:ext cx="0" cy="170656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/>
                      </a:solidFill>
                      <a:round/>
                      <a:headEnd type="oval" w="sm" len="sm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804" name="流程圖: 延遲 27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5731671" y="2170907"/>
                      <a:ext cx="174622" cy="195263"/>
                    </a:xfrm>
                    <a:prstGeom prst="flowChartDelay">
                      <a:avLst/>
                    </a:prstGeom>
                    <a:solidFill>
                      <a:srgbClr val="FF99FF"/>
                    </a:solidFill>
                    <a:ln w="952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</p:grpSp>
              <p:grpSp>
                <p:nvGrpSpPr>
                  <p:cNvPr id="19532" name="群組 743"/>
                  <p:cNvGrpSpPr>
                    <a:grpSpLocks/>
                  </p:cNvGrpSpPr>
                  <p:nvPr/>
                </p:nvGrpSpPr>
                <p:grpSpPr bwMode="auto">
                  <a:xfrm>
                    <a:off x="2817521" y="3542536"/>
                    <a:ext cx="1252538" cy="1230103"/>
                    <a:chOff x="5191125" y="1914525"/>
                    <a:chExt cx="1252538" cy="1230103"/>
                  </a:xfrm>
                </p:grpSpPr>
                <p:sp>
                  <p:nvSpPr>
                    <p:cNvPr id="19783" name="矩形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91125" y="1916113"/>
                      <a:ext cx="1252538" cy="1225550"/>
                    </a:xfrm>
                    <a:prstGeom prst="rect">
                      <a:avLst/>
                    </a:prstGeom>
                    <a:solidFill>
                      <a:srgbClr val="003300"/>
                    </a:solidFill>
                    <a:ln w="6350" algn="ctr">
                      <a:solidFill>
                        <a:srgbClr val="FFFF00"/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  <p:cxnSp>
                  <p:nvCxnSpPr>
                    <p:cNvPr id="19784" name="直線接點 10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196886" y="1921669"/>
                      <a:ext cx="1244395" cy="1222959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rgbClr val="FF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785" name="矩形 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359025"/>
                      <a:ext cx="360362" cy="358775"/>
                    </a:xfrm>
                    <a:prstGeom prst="rect">
                      <a:avLst/>
                    </a:prstGeom>
                    <a:solidFill>
                      <a:srgbClr val="FF99FF"/>
                    </a:solidFill>
                    <a:ln w="952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  <p:cxnSp>
                  <p:nvCxnSpPr>
                    <p:cNvPr id="19786" name="直線接點 22"/>
                    <p:cNvCxnSpPr>
                      <a:cxnSpLocks noChangeShapeType="1"/>
                      <a:endCxn id="19783" idx="1"/>
                    </p:cNvCxnSpPr>
                    <p:nvPr/>
                  </p:nvCxnSpPr>
                  <p:spPr bwMode="auto">
                    <a:xfrm flipH="1" flipV="1">
                      <a:off x="5191125" y="2528888"/>
                      <a:ext cx="449263" cy="635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FF00"/>
                      </a:solidFill>
                      <a:round/>
                      <a:headEnd type="none" w="sm" len="med"/>
                      <a:tailEnd type="stealth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003" name="直線接點 2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192104" y="2045974"/>
                      <a:ext cx="1252252" cy="0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>
                          <a:lumMod val="85000"/>
                        </a:schemeClr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04" name="直線接點 3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6234340" y="1914457"/>
                      <a:ext cx="0" cy="1226841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>
                          <a:lumMod val="85000"/>
                        </a:schemeClr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9789" name="直線接點 51"/>
                    <p:cNvCxnSpPr>
                      <a:cxnSpLocks noChangeShapeType="1"/>
                      <a:stCxn id="19783" idx="3"/>
                    </p:cNvCxnSpPr>
                    <p:nvPr/>
                  </p:nvCxnSpPr>
                  <p:spPr bwMode="auto">
                    <a:xfrm flipH="1">
                      <a:off x="6000750" y="2528888"/>
                      <a:ext cx="442913" cy="635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FF00"/>
                      </a:solidFill>
                      <a:round/>
                      <a:headEnd type="none" w="sm" len="med"/>
                      <a:tailEnd type="stealth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790" name="手繪多邊形 56"/>
                    <p:cNvSpPr>
                      <a:spLocks/>
                    </p:cNvSpPr>
                    <p:nvPr/>
                  </p:nvSpPr>
                  <p:spPr bwMode="auto">
                    <a:xfrm rot="-5400000">
                      <a:off x="5747544" y="2463006"/>
                      <a:ext cx="142875" cy="144463"/>
                    </a:xfrm>
                    <a:custGeom>
                      <a:avLst/>
                      <a:gdLst>
                        <a:gd name="T0" fmla="*/ 1603 w 639928"/>
                        <a:gd name="T1" fmla="*/ 707 h 639928"/>
                        <a:gd name="T2" fmla="*/ 1603 w 639928"/>
                        <a:gd name="T3" fmla="*/ 978 h 639928"/>
                        <a:gd name="T4" fmla="*/ 932 w 639928"/>
                        <a:gd name="T5" fmla="*/ 978 h 639928"/>
                        <a:gd name="T6" fmla="*/ 932 w 639928"/>
                        <a:gd name="T7" fmla="*/ 1657 h 639928"/>
                        <a:gd name="T8" fmla="*/ 671 w 639928"/>
                        <a:gd name="T9" fmla="*/ 1657 h 639928"/>
                        <a:gd name="T10" fmla="*/ 671 w 639928"/>
                        <a:gd name="T11" fmla="*/ 978 h 639928"/>
                        <a:gd name="T12" fmla="*/ 0 w 639928"/>
                        <a:gd name="T13" fmla="*/ 978 h 639928"/>
                        <a:gd name="T14" fmla="*/ 0 w 639928"/>
                        <a:gd name="T15" fmla="*/ 707 h 639928"/>
                        <a:gd name="T16" fmla="*/ 671 w 639928"/>
                        <a:gd name="T17" fmla="*/ 707 h 639928"/>
                        <a:gd name="T18" fmla="*/ 671 w 639928"/>
                        <a:gd name="T19" fmla="*/ 0 h 639928"/>
                        <a:gd name="T20" fmla="*/ 932 w 639928"/>
                        <a:gd name="T21" fmla="*/ 0 h 639928"/>
                        <a:gd name="T22" fmla="*/ 932 w 639928"/>
                        <a:gd name="T23" fmla="*/ 707 h 639928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639928" h="639928">
                          <a:moveTo>
                            <a:pt x="639928" y="273190"/>
                          </a:moveTo>
                          <a:lnTo>
                            <a:pt x="639928" y="377654"/>
                          </a:lnTo>
                          <a:lnTo>
                            <a:pt x="372196" y="377654"/>
                          </a:lnTo>
                          <a:lnTo>
                            <a:pt x="372196" y="639928"/>
                          </a:lnTo>
                          <a:lnTo>
                            <a:pt x="267732" y="639928"/>
                          </a:lnTo>
                          <a:lnTo>
                            <a:pt x="267732" y="377654"/>
                          </a:lnTo>
                          <a:lnTo>
                            <a:pt x="0" y="377654"/>
                          </a:lnTo>
                          <a:lnTo>
                            <a:pt x="0" y="273190"/>
                          </a:lnTo>
                          <a:lnTo>
                            <a:pt x="267732" y="273190"/>
                          </a:lnTo>
                          <a:lnTo>
                            <a:pt x="267732" y="0"/>
                          </a:lnTo>
                          <a:lnTo>
                            <a:pt x="372196" y="0"/>
                          </a:lnTo>
                          <a:lnTo>
                            <a:pt x="372196" y="273190"/>
                          </a:lnTo>
                          <a:lnTo>
                            <a:pt x="639928" y="273190"/>
                          </a:lnTo>
                          <a:close/>
                        </a:path>
                      </a:pathLst>
                    </a:custGeom>
                    <a:solidFill>
                      <a:srgbClr val="703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791" name="手繪多邊形 61"/>
                    <p:cNvSpPr>
                      <a:spLocks/>
                    </p:cNvSpPr>
                    <p:nvPr/>
                  </p:nvSpPr>
                  <p:spPr bwMode="auto">
                    <a:xfrm>
                      <a:off x="5891182" y="2128838"/>
                      <a:ext cx="343086" cy="78143"/>
                    </a:xfrm>
                    <a:custGeom>
                      <a:avLst/>
                      <a:gdLst>
                        <a:gd name="T0" fmla="*/ 171113 w 485806"/>
                        <a:gd name="T1" fmla="*/ 0 h 83724"/>
                        <a:gd name="T2" fmla="*/ 11 w 485806"/>
                        <a:gd name="T3" fmla="*/ 0 h 83724"/>
                        <a:gd name="T4" fmla="*/ 850 w 485806"/>
                        <a:gd name="T5" fmla="*/ 67762 h 83724"/>
                        <a:gd name="T6" fmla="*/ 0 w 485806"/>
                        <a:gd name="T7" fmla="*/ 67901 h 8372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85806" h="83724">
                          <a:moveTo>
                            <a:pt x="485806" y="0"/>
                          </a:moveTo>
                          <a:lnTo>
                            <a:pt x="31" y="0"/>
                          </a:lnTo>
                          <a:cubicBezTo>
                            <a:pt x="825" y="27781"/>
                            <a:pt x="1618" y="55562"/>
                            <a:pt x="2412" y="83343"/>
                          </a:cubicBezTo>
                          <a:cubicBezTo>
                            <a:pt x="2412" y="82549"/>
                            <a:pt x="0" y="84307"/>
                            <a:pt x="0" y="83513"/>
                          </a:cubicBezTo>
                        </a:path>
                      </a:pathLst>
                    </a:custGeom>
                    <a:noFill/>
                    <a:ln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oval" w="sm" len="sm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cxnSp>
                  <p:nvCxnSpPr>
                    <p:cNvPr id="19792" name="直線接點 3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768578" y="2046288"/>
                      <a:ext cx="0" cy="170656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/>
                      </a:solidFill>
                      <a:round/>
                      <a:headEnd type="oval" w="sm" len="sm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793" name="流程圖: 延遲 27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5731671" y="2170907"/>
                      <a:ext cx="174622" cy="195263"/>
                    </a:xfrm>
                    <a:prstGeom prst="flowChartDelay">
                      <a:avLst/>
                    </a:prstGeom>
                    <a:solidFill>
                      <a:srgbClr val="FF99FF"/>
                    </a:solidFill>
                    <a:ln w="952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</p:grpSp>
              <p:grpSp>
                <p:nvGrpSpPr>
                  <p:cNvPr id="19533" name="群組 744"/>
                  <p:cNvGrpSpPr>
                    <a:grpSpLocks/>
                  </p:cNvGrpSpPr>
                  <p:nvPr/>
                </p:nvGrpSpPr>
                <p:grpSpPr bwMode="auto">
                  <a:xfrm>
                    <a:off x="1566485" y="3542536"/>
                    <a:ext cx="1252538" cy="1230103"/>
                    <a:chOff x="5191125" y="1914525"/>
                    <a:chExt cx="1252538" cy="1230103"/>
                  </a:xfrm>
                </p:grpSpPr>
                <p:sp>
                  <p:nvSpPr>
                    <p:cNvPr id="19772" name="矩形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91125" y="1916113"/>
                      <a:ext cx="1252538" cy="1225550"/>
                    </a:xfrm>
                    <a:prstGeom prst="rect">
                      <a:avLst/>
                    </a:prstGeom>
                    <a:solidFill>
                      <a:srgbClr val="003300"/>
                    </a:solidFill>
                    <a:ln w="6350" algn="ctr">
                      <a:solidFill>
                        <a:srgbClr val="FFFF00"/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  <p:cxnSp>
                  <p:nvCxnSpPr>
                    <p:cNvPr id="19773" name="直線接點 10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196886" y="1921669"/>
                      <a:ext cx="1244395" cy="1222959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rgbClr val="FF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774" name="矩形 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359025"/>
                      <a:ext cx="360362" cy="358775"/>
                    </a:xfrm>
                    <a:prstGeom prst="rect">
                      <a:avLst/>
                    </a:prstGeom>
                    <a:solidFill>
                      <a:srgbClr val="FF99FF"/>
                    </a:solidFill>
                    <a:ln w="952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  <p:cxnSp>
                  <p:nvCxnSpPr>
                    <p:cNvPr id="19775" name="直線接點 22"/>
                    <p:cNvCxnSpPr>
                      <a:cxnSpLocks noChangeShapeType="1"/>
                      <a:endCxn id="19772" idx="1"/>
                    </p:cNvCxnSpPr>
                    <p:nvPr/>
                  </p:nvCxnSpPr>
                  <p:spPr bwMode="auto">
                    <a:xfrm flipH="1" flipV="1">
                      <a:off x="5191125" y="2528888"/>
                      <a:ext cx="449263" cy="635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FF00"/>
                      </a:solidFill>
                      <a:round/>
                      <a:headEnd type="none" w="sm" len="med"/>
                      <a:tailEnd type="stealth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992" name="直線接點 2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190886" y="2045974"/>
                      <a:ext cx="1252252" cy="0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>
                          <a:lumMod val="85000"/>
                        </a:schemeClr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993" name="直線接點 3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6233122" y="1914457"/>
                      <a:ext cx="0" cy="1226841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>
                          <a:lumMod val="85000"/>
                        </a:schemeClr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9778" name="直線接點 51"/>
                    <p:cNvCxnSpPr>
                      <a:cxnSpLocks noChangeShapeType="1"/>
                      <a:stCxn id="19772" idx="3"/>
                    </p:cNvCxnSpPr>
                    <p:nvPr/>
                  </p:nvCxnSpPr>
                  <p:spPr bwMode="auto">
                    <a:xfrm flipH="1">
                      <a:off x="6000750" y="2528888"/>
                      <a:ext cx="442913" cy="635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FF00"/>
                      </a:solidFill>
                      <a:round/>
                      <a:headEnd type="none" w="sm" len="med"/>
                      <a:tailEnd type="stealth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779" name="手繪多邊形 56"/>
                    <p:cNvSpPr>
                      <a:spLocks/>
                    </p:cNvSpPr>
                    <p:nvPr/>
                  </p:nvSpPr>
                  <p:spPr bwMode="auto">
                    <a:xfrm rot="-5400000">
                      <a:off x="5747544" y="2463006"/>
                      <a:ext cx="142875" cy="144463"/>
                    </a:xfrm>
                    <a:custGeom>
                      <a:avLst/>
                      <a:gdLst>
                        <a:gd name="T0" fmla="*/ 1603 w 639928"/>
                        <a:gd name="T1" fmla="*/ 707 h 639928"/>
                        <a:gd name="T2" fmla="*/ 1603 w 639928"/>
                        <a:gd name="T3" fmla="*/ 978 h 639928"/>
                        <a:gd name="T4" fmla="*/ 932 w 639928"/>
                        <a:gd name="T5" fmla="*/ 978 h 639928"/>
                        <a:gd name="T6" fmla="*/ 932 w 639928"/>
                        <a:gd name="T7" fmla="*/ 1657 h 639928"/>
                        <a:gd name="T8" fmla="*/ 671 w 639928"/>
                        <a:gd name="T9" fmla="*/ 1657 h 639928"/>
                        <a:gd name="T10" fmla="*/ 671 w 639928"/>
                        <a:gd name="T11" fmla="*/ 978 h 639928"/>
                        <a:gd name="T12" fmla="*/ 0 w 639928"/>
                        <a:gd name="T13" fmla="*/ 978 h 639928"/>
                        <a:gd name="T14" fmla="*/ 0 w 639928"/>
                        <a:gd name="T15" fmla="*/ 707 h 639928"/>
                        <a:gd name="T16" fmla="*/ 671 w 639928"/>
                        <a:gd name="T17" fmla="*/ 707 h 639928"/>
                        <a:gd name="T18" fmla="*/ 671 w 639928"/>
                        <a:gd name="T19" fmla="*/ 0 h 639928"/>
                        <a:gd name="T20" fmla="*/ 932 w 639928"/>
                        <a:gd name="T21" fmla="*/ 0 h 639928"/>
                        <a:gd name="T22" fmla="*/ 932 w 639928"/>
                        <a:gd name="T23" fmla="*/ 707 h 639928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639928" h="639928">
                          <a:moveTo>
                            <a:pt x="639928" y="273190"/>
                          </a:moveTo>
                          <a:lnTo>
                            <a:pt x="639928" y="377654"/>
                          </a:lnTo>
                          <a:lnTo>
                            <a:pt x="372196" y="377654"/>
                          </a:lnTo>
                          <a:lnTo>
                            <a:pt x="372196" y="639928"/>
                          </a:lnTo>
                          <a:lnTo>
                            <a:pt x="267732" y="639928"/>
                          </a:lnTo>
                          <a:lnTo>
                            <a:pt x="267732" y="377654"/>
                          </a:lnTo>
                          <a:lnTo>
                            <a:pt x="0" y="377654"/>
                          </a:lnTo>
                          <a:lnTo>
                            <a:pt x="0" y="273190"/>
                          </a:lnTo>
                          <a:lnTo>
                            <a:pt x="267732" y="273190"/>
                          </a:lnTo>
                          <a:lnTo>
                            <a:pt x="267732" y="0"/>
                          </a:lnTo>
                          <a:lnTo>
                            <a:pt x="372196" y="0"/>
                          </a:lnTo>
                          <a:lnTo>
                            <a:pt x="372196" y="273190"/>
                          </a:lnTo>
                          <a:lnTo>
                            <a:pt x="639928" y="273190"/>
                          </a:lnTo>
                          <a:close/>
                        </a:path>
                      </a:pathLst>
                    </a:custGeom>
                    <a:solidFill>
                      <a:srgbClr val="703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780" name="手繪多邊形 61"/>
                    <p:cNvSpPr>
                      <a:spLocks/>
                    </p:cNvSpPr>
                    <p:nvPr/>
                  </p:nvSpPr>
                  <p:spPr bwMode="auto">
                    <a:xfrm>
                      <a:off x="5891182" y="2128838"/>
                      <a:ext cx="343086" cy="78143"/>
                    </a:xfrm>
                    <a:custGeom>
                      <a:avLst/>
                      <a:gdLst>
                        <a:gd name="T0" fmla="*/ 171113 w 485806"/>
                        <a:gd name="T1" fmla="*/ 0 h 83724"/>
                        <a:gd name="T2" fmla="*/ 11 w 485806"/>
                        <a:gd name="T3" fmla="*/ 0 h 83724"/>
                        <a:gd name="T4" fmla="*/ 850 w 485806"/>
                        <a:gd name="T5" fmla="*/ 67762 h 83724"/>
                        <a:gd name="T6" fmla="*/ 0 w 485806"/>
                        <a:gd name="T7" fmla="*/ 67901 h 8372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85806" h="83724">
                          <a:moveTo>
                            <a:pt x="485806" y="0"/>
                          </a:moveTo>
                          <a:lnTo>
                            <a:pt x="31" y="0"/>
                          </a:lnTo>
                          <a:cubicBezTo>
                            <a:pt x="825" y="27781"/>
                            <a:pt x="1618" y="55562"/>
                            <a:pt x="2412" y="83343"/>
                          </a:cubicBezTo>
                          <a:cubicBezTo>
                            <a:pt x="2412" y="82549"/>
                            <a:pt x="0" y="84307"/>
                            <a:pt x="0" y="83513"/>
                          </a:cubicBezTo>
                        </a:path>
                      </a:pathLst>
                    </a:custGeom>
                    <a:noFill/>
                    <a:ln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oval" w="sm" len="sm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cxnSp>
                  <p:nvCxnSpPr>
                    <p:cNvPr id="19781" name="直線接點 3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768578" y="2046288"/>
                      <a:ext cx="0" cy="170656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/>
                      </a:solidFill>
                      <a:round/>
                      <a:headEnd type="oval" w="sm" len="sm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782" name="流程圖: 延遲 27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5731671" y="2170907"/>
                      <a:ext cx="174622" cy="195263"/>
                    </a:xfrm>
                    <a:prstGeom prst="flowChartDelay">
                      <a:avLst/>
                    </a:prstGeom>
                    <a:solidFill>
                      <a:srgbClr val="FF99FF"/>
                    </a:solidFill>
                    <a:ln w="952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</p:grpSp>
              <p:grpSp>
                <p:nvGrpSpPr>
                  <p:cNvPr id="19534" name="群組 745"/>
                  <p:cNvGrpSpPr>
                    <a:grpSpLocks/>
                  </p:cNvGrpSpPr>
                  <p:nvPr/>
                </p:nvGrpSpPr>
                <p:grpSpPr bwMode="auto">
                  <a:xfrm>
                    <a:off x="5318982" y="4763244"/>
                    <a:ext cx="1252538" cy="1230103"/>
                    <a:chOff x="5191125" y="1914525"/>
                    <a:chExt cx="1252538" cy="1230103"/>
                  </a:xfrm>
                </p:grpSpPr>
                <p:sp>
                  <p:nvSpPr>
                    <p:cNvPr id="19761" name="矩形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91125" y="1916113"/>
                      <a:ext cx="1252538" cy="1225550"/>
                    </a:xfrm>
                    <a:prstGeom prst="rect">
                      <a:avLst/>
                    </a:prstGeom>
                    <a:solidFill>
                      <a:srgbClr val="003300"/>
                    </a:solidFill>
                    <a:ln w="6350" algn="ctr">
                      <a:solidFill>
                        <a:srgbClr val="FFFF00"/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  <p:cxnSp>
                  <p:nvCxnSpPr>
                    <p:cNvPr id="19762" name="直線接點 10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196886" y="1921669"/>
                      <a:ext cx="1244395" cy="1222959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rgbClr val="FF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763" name="矩形 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359025"/>
                      <a:ext cx="360362" cy="358775"/>
                    </a:xfrm>
                    <a:prstGeom prst="rect">
                      <a:avLst/>
                    </a:prstGeom>
                    <a:solidFill>
                      <a:srgbClr val="FF99FF"/>
                    </a:solidFill>
                    <a:ln w="952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  <p:cxnSp>
                  <p:nvCxnSpPr>
                    <p:cNvPr id="19764" name="直線接點 22"/>
                    <p:cNvCxnSpPr>
                      <a:cxnSpLocks noChangeShapeType="1"/>
                      <a:endCxn id="19761" idx="1"/>
                    </p:cNvCxnSpPr>
                    <p:nvPr/>
                  </p:nvCxnSpPr>
                  <p:spPr bwMode="auto">
                    <a:xfrm flipH="1" flipV="1">
                      <a:off x="5191125" y="2528888"/>
                      <a:ext cx="449263" cy="635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FF00"/>
                      </a:solidFill>
                      <a:round/>
                      <a:headEnd type="none" w="sm" len="med"/>
                      <a:tailEnd type="stealth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981" name="直線接點 2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191223" y="2046219"/>
                      <a:ext cx="1252252" cy="0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>
                          <a:lumMod val="85000"/>
                        </a:schemeClr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982" name="直線接點 3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6233458" y="1914702"/>
                      <a:ext cx="0" cy="1226841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>
                          <a:lumMod val="85000"/>
                        </a:schemeClr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9767" name="直線接點 51"/>
                    <p:cNvCxnSpPr>
                      <a:cxnSpLocks noChangeShapeType="1"/>
                      <a:stCxn id="19761" idx="3"/>
                    </p:cNvCxnSpPr>
                    <p:nvPr/>
                  </p:nvCxnSpPr>
                  <p:spPr bwMode="auto">
                    <a:xfrm flipH="1">
                      <a:off x="6000750" y="2528888"/>
                      <a:ext cx="442913" cy="635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FF00"/>
                      </a:solidFill>
                      <a:round/>
                      <a:headEnd type="none" w="sm" len="med"/>
                      <a:tailEnd type="stealth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768" name="手繪多邊形 56"/>
                    <p:cNvSpPr>
                      <a:spLocks/>
                    </p:cNvSpPr>
                    <p:nvPr/>
                  </p:nvSpPr>
                  <p:spPr bwMode="auto">
                    <a:xfrm rot="-5400000">
                      <a:off x="5747544" y="2463006"/>
                      <a:ext cx="142875" cy="144463"/>
                    </a:xfrm>
                    <a:custGeom>
                      <a:avLst/>
                      <a:gdLst>
                        <a:gd name="T0" fmla="*/ 1603 w 639928"/>
                        <a:gd name="T1" fmla="*/ 707 h 639928"/>
                        <a:gd name="T2" fmla="*/ 1603 w 639928"/>
                        <a:gd name="T3" fmla="*/ 978 h 639928"/>
                        <a:gd name="T4" fmla="*/ 932 w 639928"/>
                        <a:gd name="T5" fmla="*/ 978 h 639928"/>
                        <a:gd name="T6" fmla="*/ 932 w 639928"/>
                        <a:gd name="T7" fmla="*/ 1657 h 639928"/>
                        <a:gd name="T8" fmla="*/ 671 w 639928"/>
                        <a:gd name="T9" fmla="*/ 1657 h 639928"/>
                        <a:gd name="T10" fmla="*/ 671 w 639928"/>
                        <a:gd name="T11" fmla="*/ 978 h 639928"/>
                        <a:gd name="T12" fmla="*/ 0 w 639928"/>
                        <a:gd name="T13" fmla="*/ 978 h 639928"/>
                        <a:gd name="T14" fmla="*/ 0 w 639928"/>
                        <a:gd name="T15" fmla="*/ 707 h 639928"/>
                        <a:gd name="T16" fmla="*/ 671 w 639928"/>
                        <a:gd name="T17" fmla="*/ 707 h 639928"/>
                        <a:gd name="T18" fmla="*/ 671 w 639928"/>
                        <a:gd name="T19" fmla="*/ 0 h 639928"/>
                        <a:gd name="T20" fmla="*/ 932 w 639928"/>
                        <a:gd name="T21" fmla="*/ 0 h 639928"/>
                        <a:gd name="T22" fmla="*/ 932 w 639928"/>
                        <a:gd name="T23" fmla="*/ 707 h 639928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639928" h="639928">
                          <a:moveTo>
                            <a:pt x="639928" y="273190"/>
                          </a:moveTo>
                          <a:lnTo>
                            <a:pt x="639928" y="377654"/>
                          </a:lnTo>
                          <a:lnTo>
                            <a:pt x="372196" y="377654"/>
                          </a:lnTo>
                          <a:lnTo>
                            <a:pt x="372196" y="639928"/>
                          </a:lnTo>
                          <a:lnTo>
                            <a:pt x="267732" y="639928"/>
                          </a:lnTo>
                          <a:lnTo>
                            <a:pt x="267732" y="377654"/>
                          </a:lnTo>
                          <a:lnTo>
                            <a:pt x="0" y="377654"/>
                          </a:lnTo>
                          <a:lnTo>
                            <a:pt x="0" y="273190"/>
                          </a:lnTo>
                          <a:lnTo>
                            <a:pt x="267732" y="273190"/>
                          </a:lnTo>
                          <a:lnTo>
                            <a:pt x="267732" y="0"/>
                          </a:lnTo>
                          <a:lnTo>
                            <a:pt x="372196" y="0"/>
                          </a:lnTo>
                          <a:lnTo>
                            <a:pt x="372196" y="273190"/>
                          </a:lnTo>
                          <a:lnTo>
                            <a:pt x="639928" y="273190"/>
                          </a:lnTo>
                          <a:close/>
                        </a:path>
                      </a:pathLst>
                    </a:custGeom>
                    <a:solidFill>
                      <a:srgbClr val="703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769" name="手繪多邊形 61"/>
                    <p:cNvSpPr>
                      <a:spLocks/>
                    </p:cNvSpPr>
                    <p:nvPr/>
                  </p:nvSpPr>
                  <p:spPr bwMode="auto">
                    <a:xfrm>
                      <a:off x="5891182" y="2128838"/>
                      <a:ext cx="343086" cy="78143"/>
                    </a:xfrm>
                    <a:custGeom>
                      <a:avLst/>
                      <a:gdLst>
                        <a:gd name="T0" fmla="*/ 171113 w 485806"/>
                        <a:gd name="T1" fmla="*/ 0 h 83724"/>
                        <a:gd name="T2" fmla="*/ 11 w 485806"/>
                        <a:gd name="T3" fmla="*/ 0 h 83724"/>
                        <a:gd name="T4" fmla="*/ 850 w 485806"/>
                        <a:gd name="T5" fmla="*/ 67762 h 83724"/>
                        <a:gd name="T6" fmla="*/ 0 w 485806"/>
                        <a:gd name="T7" fmla="*/ 67901 h 8372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85806" h="83724">
                          <a:moveTo>
                            <a:pt x="485806" y="0"/>
                          </a:moveTo>
                          <a:lnTo>
                            <a:pt x="31" y="0"/>
                          </a:lnTo>
                          <a:cubicBezTo>
                            <a:pt x="825" y="27781"/>
                            <a:pt x="1618" y="55562"/>
                            <a:pt x="2412" y="83343"/>
                          </a:cubicBezTo>
                          <a:cubicBezTo>
                            <a:pt x="2412" y="82549"/>
                            <a:pt x="0" y="84307"/>
                            <a:pt x="0" y="83513"/>
                          </a:cubicBezTo>
                        </a:path>
                      </a:pathLst>
                    </a:custGeom>
                    <a:noFill/>
                    <a:ln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oval" w="sm" len="sm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cxnSp>
                  <p:nvCxnSpPr>
                    <p:cNvPr id="19770" name="直線接點 3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768578" y="2046288"/>
                      <a:ext cx="0" cy="170656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/>
                      </a:solidFill>
                      <a:round/>
                      <a:headEnd type="oval" w="sm" len="sm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771" name="流程圖: 延遲 27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5731671" y="2170907"/>
                      <a:ext cx="174622" cy="195263"/>
                    </a:xfrm>
                    <a:prstGeom prst="flowChartDelay">
                      <a:avLst/>
                    </a:prstGeom>
                    <a:solidFill>
                      <a:srgbClr val="FF99FF"/>
                    </a:solidFill>
                    <a:ln w="952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</p:grpSp>
              <p:grpSp>
                <p:nvGrpSpPr>
                  <p:cNvPr id="19535" name="群組 746"/>
                  <p:cNvGrpSpPr>
                    <a:grpSpLocks/>
                  </p:cNvGrpSpPr>
                  <p:nvPr/>
                </p:nvGrpSpPr>
                <p:grpSpPr bwMode="auto">
                  <a:xfrm>
                    <a:off x="6568814" y="4763244"/>
                    <a:ext cx="1252538" cy="1225550"/>
                    <a:chOff x="5191125" y="1914525"/>
                    <a:chExt cx="1252538" cy="1230103"/>
                  </a:xfrm>
                </p:grpSpPr>
                <p:sp>
                  <p:nvSpPr>
                    <p:cNvPr id="19751" name="矩形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91125" y="1916113"/>
                      <a:ext cx="1252538" cy="1225550"/>
                    </a:xfrm>
                    <a:prstGeom prst="rect">
                      <a:avLst/>
                    </a:prstGeom>
                    <a:solidFill>
                      <a:srgbClr val="008080"/>
                    </a:solidFill>
                    <a:ln w="6350" algn="ctr">
                      <a:solidFill>
                        <a:srgbClr val="FFFF00"/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  <p:cxnSp>
                  <p:nvCxnSpPr>
                    <p:cNvPr id="19752" name="直線接點 10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196886" y="1921669"/>
                      <a:ext cx="1244395" cy="1222959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rgbClr val="FF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753" name="矩形 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18009" y="2359025"/>
                      <a:ext cx="214360" cy="277887"/>
                    </a:xfrm>
                    <a:prstGeom prst="rect">
                      <a:avLst/>
                    </a:prstGeom>
                    <a:solidFill>
                      <a:srgbClr val="CCECFF"/>
                    </a:solidFill>
                    <a:ln w="952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  <p:cxnSp>
                  <p:nvCxnSpPr>
                    <p:cNvPr id="19754" name="直線接點 22"/>
                    <p:cNvCxnSpPr>
                      <a:cxnSpLocks noChangeShapeType="1"/>
                      <a:endCxn id="19751" idx="1"/>
                    </p:cNvCxnSpPr>
                    <p:nvPr/>
                  </p:nvCxnSpPr>
                  <p:spPr bwMode="auto">
                    <a:xfrm flipH="1">
                      <a:off x="5191125" y="2528888"/>
                      <a:ext cx="526884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FF00"/>
                      </a:solidFill>
                      <a:round/>
                      <a:headEnd type="none" w="sm" len="med"/>
                      <a:tailEnd type="stealth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9755" name="直線接點 2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191125" y="2046288"/>
                      <a:ext cx="1252538" cy="0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9756" name="直線接點 3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6234268" y="1914525"/>
                      <a:ext cx="0" cy="1226344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757" name="手繪多邊形 56"/>
                    <p:cNvSpPr>
                      <a:spLocks/>
                    </p:cNvSpPr>
                    <p:nvPr/>
                  </p:nvSpPr>
                  <p:spPr bwMode="auto">
                    <a:xfrm rot="-5400000">
                      <a:off x="5747544" y="2463006"/>
                      <a:ext cx="142875" cy="144463"/>
                    </a:xfrm>
                    <a:custGeom>
                      <a:avLst/>
                      <a:gdLst>
                        <a:gd name="T0" fmla="*/ 1603 w 639928"/>
                        <a:gd name="T1" fmla="*/ 707 h 639928"/>
                        <a:gd name="T2" fmla="*/ 1603 w 639928"/>
                        <a:gd name="T3" fmla="*/ 978 h 639928"/>
                        <a:gd name="T4" fmla="*/ 932 w 639928"/>
                        <a:gd name="T5" fmla="*/ 978 h 639928"/>
                        <a:gd name="T6" fmla="*/ 932 w 639928"/>
                        <a:gd name="T7" fmla="*/ 1657 h 639928"/>
                        <a:gd name="T8" fmla="*/ 671 w 639928"/>
                        <a:gd name="T9" fmla="*/ 1657 h 639928"/>
                        <a:gd name="T10" fmla="*/ 671 w 639928"/>
                        <a:gd name="T11" fmla="*/ 978 h 639928"/>
                        <a:gd name="T12" fmla="*/ 0 w 639928"/>
                        <a:gd name="T13" fmla="*/ 978 h 639928"/>
                        <a:gd name="T14" fmla="*/ 0 w 639928"/>
                        <a:gd name="T15" fmla="*/ 707 h 639928"/>
                        <a:gd name="T16" fmla="*/ 671 w 639928"/>
                        <a:gd name="T17" fmla="*/ 707 h 639928"/>
                        <a:gd name="T18" fmla="*/ 671 w 639928"/>
                        <a:gd name="T19" fmla="*/ 0 h 639928"/>
                        <a:gd name="T20" fmla="*/ 932 w 639928"/>
                        <a:gd name="T21" fmla="*/ 0 h 639928"/>
                        <a:gd name="T22" fmla="*/ 932 w 639928"/>
                        <a:gd name="T23" fmla="*/ 707 h 639928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639928" h="639928">
                          <a:moveTo>
                            <a:pt x="639928" y="273190"/>
                          </a:moveTo>
                          <a:lnTo>
                            <a:pt x="639928" y="377654"/>
                          </a:lnTo>
                          <a:lnTo>
                            <a:pt x="372196" y="377654"/>
                          </a:lnTo>
                          <a:lnTo>
                            <a:pt x="372196" y="639928"/>
                          </a:lnTo>
                          <a:lnTo>
                            <a:pt x="267732" y="639928"/>
                          </a:lnTo>
                          <a:lnTo>
                            <a:pt x="267732" y="377654"/>
                          </a:lnTo>
                          <a:lnTo>
                            <a:pt x="0" y="377654"/>
                          </a:lnTo>
                          <a:lnTo>
                            <a:pt x="0" y="273190"/>
                          </a:lnTo>
                          <a:lnTo>
                            <a:pt x="267732" y="273190"/>
                          </a:lnTo>
                          <a:lnTo>
                            <a:pt x="267732" y="0"/>
                          </a:lnTo>
                          <a:lnTo>
                            <a:pt x="372196" y="0"/>
                          </a:lnTo>
                          <a:lnTo>
                            <a:pt x="372196" y="273190"/>
                          </a:lnTo>
                          <a:lnTo>
                            <a:pt x="639928" y="273190"/>
                          </a:lnTo>
                          <a:close/>
                        </a:path>
                      </a:pathLst>
                    </a:custGeom>
                    <a:solidFill>
                      <a:srgbClr val="703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758" name="手繪多邊形 61"/>
                    <p:cNvSpPr>
                      <a:spLocks/>
                    </p:cNvSpPr>
                    <p:nvPr/>
                  </p:nvSpPr>
                  <p:spPr bwMode="auto">
                    <a:xfrm>
                      <a:off x="5891182" y="2128838"/>
                      <a:ext cx="343086" cy="78143"/>
                    </a:xfrm>
                    <a:custGeom>
                      <a:avLst/>
                      <a:gdLst>
                        <a:gd name="T0" fmla="*/ 171113 w 485806"/>
                        <a:gd name="T1" fmla="*/ 0 h 83724"/>
                        <a:gd name="T2" fmla="*/ 11 w 485806"/>
                        <a:gd name="T3" fmla="*/ 0 h 83724"/>
                        <a:gd name="T4" fmla="*/ 850 w 485806"/>
                        <a:gd name="T5" fmla="*/ 67762 h 83724"/>
                        <a:gd name="T6" fmla="*/ 0 w 485806"/>
                        <a:gd name="T7" fmla="*/ 67901 h 8372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85806" h="83724">
                          <a:moveTo>
                            <a:pt x="485806" y="0"/>
                          </a:moveTo>
                          <a:lnTo>
                            <a:pt x="31" y="0"/>
                          </a:lnTo>
                          <a:cubicBezTo>
                            <a:pt x="825" y="27781"/>
                            <a:pt x="1618" y="55562"/>
                            <a:pt x="2412" y="83343"/>
                          </a:cubicBezTo>
                          <a:cubicBezTo>
                            <a:pt x="2412" y="82549"/>
                            <a:pt x="0" y="84307"/>
                            <a:pt x="0" y="83513"/>
                          </a:cubicBezTo>
                        </a:path>
                      </a:pathLst>
                    </a:custGeom>
                    <a:noFill/>
                    <a:ln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oval" w="sm" len="sm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cxnSp>
                  <p:nvCxnSpPr>
                    <p:cNvPr id="19759" name="直線接點 3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768578" y="2046288"/>
                      <a:ext cx="0" cy="170656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/>
                      </a:solidFill>
                      <a:round/>
                      <a:headEnd type="oval" w="sm" len="sm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760" name="流程圖: 延遲 27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5731671" y="2170907"/>
                      <a:ext cx="174622" cy="195263"/>
                    </a:xfrm>
                    <a:prstGeom prst="flowChartDelay">
                      <a:avLst/>
                    </a:prstGeom>
                    <a:solidFill>
                      <a:srgbClr val="CCECFF"/>
                    </a:solidFill>
                    <a:ln w="952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</p:grpSp>
              <p:grpSp>
                <p:nvGrpSpPr>
                  <p:cNvPr id="19536" name="群組 747"/>
                  <p:cNvGrpSpPr>
                    <a:grpSpLocks/>
                  </p:cNvGrpSpPr>
                  <p:nvPr/>
                </p:nvGrpSpPr>
                <p:grpSpPr bwMode="auto">
                  <a:xfrm>
                    <a:off x="4067946" y="4763244"/>
                    <a:ext cx="1252538" cy="1230103"/>
                    <a:chOff x="5191125" y="1914525"/>
                    <a:chExt cx="1252538" cy="1230103"/>
                  </a:xfrm>
                </p:grpSpPr>
                <p:sp>
                  <p:nvSpPr>
                    <p:cNvPr id="19740" name="矩形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91125" y="1916113"/>
                      <a:ext cx="1252538" cy="1225550"/>
                    </a:xfrm>
                    <a:prstGeom prst="rect">
                      <a:avLst/>
                    </a:prstGeom>
                    <a:solidFill>
                      <a:srgbClr val="003300"/>
                    </a:solidFill>
                    <a:ln w="6350" algn="ctr">
                      <a:solidFill>
                        <a:srgbClr val="FFFF00"/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  <p:cxnSp>
                  <p:nvCxnSpPr>
                    <p:cNvPr id="19741" name="直線接點 10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196886" y="1921669"/>
                      <a:ext cx="1244395" cy="1222959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rgbClr val="FF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742" name="矩形 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359025"/>
                      <a:ext cx="360362" cy="358775"/>
                    </a:xfrm>
                    <a:prstGeom prst="rect">
                      <a:avLst/>
                    </a:prstGeom>
                    <a:solidFill>
                      <a:srgbClr val="FF99FF"/>
                    </a:solidFill>
                    <a:ln w="952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  <p:cxnSp>
                  <p:nvCxnSpPr>
                    <p:cNvPr id="19743" name="直線接點 22"/>
                    <p:cNvCxnSpPr>
                      <a:cxnSpLocks noChangeShapeType="1"/>
                      <a:endCxn id="19740" idx="1"/>
                    </p:cNvCxnSpPr>
                    <p:nvPr/>
                  </p:nvCxnSpPr>
                  <p:spPr bwMode="auto">
                    <a:xfrm flipH="1" flipV="1">
                      <a:off x="5191125" y="2528888"/>
                      <a:ext cx="449263" cy="635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FF00"/>
                      </a:solidFill>
                      <a:round/>
                      <a:headEnd type="none" w="sm" len="med"/>
                      <a:tailEnd type="stealth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960" name="直線接點 2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191969" y="2046219"/>
                      <a:ext cx="1252252" cy="0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>
                          <a:lumMod val="85000"/>
                        </a:schemeClr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961" name="直線接點 3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6234204" y="1914702"/>
                      <a:ext cx="0" cy="1226841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>
                          <a:lumMod val="85000"/>
                        </a:schemeClr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9746" name="直線接點 51"/>
                    <p:cNvCxnSpPr>
                      <a:cxnSpLocks noChangeShapeType="1"/>
                      <a:stCxn id="19740" idx="3"/>
                    </p:cNvCxnSpPr>
                    <p:nvPr/>
                  </p:nvCxnSpPr>
                  <p:spPr bwMode="auto">
                    <a:xfrm flipH="1">
                      <a:off x="6000750" y="2528888"/>
                      <a:ext cx="442913" cy="635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FF00"/>
                      </a:solidFill>
                      <a:round/>
                      <a:headEnd type="none" w="sm" len="med"/>
                      <a:tailEnd type="stealth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747" name="手繪多邊形 56"/>
                    <p:cNvSpPr>
                      <a:spLocks/>
                    </p:cNvSpPr>
                    <p:nvPr/>
                  </p:nvSpPr>
                  <p:spPr bwMode="auto">
                    <a:xfrm rot="-5400000">
                      <a:off x="5747544" y="2463006"/>
                      <a:ext cx="142875" cy="144463"/>
                    </a:xfrm>
                    <a:custGeom>
                      <a:avLst/>
                      <a:gdLst>
                        <a:gd name="T0" fmla="*/ 1603 w 639928"/>
                        <a:gd name="T1" fmla="*/ 707 h 639928"/>
                        <a:gd name="T2" fmla="*/ 1603 w 639928"/>
                        <a:gd name="T3" fmla="*/ 978 h 639928"/>
                        <a:gd name="T4" fmla="*/ 932 w 639928"/>
                        <a:gd name="T5" fmla="*/ 978 h 639928"/>
                        <a:gd name="T6" fmla="*/ 932 w 639928"/>
                        <a:gd name="T7" fmla="*/ 1657 h 639928"/>
                        <a:gd name="T8" fmla="*/ 671 w 639928"/>
                        <a:gd name="T9" fmla="*/ 1657 h 639928"/>
                        <a:gd name="T10" fmla="*/ 671 w 639928"/>
                        <a:gd name="T11" fmla="*/ 978 h 639928"/>
                        <a:gd name="T12" fmla="*/ 0 w 639928"/>
                        <a:gd name="T13" fmla="*/ 978 h 639928"/>
                        <a:gd name="T14" fmla="*/ 0 w 639928"/>
                        <a:gd name="T15" fmla="*/ 707 h 639928"/>
                        <a:gd name="T16" fmla="*/ 671 w 639928"/>
                        <a:gd name="T17" fmla="*/ 707 h 639928"/>
                        <a:gd name="T18" fmla="*/ 671 w 639928"/>
                        <a:gd name="T19" fmla="*/ 0 h 639928"/>
                        <a:gd name="T20" fmla="*/ 932 w 639928"/>
                        <a:gd name="T21" fmla="*/ 0 h 639928"/>
                        <a:gd name="T22" fmla="*/ 932 w 639928"/>
                        <a:gd name="T23" fmla="*/ 707 h 639928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639928" h="639928">
                          <a:moveTo>
                            <a:pt x="639928" y="273190"/>
                          </a:moveTo>
                          <a:lnTo>
                            <a:pt x="639928" y="377654"/>
                          </a:lnTo>
                          <a:lnTo>
                            <a:pt x="372196" y="377654"/>
                          </a:lnTo>
                          <a:lnTo>
                            <a:pt x="372196" y="639928"/>
                          </a:lnTo>
                          <a:lnTo>
                            <a:pt x="267732" y="639928"/>
                          </a:lnTo>
                          <a:lnTo>
                            <a:pt x="267732" y="377654"/>
                          </a:lnTo>
                          <a:lnTo>
                            <a:pt x="0" y="377654"/>
                          </a:lnTo>
                          <a:lnTo>
                            <a:pt x="0" y="273190"/>
                          </a:lnTo>
                          <a:lnTo>
                            <a:pt x="267732" y="273190"/>
                          </a:lnTo>
                          <a:lnTo>
                            <a:pt x="267732" y="0"/>
                          </a:lnTo>
                          <a:lnTo>
                            <a:pt x="372196" y="0"/>
                          </a:lnTo>
                          <a:lnTo>
                            <a:pt x="372196" y="273190"/>
                          </a:lnTo>
                          <a:lnTo>
                            <a:pt x="639928" y="273190"/>
                          </a:lnTo>
                          <a:close/>
                        </a:path>
                      </a:pathLst>
                    </a:custGeom>
                    <a:solidFill>
                      <a:srgbClr val="703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748" name="手繪多邊形 61"/>
                    <p:cNvSpPr>
                      <a:spLocks/>
                    </p:cNvSpPr>
                    <p:nvPr/>
                  </p:nvSpPr>
                  <p:spPr bwMode="auto">
                    <a:xfrm>
                      <a:off x="5891182" y="2128838"/>
                      <a:ext cx="343086" cy="78143"/>
                    </a:xfrm>
                    <a:custGeom>
                      <a:avLst/>
                      <a:gdLst>
                        <a:gd name="T0" fmla="*/ 171113 w 485806"/>
                        <a:gd name="T1" fmla="*/ 0 h 83724"/>
                        <a:gd name="T2" fmla="*/ 11 w 485806"/>
                        <a:gd name="T3" fmla="*/ 0 h 83724"/>
                        <a:gd name="T4" fmla="*/ 850 w 485806"/>
                        <a:gd name="T5" fmla="*/ 67762 h 83724"/>
                        <a:gd name="T6" fmla="*/ 0 w 485806"/>
                        <a:gd name="T7" fmla="*/ 67901 h 8372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85806" h="83724">
                          <a:moveTo>
                            <a:pt x="485806" y="0"/>
                          </a:moveTo>
                          <a:lnTo>
                            <a:pt x="31" y="0"/>
                          </a:lnTo>
                          <a:cubicBezTo>
                            <a:pt x="825" y="27781"/>
                            <a:pt x="1618" y="55562"/>
                            <a:pt x="2412" y="83343"/>
                          </a:cubicBezTo>
                          <a:cubicBezTo>
                            <a:pt x="2412" y="82549"/>
                            <a:pt x="0" y="84307"/>
                            <a:pt x="0" y="83513"/>
                          </a:cubicBezTo>
                        </a:path>
                      </a:pathLst>
                    </a:custGeom>
                    <a:noFill/>
                    <a:ln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oval" w="sm" len="sm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cxnSp>
                  <p:nvCxnSpPr>
                    <p:cNvPr id="19749" name="直線接點 3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768578" y="2046288"/>
                      <a:ext cx="0" cy="170656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/>
                      </a:solidFill>
                      <a:round/>
                      <a:headEnd type="oval" w="sm" len="sm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750" name="流程圖: 延遲 27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5731671" y="2170907"/>
                      <a:ext cx="174622" cy="195263"/>
                    </a:xfrm>
                    <a:prstGeom prst="flowChartDelay">
                      <a:avLst/>
                    </a:prstGeom>
                    <a:solidFill>
                      <a:srgbClr val="FF99FF"/>
                    </a:solidFill>
                    <a:ln w="952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</p:grpSp>
              <p:grpSp>
                <p:nvGrpSpPr>
                  <p:cNvPr id="19537" name="群組 748"/>
                  <p:cNvGrpSpPr>
                    <a:grpSpLocks/>
                  </p:cNvGrpSpPr>
                  <p:nvPr/>
                </p:nvGrpSpPr>
                <p:grpSpPr bwMode="auto">
                  <a:xfrm>
                    <a:off x="2817521" y="4763244"/>
                    <a:ext cx="1252538" cy="1230103"/>
                    <a:chOff x="5191125" y="1914525"/>
                    <a:chExt cx="1252538" cy="1230103"/>
                  </a:xfrm>
                </p:grpSpPr>
                <p:sp>
                  <p:nvSpPr>
                    <p:cNvPr id="19729" name="矩形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91125" y="1916113"/>
                      <a:ext cx="1252538" cy="1225550"/>
                    </a:xfrm>
                    <a:prstGeom prst="rect">
                      <a:avLst/>
                    </a:prstGeom>
                    <a:solidFill>
                      <a:srgbClr val="003300"/>
                    </a:solidFill>
                    <a:ln w="6350" algn="ctr">
                      <a:solidFill>
                        <a:srgbClr val="FFFF00"/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  <p:cxnSp>
                  <p:nvCxnSpPr>
                    <p:cNvPr id="19730" name="直線接點 10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196886" y="1921669"/>
                      <a:ext cx="1244395" cy="1222959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rgbClr val="FF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731" name="矩形 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359025"/>
                      <a:ext cx="360362" cy="358775"/>
                    </a:xfrm>
                    <a:prstGeom prst="rect">
                      <a:avLst/>
                    </a:prstGeom>
                    <a:solidFill>
                      <a:srgbClr val="FF99FF"/>
                    </a:solidFill>
                    <a:ln w="952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  <p:cxnSp>
                  <p:nvCxnSpPr>
                    <p:cNvPr id="19732" name="直線接點 22"/>
                    <p:cNvCxnSpPr>
                      <a:cxnSpLocks noChangeShapeType="1"/>
                      <a:endCxn id="19729" idx="1"/>
                    </p:cNvCxnSpPr>
                    <p:nvPr/>
                  </p:nvCxnSpPr>
                  <p:spPr bwMode="auto">
                    <a:xfrm flipH="1" flipV="1">
                      <a:off x="5191125" y="2528888"/>
                      <a:ext cx="449263" cy="635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FF00"/>
                      </a:solidFill>
                      <a:round/>
                      <a:headEnd type="none" w="sm" len="med"/>
                      <a:tailEnd type="stealth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948" name="直線接點 2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192104" y="2046219"/>
                      <a:ext cx="1252252" cy="0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>
                          <a:lumMod val="85000"/>
                        </a:schemeClr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949" name="直線接點 3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6234340" y="1914702"/>
                      <a:ext cx="0" cy="1226841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>
                          <a:lumMod val="85000"/>
                        </a:schemeClr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9735" name="直線接點 51"/>
                    <p:cNvCxnSpPr>
                      <a:cxnSpLocks noChangeShapeType="1"/>
                      <a:stCxn id="19729" idx="3"/>
                    </p:cNvCxnSpPr>
                    <p:nvPr/>
                  </p:nvCxnSpPr>
                  <p:spPr bwMode="auto">
                    <a:xfrm flipH="1">
                      <a:off x="6000750" y="2528888"/>
                      <a:ext cx="442913" cy="635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FF00"/>
                      </a:solidFill>
                      <a:round/>
                      <a:headEnd type="none" w="sm" len="med"/>
                      <a:tailEnd type="stealth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736" name="手繪多邊形 56"/>
                    <p:cNvSpPr>
                      <a:spLocks/>
                    </p:cNvSpPr>
                    <p:nvPr/>
                  </p:nvSpPr>
                  <p:spPr bwMode="auto">
                    <a:xfrm rot="-5400000">
                      <a:off x="5747544" y="2463006"/>
                      <a:ext cx="142875" cy="144463"/>
                    </a:xfrm>
                    <a:custGeom>
                      <a:avLst/>
                      <a:gdLst>
                        <a:gd name="T0" fmla="*/ 1603 w 639928"/>
                        <a:gd name="T1" fmla="*/ 707 h 639928"/>
                        <a:gd name="T2" fmla="*/ 1603 w 639928"/>
                        <a:gd name="T3" fmla="*/ 978 h 639928"/>
                        <a:gd name="T4" fmla="*/ 932 w 639928"/>
                        <a:gd name="T5" fmla="*/ 978 h 639928"/>
                        <a:gd name="T6" fmla="*/ 932 w 639928"/>
                        <a:gd name="T7" fmla="*/ 1657 h 639928"/>
                        <a:gd name="T8" fmla="*/ 671 w 639928"/>
                        <a:gd name="T9" fmla="*/ 1657 h 639928"/>
                        <a:gd name="T10" fmla="*/ 671 w 639928"/>
                        <a:gd name="T11" fmla="*/ 978 h 639928"/>
                        <a:gd name="T12" fmla="*/ 0 w 639928"/>
                        <a:gd name="T13" fmla="*/ 978 h 639928"/>
                        <a:gd name="T14" fmla="*/ 0 w 639928"/>
                        <a:gd name="T15" fmla="*/ 707 h 639928"/>
                        <a:gd name="T16" fmla="*/ 671 w 639928"/>
                        <a:gd name="T17" fmla="*/ 707 h 639928"/>
                        <a:gd name="T18" fmla="*/ 671 w 639928"/>
                        <a:gd name="T19" fmla="*/ 0 h 639928"/>
                        <a:gd name="T20" fmla="*/ 932 w 639928"/>
                        <a:gd name="T21" fmla="*/ 0 h 639928"/>
                        <a:gd name="T22" fmla="*/ 932 w 639928"/>
                        <a:gd name="T23" fmla="*/ 707 h 639928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639928" h="639928">
                          <a:moveTo>
                            <a:pt x="639928" y="273190"/>
                          </a:moveTo>
                          <a:lnTo>
                            <a:pt x="639928" y="377654"/>
                          </a:lnTo>
                          <a:lnTo>
                            <a:pt x="372196" y="377654"/>
                          </a:lnTo>
                          <a:lnTo>
                            <a:pt x="372196" y="639928"/>
                          </a:lnTo>
                          <a:lnTo>
                            <a:pt x="267732" y="639928"/>
                          </a:lnTo>
                          <a:lnTo>
                            <a:pt x="267732" y="377654"/>
                          </a:lnTo>
                          <a:lnTo>
                            <a:pt x="0" y="377654"/>
                          </a:lnTo>
                          <a:lnTo>
                            <a:pt x="0" y="273190"/>
                          </a:lnTo>
                          <a:lnTo>
                            <a:pt x="267732" y="273190"/>
                          </a:lnTo>
                          <a:lnTo>
                            <a:pt x="267732" y="0"/>
                          </a:lnTo>
                          <a:lnTo>
                            <a:pt x="372196" y="0"/>
                          </a:lnTo>
                          <a:lnTo>
                            <a:pt x="372196" y="273190"/>
                          </a:lnTo>
                          <a:lnTo>
                            <a:pt x="639928" y="273190"/>
                          </a:lnTo>
                          <a:close/>
                        </a:path>
                      </a:pathLst>
                    </a:custGeom>
                    <a:solidFill>
                      <a:srgbClr val="703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737" name="手繪多邊形 61"/>
                    <p:cNvSpPr>
                      <a:spLocks/>
                    </p:cNvSpPr>
                    <p:nvPr/>
                  </p:nvSpPr>
                  <p:spPr bwMode="auto">
                    <a:xfrm>
                      <a:off x="5891182" y="2128838"/>
                      <a:ext cx="343086" cy="78143"/>
                    </a:xfrm>
                    <a:custGeom>
                      <a:avLst/>
                      <a:gdLst>
                        <a:gd name="T0" fmla="*/ 171113 w 485806"/>
                        <a:gd name="T1" fmla="*/ 0 h 83724"/>
                        <a:gd name="T2" fmla="*/ 11 w 485806"/>
                        <a:gd name="T3" fmla="*/ 0 h 83724"/>
                        <a:gd name="T4" fmla="*/ 850 w 485806"/>
                        <a:gd name="T5" fmla="*/ 67762 h 83724"/>
                        <a:gd name="T6" fmla="*/ 0 w 485806"/>
                        <a:gd name="T7" fmla="*/ 67901 h 8372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85806" h="83724">
                          <a:moveTo>
                            <a:pt x="485806" y="0"/>
                          </a:moveTo>
                          <a:lnTo>
                            <a:pt x="31" y="0"/>
                          </a:lnTo>
                          <a:cubicBezTo>
                            <a:pt x="825" y="27781"/>
                            <a:pt x="1618" y="55562"/>
                            <a:pt x="2412" y="83343"/>
                          </a:cubicBezTo>
                          <a:cubicBezTo>
                            <a:pt x="2412" y="82549"/>
                            <a:pt x="0" y="84307"/>
                            <a:pt x="0" y="83513"/>
                          </a:cubicBezTo>
                        </a:path>
                      </a:pathLst>
                    </a:custGeom>
                    <a:noFill/>
                    <a:ln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oval" w="sm" len="sm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cxnSp>
                  <p:nvCxnSpPr>
                    <p:cNvPr id="19738" name="直線接點 3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768578" y="2046288"/>
                      <a:ext cx="0" cy="170656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/>
                      </a:solidFill>
                      <a:round/>
                      <a:headEnd type="oval" w="sm" len="sm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739" name="流程圖: 延遲 27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5731671" y="2170907"/>
                      <a:ext cx="174622" cy="195263"/>
                    </a:xfrm>
                    <a:prstGeom prst="flowChartDelay">
                      <a:avLst/>
                    </a:prstGeom>
                    <a:solidFill>
                      <a:srgbClr val="FF99FF"/>
                    </a:solidFill>
                    <a:ln w="952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</p:grpSp>
              <p:grpSp>
                <p:nvGrpSpPr>
                  <p:cNvPr id="19538" name="群組 749"/>
                  <p:cNvGrpSpPr>
                    <a:grpSpLocks/>
                  </p:cNvGrpSpPr>
                  <p:nvPr/>
                </p:nvGrpSpPr>
                <p:grpSpPr bwMode="auto">
                  <a:xfrm>
                    <a:off x="1566485" y="4763244"/>
                    <a:ext cx="1252538" cy="1230103"/>
                    <a:chOff x="5191125" y="1914525"/>
                    <a:chExt cx="1252538" cy="1230103"/>
                  </a:xfrm>
                </p:grpSpPr>
                <p:sp>
                  <p:nvSpPr>
                    <p:cNvPr id="19718" name="矩形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91125" y="1916113"/>
                      <a:ext cx="1252538" cy="1225550"/>
                    </a:xfrm>
                    <a:prstGeom prst="rect">
                      <a:avLst/>
                    </a:prstGeom>
                    <a:solidFill>
                      <a:srgbClr val="003300"/>
                    </a:solidFill>
                    <a:ln w="6350" algn="ctr">
                      <a:solidFill>
                        <a:srgbClr val="FFFF00"/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  <p:cxnSp>
                  <p:nvCxnSpPr>
                    <p:cNvPr id="19719" name="直線接點 10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196886" y="1921669"/>
                      <a:ext cx="1244395" cy="1222959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rgbClr val="FF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720" name="矩形 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359025"/>
                      <a:ext cx="360362" cy="358775"/>
                    </a:xfrm>
                    <a:prstGeom prst="rect">
                      <a:avLst/>
                    </a:prstGeom>
                    <a:solidFill>
                      <a:srgbClr val="FF99FF"/>
                    </a:solidFill>
                    <a:ln w="952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  <p:cxnSp>
                  <p:nvCxnSpPr>
                    <p:cNvPr id="19721" name="直線接點 22"/>
                    <p:cNvCxnSpPr>
                      <a:cxnSpLocks noChangeShapeType="1"/>
                      <a:endCxn id="19718" idx="1"/>
                    </p:cNvCxnSpPr>
                    <p:nvPr/>
                  </p:nvCxnSpPr>
                  <p:spPr bwMode="auto">
                    <a:xfrm flipH="1" flipV="1">
                      <a:off x="5191125" y="2528888"/>
                      <a:ext cx="449263" cy="635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FF00"/>
                      </a:solidFill>
                      <a:round/>
                      <a:headEnd type="none" w="sm" len="med"/>
                      <a:tailEnd type="stealth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936" name="直線接點 2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190886" y="2046219"/>
                      <a:ext cx="1252252" cy="0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>
                          <a:lumMod val="85000"/>
                        </a:schemeClr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937" name="直線接點 3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6233122" y="1914702"/>
                      <a:ext cx="0" cy="1226841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>
                          <a:lumMod val="85000"/>
                        </a:schemeClr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9724" name="直線接點 51"/>
                    <p:cNvCxnSpPr>
                      <a:cxnSpLocks noChangeShapeType="1"/>
                      <a:stCxn id="19718" idx="3"/>
                    </p:cNvCxnSpPr>
                    <p:nvPr/>
                  </p:nvCxnSpPr>
                  <p:spPr bwMode="auto">
                    <a:xfrm flipH="1">
                      <a:off x="6000750" y="2528888"/>
                      <a:ext cx="442913" cy="635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FF00"/>
                      </a:solidFill>
                      <a:round/>
                      <a:headEnd type="none" w="sm" len="med"/>
                      <a:tailEnd type="stealth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725" name="手繪多邊形 56"/>
                    <p:cNvSpPr>
                      <a:spLocks/>
                    </p:cNvSpPr>
                    <p:nvPr/>
                  </p:nvSpPr>
                  <p:spPr bwMode="auto">
                    <a:xfrm rot="-5400000">
                      <a:off x="5747544" y="2463006"/>
                      <a:ext cx="142875" cy="144463"/>
                    </a:xfrm>
                    <a:custGeom>
                      <a:avLst/>
                      <a:gdLst>
                        <a:gd name="T0" fmla="*/ 1603 w 639928"/>
                        <a:gd name="T1" fmla="*/ 707 h 639928"/>
                        <a:gd name="T2" fmla="*/ 1603 w 639928"/>
                        <a:gd name="T3" fmla="*/ 978 h 639928"/>
                        <a:gd name="T4" fmla="*/ 932 w 639928"/>
                        <a:gd name="T5" fmla="*/ 978 h 639928"/>
                        <a:gd name="T6" fmla="*/ 932 w 639928"/>
                        <a:gd name="T7" fmla="*/ 1657 h 639928"/>
                        <a:gd name="T8" fmla="*/ 671 w 639928"/>
                        <a:gd name="T9" fmla="*/ 1657 h 639928"/>
                        <a:gd name="T10" fmla="*/ 671 w 639928"/>
                        <a:gd name="T11" fmla="*/ 978 h 639928"/>
                        <a:gd name="T12" fmla="*/ 0 w 639928"/>
                        <a:gd name="T13" fmla="*/ 978 h 639928"/>
                        <a:gd name="T14" fmla="*/ 0 w 639928"/>
                        <a:gd name="T15" fmla="*/ 707 h 639928"/>
                        <a:gd name="T16" fmla="*/ 671 w 639928"/>
                        <a:gd name="T17" fmla="*/ 707 h 639928"/>
                        <a:gd name="T18" fmla="*/ 671 w 639928"/>
                        <a:gd name="T19" fmla="*/ 0 h 639928"/>
                        <a:gd name="T20" fmla="*/ 932 w 639928"/>
                        <a:gd name="T21" fmla="*/ 0 h 639928"/>
                        <a:gd name="T22" fmla="*/ 932 w 639928"/>
                        <a:gd name="T23" fmla="*/ 707 h 639928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639928" h="639928">
                          <a:moveTo>
                            <a:pt x="639928" y="273190"/>
                          </a:moveTo>
                          <a:lnTo>
                            <a:pt x="639928" y="377654"/>
                          </a:lnTo>
                          <a:lnTo>
                            <a:pt x="372196" y="377654"/>
                          </a:lnTo>
                          <a:lnTo>
                            <a:pt x="372196" y="639928"/>
                          </a:lnTo>
                          <a:lnTo>
                            <a:pt x="267732" y="639928"/>
                          </a:lnTo>
                          <a:lnTo>
                            <a:pt x="267732" y="377654"/>
                          </a:lnTo>
                          <a:lnTo>
                            <a:pt x="0" y="377654"/>
                          </a:lnTo>
                          <a:lnTo>
                            <a:pt x="0" y="273190"/>
                          </a:lnTo>
                          <a:lnTo>
                            <a:pt x="267732" y="273190"/>
                          </a:lnTo>
                          <a:lnTo>
                            <a:pt x="267732" y="0"/>
                          </a:lnTo>
                          <a:lnTo>
                            <a:pt x="372196" y="0"/>
                          </a:lnTo>
                          <a:lnTo>
                            <a:pt x="372196" y="273190"/>
                          </a:lnTo>
                          <a:lnTo>
                            <a:pt x="639928" y="273190"/>
                          </a:lnTo>
                          <a:close/>
                        </a:path>
                      </a:pathLst>
                    </a:custGeom>
                    <a:solidFill>
                      <a:srgbClr val="703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726" name="手繪多邊形 61"/>
                    <p:cNvSpPr>
                      <a:spLocks/>
                    </p:cNvSpPr>
                    <p:nvPr/>
                  </p:nvSpPr>
                  <p:spPr bwMode="auto">
                    <a:xfrm>
                      <a:off x="5891182" y="2128838"/>
                      <a:ext cx="343086" cy="78143"/>
                    </a:xfrm>
                    <a:custGeom>
                      <a:avLst/>
                      <a:gdLst>
                        <a:gd name="T0" fmla="*/ 171113 w 485806"/>
                        <a:gd name="T1" fmla="*/ 0 h 83724"/>
                        <a:gd name="T2" fmla="*/ 11 w 485806"/>
                        <a:gd name="T3" fmla="*/ 0 h 83724"/>
                        <a:gd name="T4" fmla="*/ 850 w 485806"/>
                        <a:gd name="T5" fmla="*/ 67762 h 83724"/>
                        <a:gd name="T6" fmla="*/ 0 w 485806"/>
                        <a:gd name="T7" fmla="*/ 67901 h 8372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85806" h="83724">
                          <a:moveTo>
                            <a:pt x="485806" y="0"/>
                          </a:moveTo>
                          <a:lnTo>
                            <a:pt x="31" y="0"/>
                          </a:lnTo>
                          <a:cubicBezTo>
                            <a:pt x="825" y="27781"/>
                            <a:pt x="1618" y="55562"/>
                            <a:pt x="2412" y="83343"/>
                          </a:cubicBezTo>
                          <a:cubicBezTo>
                            <a:pt x="2412" y="82549"/>
                            <a:pt x="0" y="84307"/>
                            <a:pt x="0" y="83513"/>
                          </a:cubicBezTo>
                        </a:path>
                      </a:pathLst>
                    </a:custGeom>
                    <a:noFill/>
                    <a:ln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oval" w="sm" len="sm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cxnSp>
                  <p:nvCxnSpPr>
                    <p:cNvPr id="19727" name="直線接點 3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768578" y="2046288"/>
                      <a:ext cx="0" cy="170656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/>
                      </a:solidFill>
                      <a:round/>
                      <a:headEnd type="oval" w="sm" len="sm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728" name="流程圖: 延遲 27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5731671" y="2170907"/>
                      <a:ext cx="174622" cy="195263"/>
                    </a:xfrm>
                    <a:prstGeom prst="flowChartDelay">
                      <a:avLst/>
                    </a:prstGeom>
                    <a:solidFill>
                      <a:srgbClr val="FF99FF"/>
                    </a:solidFill>
                    <a:ln w="952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</p:grpSp>
              <p:grpSp>
                <p:nvGrpSpPr>
                  <p:cNvPr id="19539" name="群組 750"/>
                  <p:cNvGrpSpPr>
                    <a:grpSpLocks/>
                  </p:cNvGrpSpPr>
                  <p:nvPr/>
                </p:nvGrpSpPr>
                <p:grpSpPr bwMode="auto">
                  <a:xfrm>
                    <a:off x="5318982" y="7211516"/>
                    <a:ext cx="1252538" cy="1230103"/>
                    <a:chOff x="5191125" y="1914525"/>
                    <a:chExt cx="1252538" cy="1230103"/>
                  </a:xfrm>
                </p:grpSpPr>
                <p:sp>
                  <p:nvSpPr>
                    <p:cNvPr id="19707" name="矩形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91125" y="1916113"/>
                      <a:ext cx="1252538" cy="1225550"/>
                    </a:xfrm>
                    <a:prstGeom prst="rect">
                      <a:avLst/>
                    </a:prstGeom>
                    <a:solidFill>
                      <a:srgbClr val="003300"/>
                    </a:solidFill>
                    <a:ln w="6350" algn="ctr">
                      <a:solidFill>
                        <a:srgbClr val="FFFF00"/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  <p:cxnSp>
                  <p:nvCxnSpPr>
                    <p:cNvPr id="19708" name="直線接點 10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196886" y="1921669"/>
                      <a:ext cx="1244395" cy="1222959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rgbClr val="FF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709" name="矩形 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359025"/>
                      <a:ext cx="360362" cy="358775"/>
                    </a:xfrm>
                    <a:prstGeom prst="rect">
                      <a:avLst/>
                    </a:prstGeom>
                    <a:solidFill>
                      <a:srgbClr val="FF99FF"/>
                    </a:solidFill>
                    <a:ln w="952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  <p:cxnSp>
                  <p:nvCxnSpPr>
                    <p:cNvPr id="19710" name="直線接點 22"/>
                    <p:cNvCxnSpPr>
                      <a:cxnSpLocks noChangeShapeType="1"/>
                      <a:endCxn id="19707" idx="1"/>
                    </p:cNvCxnSpPr>
                    <p:nvPr/>
                  </p:nvCxnSpPr>
                  <p:spPr bwMode="auto">
                    <a:xfrm flipH="1" flipV="1">
                      <a:off x="5191125" y="2528888"/>
                      <a:ext cx="449263" cy="635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FF00"/>
                      </a:solidFill>
                      <a:round/>
                      <a:headEnd type="none" w="sm" len="med"/>
                      <a:tailEnd type="stealth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925" name="直線接點 2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191223" y="2045743"/>
                      <a:ext cx="1252252" cy="0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>
                          <a:lumMod val="85000"/>
                        </a:schemeClr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926" name="直線接點 3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6233458" y="1914225"/>
                      <a:ext cx="0" cy="1226842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>
                          <a:lumMod val="85000"/>
                        </a:schemeClr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9713" name="直線接點 51"/>
                    <p:cNvCxnSpPr>
                      <a:cxnSpLocks noChangeShapeType="1"/>
                      <a:stCxn id="19707" idx="3"/>
                    </p:cNvCxnSpPr>
                    <p:nvPr/>
                  </p:nvCxnSpPr>
                  <p:spPr bwMode="auto">
                    <a:xfrm flipH="1">
                      <a:off x="6000750" y="2528888"/>
                      <a:ext cx="442913" cy="635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FF00"/>
                      </a:solidFill>
                      <a:round/>
                      <a:headEnd type="none" w="sm" len="med"/>
                      <a:tailEnd type="stealth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714" name="手繪多邊形 56"/>
                    <p:cNvSpPr>
                      <a:spLocks/>
                    </p:cNvSpPr>
                    <p:nvPr/>
                  </p:nvSpPr>
                  <p:spPr bwMode="auto">
                    <a:xfrm rot="-5400000">
                      <a:off x="5747544" y="2463006"/>
                      <a:ext cx="142875" cy="144463"/>
                    </a:xfrm>
                    <a:custGeom>
                      <a:avLst/>
                      <a:gdLst>
                        <a:gd name="T0" fmla="*/ 1603 w 639928"/>
                        <a:gd name="T1" fmla="*/ 707 h 639928"/>
                        <a:gd name="T2" fmla="*/ 1603 w 639928"/>
                        <a:gd name="T3" fmla="*/ 978 h 639928"/>
                        <a:gd name="T4" fmla="*/ 932 w 639928"/>
                        <a:gd name="T5" fmla="*/ 978 h 639928"/>
                        <a:gd name="T6" fmla="*/ 932 w 639928"/>
                        <a:gd name="T7" fmla="*/ 1657 h 639928"/>
                        <a:gd name="T8" fmla="*/ 671 w 639928"/>
                        <a:gd name="T9" fmla="*/ 1657 h 639928"/>
                        <a:gd name="T10" fmla="*/ 671 w 639928"/>
                        <a:gd name="T11" fmla="*/ 978 h 639928"/>
                        <a:gd name="T12" fmla="*/ 0 w 639928"/>
                        <a:gd name="T13" fmla="*/ 978 h 639928"/>
                        <a:gd name="T14" fmla="*/ 0 w 639928"/>
                        <a:gd name="T15" fmla="*/ 707 h 639928"/>
                        <a:gd name="T16" fmla="*/ 671 w 639928"/>
                        <a:gd name="T17" fmla="*/ 707 h 639928"/>
                        <a:gd name="T18" fmla="*/ 671 w 639928"/>
                        <a:gd name="T19" fmla="*/ 0 h 639928"/>
                        <a:gd name="T20" fmla="*/ 932 w 639928"/>
                        <a:gd name="T21" fmla="*/ 0 h 639928"/>
                        <a:gd name="T22" fmla="*/ 932 w 639928"/>
                        <a:gd name="T23" fmla="*/ 707 h 639928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639928" h="639928">
                          <a:moveTo>
                            <a:pt x="639928" y="273190"/>
                          </a:moveTo>
                          <a:lnTo>
                            <a:pt x="639928" y="377654"/>
                          </a:lnTo>
                          <a:lnTo>
                            <a:pt x="372196" y="377654"/>
                          </a:lnTo>
                          <a:lnTo>
                            <a:pt x="372196" y="639928"/>
                          </a:lnTo>
                          <a:lnTo>
                            <a:pt x="267732" y="639928"/>
                          </a:lnTo>
                          <a:lnTo>
                            <a:pt x="267732" y="377654"/>
                          </a:lnTo>
                          <a:lnTo>
                            <a:pt x="0" y="377654"/>
                          </a:lnTo>
                          <a:lnTo>
                            <a:pt x="0" y="273190"/>
                          </a:lnTo>
                          <a:lnTo>
                            <a:pt x="267732" y="273190"/>
                          </a:lnTo>
                          <a:lnTo>
                            <a:pt x="267732" y="0"/>
                          </a:lnTo>
                          <a:lnTo>
                            <a:pt x="372196" y="0"/>
                          </a:lnTo>
                          <a:lnTo>
                            <a:pt x="372196" y="273190"/>
                          </a:lnTo>
                          <a:lnTo>
                            <a:pt x="639928" y="273190"/>
                          </a:lnTo>
                          <a:close/>
                        </a:path>
                      </a:pathLst>
                    </a:custGeom>
                    <a:solidFill>
                      <a:srgbClr val="703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715" name="手繪多邊形 61"/>
                    <p:cNvSpPr>
                      <a:spLocks/>
                    </p:cNvSpPr>
                    <p:nvPr/>
                  </p:nvSpPr>
                  <p:spPr bwMode="auto">
                    <a:xfrm>
                      <a:off x="5891182" y="2128838"/>
                      <a:ext cx="343086" cy="78143"/>
                    </a:xfrm>
                    <a:custGeom>
                      <a:avLst/>
                      <a:gdLst>
                        <a:gd name="T0" fmla="*/ 171113 w 485806"/>
                        <a:gd name="T1" fmla="*/ 0 h 83724"/>
                        <a:gd name="T2" fmla="*/ 11 w 485806"/>
                        <a:gd name="T3" fmla="*/ 0 h 83724"/>
                        <a:gd name="T4" fmla="*/ 850 w 485806"/>
                        <a:gd name="T5" fmla="*/ 67762 h 83724"/>
                        <a:gd name="T6" fmla="*/ 0 w 485806"/>
                        <a:gd name="T7" fmla="*/ 67901 h 8372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85806" h="83724">
                          <a:moveTo>
                            <a:pt x="485806" y="0"/>
                          </a:moveTo>
                          <a:lnTo>
                            <a:pt x="31" y="0"/>
                          </a:lnTo>
                          <a:cubicBezTo>
                            <a:pt x="825" y="27781"/>
                            <a:pt x="1618" y="55562"/>
                            <a:pt x="2412" y="83343"/>
                          </a:cubicBezTo>
                          <a:cubicBezTo>
                            <a:pt x="2412" y="82549"/>
                            <a:pt x="0" y="84307"/>
                            <a:pt x="0" y="83513"/>
                          </a:cubicBezTo>
                        </a:path>
                      </a:pathLst>
                    </a:custGeom>
                    <a:noFill/>
                    <a:ln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oval" w="sm" len="sm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cxnSp>
                  <p:nvCxnSpPr>
                    <p:cNvPr id="19716" name="直線接點 3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768578" y="2046288"/>
                      <a:ext cx="0" cy="170656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/>
                      </a:solidFill>
                      <a:round/>
                      <a:headEnd type="oval" w="sm" len="sm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717" name="流程圖: 延遲 27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5731671" y="2170907"/>
                      <a:ext cx="174622" cy="195263"/>
                    </a:xfrm>
                    <a:prstGeom prst="flowChartDelay">
                      <a:avLst/>
                    </a:prstGeom>
                    <a:solidFill>
                      <a:srgbClr val="FF99FF"/>
                    </a:solidFill>
                    <a:ln w="952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</p:grpSp>
              <p:grpSp>
                <p:nvGrpSpPr>
                  <p:cNvPr id="19540" name="群組 751"/>
                  <p:cNvGrpSpPr>
                    <a:grpSpLocks/>
                  </p:cNvGrpSpPr>
                  <p:nvPr/>
                </p:nvGrpSpPr>
                <p:grpSpPr bwMode="auto">
                  <a:xfrm>
                    <a:off x="6568814" y="7211516"/>
                    <a:ext cx="1252538" cy="1225550"/>
                    <a:chOff x="5191125" y="1914525"/>
                    <a:chExt cx="1252538" cy="1230103"/>
                  </a:xfrm>
                </p:grpSpPr>
                <p:sp>
                  <p:nvSpPr>
                    <p:cNvPr id="19697" name="矩形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91125" y="1916113"/>
                      <a:ext cx="1252538" cy="1225550"/>
                    </a:xfrm>
                    <a:prstGeom prst="rect">
                      <a:avLst/>
                    </a:prstGeom>
                    <a:solidFill>
                      <a:srgbClr val="008080"/>
                    </a:solidFill>
                    <a:ln w="6350" algn="ctr">
                      <a:solidFill>
                        <a:srgbClr val="FFFF00"/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  <p:cxnSp>
                  <p:nvCxnSpPr>
                    <p:cNvPr id="19698" name="直線接點 10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196886" y="1921669"/>
                      <a:ext cx="1244395" cy="1222959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rgbClr val="FF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699" name="矩形 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18009" y="2359025"/>
                      <a:ext cx="214360" cy="277887"/>
                    </a:xfrm>
                    <a:prstGeom prst="rect">
                      <a:avLst/>
                    </a:prstGeom>
                    <a:solidFill>
                      <a:srgbClr val="CCECFF"/>
                    </a:solidFill>
                    <a:ln w="952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  <p:cxnSp>
                  <p:nvCxnSpPr>
                    <p:cNvPr id="19700" name="直線接點 22"/>
                    <p:cNvCxnSpPr>
                      <a:cxnSpLocks noChangeShapeType="1"/>
                      <a:endCxn id="19697" idx="1"/>
                    </p:cNvCxnSpPr>
                    <p:nvPr/>
                  </p:nvCxnSpPr>
                  <p:spPr bwMode="auto">
                    <a:xfrm flipH="1">
                      <a:off x="5191125" y="2528888"/>
                      <a:ext cx="526884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FF00"/>
                      </a:solidFill>
                      <a:round/>
                      <a:headEnd type="none" w="sm" len="med"/>
                      <a:tailEnd type="stealth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9701" name="直線接點 2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191125" y="2046288"/>
                      <a:ext cx="1252538" cy="0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9702" name="直線接點 3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6234268" y="1914525"/>
                      <a:ext cx="0" cy="1226344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703" name="手繪多邊形 56"/>
                    <p:cNvSpPr>
                      <a:spLocks/>
                    </p:cNvSpPr>
                    <p:nvPr/>
                  </p:nvSpPr>
                  <p:spPr bwMode="auto">
                    <a:xfrm rot="-5400000">
                      <a:off x="5747544" y="2463006"/>
                      <a:ext cx="142875" cy="144463"/>
                    </a:xfrm>
                    <a:custGeom>
                      <a:avLst/>
                      <a:gdLst>
                        <a:gd name="T0" fmla="*/ 1603 w 639928"/>
                        <a:gd name="T1" fmla="*/ 707 h 639928"/>
                        <a:gd name="T2" fmla="*/ 1603 w 639928"/>
                        <a:gd name="T3" fmla="*/ 978 h 639928"/>
                        <a:gd name="T4" fmla="*/ 932 w 639928"/>
                        <a:gd name="T5" fmla="*/ 978 h 639928"/>
                        <a:gd name="T6" fmla="*/ 932 w 639928"/>
                        <a:gd name="T7" fmla="*/ 1657 h 639928"/>
                        <a:gd name="T8" fmla="*/ 671 w 639928"/>
                        <a:gd name="T9" fmla="*/ 1657 h 639928"/>
                        <a:gd name="T10" fmla="*/ 671 w 639928"/>
                        <a:gd name="T11" fmla="*/ 978 h 639928"/>
                        <a:gd name="T12" fmla="*/ 0 w 639928"/>
                        <a:gd name="T13" fmla="*/ 978 h 639928"/>
                        <a:gd name="T14" fmla="*/ 0 w 639928"/>
                        <a:gd name="T15" fmla="*/ 707 h 639928"/>
                        <a:gd name="T16" fmla="*/ 671 w 639928"/>
                        <a:gd name="T17" fmla="*/ 707 h 639928"/>
                        <a:gd name="T18" fmla="*/ 671 w 639928"/>
                        <a:gd name="T19" fmla="*/ 0 h 639928"/>
                        <a:gd name="T20" fmla="*/ 932 w 639928"/>
                        <a:gd name="T21" fmla="*/ 0 h 639928"/>
                        <a:gd name="T22" fmla="*/ 932 w 639928"/>
                        <a:gd name="T23" fmla="*/ 707 h 639928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639928" h="639928">
                          <a:moveTo>
                            <a:pt x="639928" y="273190"/>
                          </a:moveTo>
                          <a:lnTo>
                            <a:pt x="639928" y="377654"/>
                          </a:lnTo>
                          <a:lnTo>
                            <a:pt x="372196" y="377654"/>
                          </a:lnTo>
                          <a:lnTo>
                            <a:pt x="372196" y="639928"/>
                          </a:lnTo>
                          <a:lnTo>
                            <a:pt x="267732" y="639928"/>
                          </a:lnTo>
                          <a:lnTo>
                            <a:pt x="267732" y="377654"/>
                          </a:lnTo>
                          <a:lnTo>
                            <a:pt x="0" y="377654"/>
                          </a:lnTo>
                          <a:lnTo>
                            <a:pt x="0" y="273190"/>
                          </a:lnTo>
                          <a:lnTo>
                            <a:pt x="267732" y="273190"/>
                          </a:lnTo>
                          <a:lnTo>
                            <a:pt x="267732" y="0"/>
                          </a:lnTo>
                          <a:lnTo>
                            <a:pt x="372196" y="0"/>
                          </a:lnTo>
                          <a:lnTo>
                            <a:pt x="372196" y="273190"/>
                          </a:lnTo>
                          <a:lnTo>
                            <a:pt x="639928" y="273190"/>
                          </a:lnTo>
                          <a:close/>
                        </a:path>
                      </a:pathLst>
                    </a:custGeom>
                    <a:solidFill>
                      <a:srgbClr val="703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704" name="手繪多邊形 61"/>
                    <p:cNvSpPr>
                      <a:spLocks/>
                    </p:cNvSpPr>
                    <p:nvPr/>
                  </p:nvSpPr>
                  <p:spPr bwMode="auto">
                    <a:xfrm>
                      <a:off x="5891182" y="2128838"/>
                      <a:ext cx="343086" cy="78143"/>
                    </a:xfrm>
                    <a:custGeom>
                      <a:avLst/>
                      <a:gdLst>
                        <a:gd name="T0" fmla="*/ 171113 w 485806"/>
                        <a:gd name="T1" fmla="*/ 0 h 83724"/>
                        <a:gd name="T2" fmla="*/ 11 w 485806"/>
                        <a:gd name="T3" fmla="*/ 0 h 83724"/>
                        <a:gd name="T4" fmla="*/ 850 w 485806"/>
                        <a:gd name="T5" fmla="*/ 67762 h 83724"/>
                        <a:gd name="T6" fmla="*/ 0 w 485806"/>
                        <a:gd name="T7" fmla="*/ 67901 h 8372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85806" h="83724">
                          <a:moveTo>
                            <a:pt x="485806" y="0"/>
                          </a:moveTo>
                          <a:lnTo>
                            <a:pt x="31" y="0"/>
                          </a:lnTo>
                          <a:cubicBezTo>
                            <a:pt x="825" y="27781"/>
                            <a:pt x="1618" y="55562"/>
                            <a:pt x="2412" y="83343"/>
                          </a:cubicBezTo>
                          <a:cubicBezTo>
                            <a:pt x="2412" y="82549"/>
                            <a:pt x="0" y="84307"/>
                            <a:pt x="0" y="83513"/>
                          </a:cubicBezTo>
                        </a:path>
                      </a:pathLst>
                    </a:custGeom>
                    <a:noFill/>
                    <a:ln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oval" w="sm" len="sm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cxnSp>
                  <p:nvCxnSpPr>
                    <p:cNvPr id="19705" name="直線接點 3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768578" y="2046288"/>
                      <a:ext cx="0" cy="170656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/>
                      </a:solidFill>
                      <a:round/>
                      <a:headEnd type="oval" w="sm" len="sm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706" name="流程圖: 延遲 27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5731671" y="2170907"/>
                      <a:ext cx="174622" cy="195263"/>
                    </a:xfrm>
                    <a:prstGeom prst="flowChartDelay">
                      <a:avLst/>
                    </a:prstGeom>
                    <a:solidFill>
                      <a:srgbClr val="CCECFF"/>
                    </a:solidFill>
                    <a:ln w="952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</p:grpSp>
              <p:grpSp>
                <p:nvGrpSpPr>
                  <p:cNvPr id="19541" name="群組 752"/>
                  <p:cNvGrpSpPr>
                    <a:grpSpLocks/>
                  </p:cNvGrpSpPr>
                  <p:nvPr/>
                </p:nvGrpSpPr>
                <p:grpSpPr bwMode="auto">
                  <a:xfrm>
                    <a:off x="4067946" y="7211516"/>
                    <a:ext cx="1252538" cy="1230103"/>
                    <a:chOff x="5191125" y="1914525"/>
                    <a:chExt cx="1252538" cy="1230103"/>
                  </a:xfrm>
                </p:grpSpPr>
                <p:sp>
                  <p:nvSpPr>
                    <p:cNvPr id="19686" name="矩形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91125" y="1916113"/>
                      <a:ext cx="1252538" cy="1225550"/>
                    </a:xfrm>
                    <a:prstGeom prst="rect">
                      <a:avLst/>
                    </a:prstGeom>
                    <a:solidFill>
                      <a:srgbClr val="003300"/>
                    </a:solidFill>
                    <a:ln w="6350" algn="ctr">
                      <a:solidFill>
                        <a:srgbClr val="FFFF00"/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  <p:cxnSp>
                  <p:nvCxnSpPr>
                    <p:cNvPr id="19687" name="直線接點 10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196886" y="1921669"/>
                      <a:ext cx="1244395" cy="1222959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rgbClr val="FF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688" name="矩形 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359025"/>
                      <a:ext cx="360362" cy="358775"/>
                    </a:xfrm>
                    <a:prstGeom prst="rect">
                      <a:avLst/>
                    </a:prstGeom>
                    <a:solidFill>
                      <a:srgbClr val="FF99FF"/>
                    </a:solidFill>
                    <a:ln w="952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  <p:cxnSp>
                  <p:nvCxnSpPr>
                    <p:cNvPr id="19689" name="直線接點 22"/>
                    <p:cNvCxnSpPr>
                      <a:cxnSpLocks noChangeShapeType="1"/>
                      <a:endCxn id="19686" idx="1"/>
                    </p:cNvCxnSpPr>
                    <p:nvPr/>
                  </p:nvCxnSpPr>
                  <p:spPr bwMode="auto">
                    <a:xfrm flipH="1" flipV="1">
                      <a:off x="5191125" y="2528888"/>
                      <a:ext cx="449263" cy="635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FF00"/>
                      </a:solidFill>
                      <a:round/>
                      <a:headEnd type="none" w="sm" len="med"/>
                      <a:tailEnd type="stealth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904" name="直線接點 2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191969" y="2045743"/>
                      <a:ext cx="1252252" cy="0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>
                          <a:lumMod val="85000"/>
                        </a:schemeClr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905" name="直線接點 3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6234204" y="1914225"/>
                      <a:ext cx="0" cy="1226842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>
                          <a:lumMod val="85000"/>
                        </a:schemeClr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9692" name="直線接點 51"/>
                    <p:cNvCxnSpPr>
                      <a:cxnSpLocks noChangeShapeType="1"/>
                      <a:stCxn id="19686" idx="3"/>
                    </p:cNvCxnSpPr>
                    <p:nvPr/>
                  </p:nvCxnSpPr>
                  <p:spPr bwMode="auto">
                    <a:xfrm flipH="1">
                      <a:off x="6000750" y="2528888"/>
                      <a:ext cx="442913" cy="635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FF00"/>
                      </a:solidFill>
                      <a:round/>
                      <a:headEnd type="none" w="sm" len="med"/>
                      <a:tailEnd type="stealth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693" name="手繪多邊形 56"/>
                    <p:cNvSpPr>
                      <a:spLocks/>
                    </p:cNvSpPr>
                    <p:nvPr/>
                  </p:nvSpPr>
                  <p:spPr bwMode="auto">
                    <a:xfrm rot="-5400000">
                      <a:off x="5747544" y="2463006"/>
                      <a:ext cx="142875" cy="144463"/>
                    </a:xfrm>
                    <a:custGeom>
                      <a:avLst/>
                      <a:gdLst>
                        <a:gd name="T0" fmla="*/ 1603 w 639928"/>
                        <a:gd name="T1" fmla="*/ 707 h 639928"/>
                        <a:gd name="T2" fmla="*/ 1603 w 639928"/>
                        <a:gd name="T3" fmla="*/ 978 h 639928"/>
                        <a:gd name="T4" fmla="*/ 932 w 639928"/>
                        <a:gd name="T5" fmla="*/ 978 h 639928"/>
                        <a:gd name="T6" fmla="*/ 932 w 639928"/>
                        <a:gd name="T7" fmla="*/ 1657 h 639928"/>
                        <a:gd name="T8" fmla="*/ 671 w 639928"/>
                        <a:gd name="T9" fmla="*/ 1657 h 639928"/>
                        <a:gd name="T10" fmla="*/ 671 w 639928"/>
                        <a:gd name="T11" fmla="*/ 978 h 639928"/>
                        <a:gd name="T12" fmla="*/ 0 w 639928"/>
                        <a:gd name="T13" fmla="*/ 978 h 639928"/>
                        <a:gd name="T14" fmla="*/ 0 w 639928"/>
                        <a:gd name="T15" fmla="*/ 707 h 639928"/>
                        <a:gd name="T16" fmla="*/ 671 w 639928"/>
                        <a:gd name="T17" fmla="*/ 707 h 639928"/>
                        <a:gd name="T18" fmla="*/ 671 w 639928"/>
                        <a:gd name="T19" fmla="*/ 0 h 639928"/>
                        <a:gd name="T20" fmla="*/ 932 w 639928"/>
                        <a:gd name="T21" fmla="*/ 0 h 639928"/>
                        <a:gd name="T22" fmla="*/ 932 w 639928"/>
                        <a:gd name="T23" fmla="*/ 707 h 639928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639928" h="639928">
                          <a:moveTo>
                            <a:pt x="639928" y="273190"/>
                          </a:moveTo>
                          <a:lnTo>
                            <a:pt x="639928" y="377654"/>
                          </a:lnTo>
                          <a:lnTo>
                            <a:pt x="372196" y="377654"/>
                          </a:lnTo>
                          <a:lnTo>
                            <a:pt x="372196" y="639928"/>
                          </a:lnTo>
                          <a:lnTo>
                            <a:pt x="267732" y="639928"/>
                          </a:lnTo>
                          <a:lnTo>
                            <a:pt x="267732" y="377654"/>
                          </a:lnTo>
                          <a:lnTo>
                            <a:pt x="0" y="377654"/>
                          </a:lnTo>
                          <a:lnTo>
                            <a:pt x="0" y="273190"/>
                          </a:lnTo>
                          <a:lnTo>
                            <a:pt x="267732" y="273190"/>
                          </a:lnTo>
                          <a:lnTo>
                            <a:pt x="267732" y="0"/>
                          </a:lnTo>
                          <a:lnTo>
                            <a:pt x="372196" y="0"/>
                          </a:lnTo>
                          <a:lnTo>
                            <a:pt x="372196" y="273190"/>
                          </a:lnTo>
                          <a:lnTo>
                            <a:pt x="639928" y="273190"/>
                          </a:lnTo>
                          <a:close/>
                        </a:path>
                      </a:pathLst>
                    </a:custGeom>
                    <a:solidFill>
                      <a:srgbClr val="703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694" name="手繪多邊形 61"/>
                    <p:cNvSpPr>
                      <a:spLocks/>
                    </p:cNvSpPr>
                    <p:nvPr/>
                  </p:nvSpPr>
                  <p:spPr bwMode="auto">
                    <a:xfrm>
                      <a:off x="5891182" y="2128838"/>
                      <a:ext cx="343086" cy="78143"/>
                    </a:xfrm>
                    <a:custGeom>
                      <a:avLst/>
                      <a:gdLst>
                        <a:gd name="T0" fmla="*/ 171113 w 485806"/>
                        <a:gd name="T1" fmla="*/ 0 h 83724"/>
                        <a:gd name="T2" fmla="*/ 11 w 485806"/>
                        <a:gd name="T3" fmla="*/ 0 h 83724"/>
                        <a:gd name="T4" fmla="*/ 850 w 485806"/>
                        <a:gd name="T5" fmla="*/ 67762 h 83724"/>
                        <a:gd name="T6" fmla="*/ 0 w 485806"/>
                        <a:gd name="T7" fmla="*/ 67901 h 8372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85806" h="83724">
                          <a:moveTo>
                            <a:pt x="485806" y="0"/>
                          </a:moveTo>
                          <a:lnTo>
                            <a:pt x="31" y="0"/>
                          </a:lnTo>
                          <a:cubicBezTo>
                            <a:pt x="825" y="27781"/>
                            <a:pt x="1618" y="55562"/>
                            <a:pt x="2412" y="83343"/>
                          </a:cubicBezTo>
                          <a:cubicBezTo>
                            <a:pt x="2412" y="82549"/>
                            <a:pt x="0" y="84307"/>
                            <a:pt x="0" y="83513"/>
                          </a:cubicBezTo>
                        </a:path>
                      </a:pathLst>
                    </a:custGeom>
                    <a:noFill/>
                    <a:ln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oval" w="sm" len="sm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cxnSp>
                  <p:nvCxnSpPr>
                    <p:cNvPr id="19695" name="直線接點 3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768578" y="2046288"/>
                      <a:ext cx="0" cy="170656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/>
                      </a:solidFill>
                      <a:round/>
                      <a:headEnd type="oval" w="sm" len="sm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696" name="流程圖: 延遲 27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5731671" y="2170907"/>
                      <a:ext cx="174622" cy="195263"/>
                    </a:xfrm>
                    <a:prstGeom prst="flowChartDelay">
                      <a:avLst/>
                    </a:prstGeom>
                    <a:solidFill>
                      <a:srgbClr val="FF99FF"/>
                    </a:solidFill>
                    <a:ln w="952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</p:grpSp>
              <p:grpSp>
                <p:nvGrpSpPr>
                  <p:cNvPr id="19542" name="群組 753"/>
                  <p:cNvGrpSpPr>
                    <a:grpSpLocks/>
                  </p:cNvGrpSpPr>
                  <p:nvPr/>
                </p:nvGrpSpPr>
                <p:grpSpPr bwMode="auto">
                  <a:xfrm>
                    <a:off x="2817521" y="7211516"/>
                    <a:ext cx="1252538" cy="1230103"/>
                    <a:chOff x="5191125" y="1914525"/>
                    <a:chExt cx="1252538" cy="1230103"/>
                  </a:xfrm>
                </p:grpSpPr>
                <p:sp>
                  <p:nvSpPr>
                    <p:cNvPr id="19675" name="矩形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91125" y="1916113"/>
                      <a:ext cx="1252538" cy="1225550"/>
                    </a:xfrm>
                    <a:prstGeom prst="rect">
                      <a:avLst/>
                    </a:prstGeom>
                    <a:solidFill>
                      <a:srgbClr val="003300"/>
                    </a:solidFill>
                    <a:ln w="6350" algn="ctr">
                      <a:solidFill>
                        <a:srgbClr val="FFFF00"/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  <p:cxnSp>
                  <p:nvCxnSpPr>
                    <p:cNvPr id="19676" name="直線接點 10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196886" y="1921669"/>
                      <a:ext cx="1244395" cy="1222959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rgbClr val="FF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677" name="矩形 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359025"/>
                      <a:ext cx="360362" cy="358775"/>
                    </a:xfrm>
                    <a:prstGeom prst="rect">
                      <a:avLst/>
                    </a:prstGeom>
                    <a:solidFill>
                      <a:srgbClr val="FF99FF"/>
                    </a:solidFill>
                    <a:ln w="952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  <p:cxnSp>
                  <p:nvCxnSpPr>
                    <p:cNvPr id="19678" name="直線接點 22"/>
                    <p:cNvCxnSpPr>
                      <a:cxnSpLocks noChangeShapeType="1"/>
                      <a:endCxn id="19675" idx="1"/>
                    </p:cNvCxnSpPr>
                    <p:nvPr/>
                  </p:nvCxnSpPr>
                  <p:spPr bwMode="auto">
                    <a:xfrm flipH="1" flipV="1">
                      <a:off x="5191125" y="2528888"/>
                      <a:ext cx="449263" cy="635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FF00"/>
                      </a:solidFill>
                      <a:round/>
                      <a:headEnd type="none" w="sm" len="med"/>
                      <a:tailEnd type="stealth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893" name="直線接點 2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192104" y="2045743"/>
                      <a:ext cx="1252252" cy="0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>
                          <a:lumMod val="85000"/>
                        </a:schemeClr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894" name="直線接點 3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6234340" y="1914225"/>
                      <a:ext cx="0" cy="1226842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>
                          <a:lumMod val="85000"/>
                        </a:schemeClr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9681" name="直線接點 51"/>
                    <p:cNvCxnSpPr>
                      <a:cxnSpLocks noChangeShapeType="1"/>
                      <a:stCxn id="19675" idx="3"/>
                    </p:cNvCxnSpPr>
                    <p:nvPr/>
                  </p:nvCxnSpPr>
                  <p:spPr bwMode="auto">
                    <a:xfrm flipH="1">
                      <a:off x="6000750" y="2528888"/>
                      <a:ext cx="442913" cy="635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FF00"/>
                      </a:solidFill>
                      <a:round/>
                      <a:headEnd type="none" w="sm" len="med"/>
                      <a:tailEnd type="stealth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682" name="手繪多邊形 56"/>
                    <p:cNvSpPr>
                      <a:spLocks/>
                    </p:cNvSpPr>
                    <p:nvPr/>
                  </p:nvSpPr>
                  <p:spPr bwMode="auto">
                    <a:xfrm rot="-5400000">
                      <a:off x="5747544" y="2463006"/>
                      <a:ext cx="142875" cy="144463"/>
                    </a:xfrm>
                    <a:custGeom>
                      <a:avLst/>
                      <a:gdLst>
                        <a:gd name="T0" fmla="*/ 1603 w 639928"/>
                        <a:gd name="T1" fmla="*/ 707 h 639928"/>
                        <a:gd name="T2" fmla="*/ 1603 w 639928"/>
                        <a:gd name="T3" fmla="*/ 978 h 639928"/>
                        <a:gd name="T4" fmla="*/ 932 w 639928"/>
                        <a:gd name="T5" fmla="*/ 978 h 639928"/>
                        <a:gd name="T6" fmla="*/ 932 w 639928"/>
                        <a:gd name="T7" fmla="*/ 1657 h 639928"/>
                        <a:gd name="T8" fmla="*/ 671 w 639928"/>
                        <a:gd name="T9" fmla="*/ 1657 h 639928"/>
                        <a:gd name="T10" fmla="*/ 671 w 639928"/>
                        <a:gd name="T11" fmla="*/ 978 h 639928"/>
                        <a:gd name="T12" fmla="*/ 0 w 639928"/>
                        <a:gd name="T13" fmla="*/ 978 h 639928"/>
                        <a:gd name="T14" fmla="*/ 0 w 639928"/>
                        <a:gd name="T15" fmla="*/ 707 h 639928"/>
                        <a:gd name="T16" fmla="*/ 671 w 639928"/>
                        <a:gd name="T17" fmla="*/ 707 h 639928"/>
                        <a:gd name="T18" fmla="*/ 671 w 639928"/>
                        <a:gd name="T19" fmla="*/ 0 h 639928"/>
                        <a:gd name="T20" fmla="*/ 932 w 639928"/>
                        <a:gd name="T21" fmla="*/ 0 h 639928"/>
                        <a:gd name="T22" fmla="*/ 932 w 639928"/>
                        <a:gd name="T23" fmla="*/ 707 h 639928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639928" h="639928">
                          <a:moveTo>
                            <a:pt x="639928" y="273190"/>
                          </a:moveTo>
                          <a:lnTo>
                            <a:pt x="639928" y="377654"/>
                          </a:lnTo>
                          <a:lnTo>
                            <a:pt x="372196" y="377654"/>
                          </a:lnTo>
                          <a:lnTo>
                            <a:pt x="372196" y="639928"/>
                          </a:lnTo>
                          <a:lnTo>
                            <a:pt x="267732" y="639928"/>
                          </a:lnTo>
                          <a:lnTo>
                            <a:pt x="267732" y="377654"/>
                          </a:lnTo>
                          <a:lnTo>
                            <a:pt x="0" y="377654"/>
                          </a:lnTo>
                          <a:lnTo>
                            <a:pt x="0" y="273190"/>
                          </a:lnTo>
                          <a:lnTo>
                            <a:pt x="267732" y="273190"/>
                          </a:lnTo>
                          <a:lnTo>
                            <a:pt x="267732" y="0"/>
                          </a:lnTo>
                          <a:lnTo>
                            <a:pt x="372196" y="0"/>
                          </a:lnTo>
                          <a:lnTo>
                            <a:pt x="372196" y="273190"/>
                          </a:lnTo>
                          <a:lnTo>
                            <a:pt x="639928" y="273190"/>
                          </a:lnTo>
                          <a:close/>
                        </a:path>
                      </a:pathLst>
                    </a:custGeom>
                    <a:solidFill>
                      <a:srgbClr val="703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683" name="手繪多邊形 61"/>
                    <p:cNvSpPr>
                      <a:spLocks/>
                    </p:cNvSpPr>
                    <p:nvPr/>
                  </p:nvSpPr>
                  <p:spPr bwMode="auto">
                    <a:xfrm>
                      <a:off x="5891182" y="2128838"/>
                      <a:ext cx="343086" cy="78143"/>
                    </a:xfrm>
                    <a:custGeom>
                      <a:avLst/>
                      <a:gdLst>
                        <a:gd name="T0" fmla="*/ 171113 w 485806"/>
                        <a:gd name="T1" fmla="*/ 0 h 83724"/>
                        <a:gd name="T2" fmla="*/ 11 w 485806"/>
                        <a:gd name="T3" fmla="*/ 0 h 83724"/>
                        <a:gd name="T4" fmla="*/ 850 w 485806"/>
                        <a:gd name="T5" fmla="*/ 67762 h 83724"/>
                        <a:gd name="T6" fmla="*/ 0 w 485806"/>
                        <a:gd name="T7" fmla="*/ 67901 h 8372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85806" h="83724">
                          <a:moveTo>
                            <a:pt x="485806" y="0"/>
                          </a:moveTo>
                          <a:lnTo>
                            <a:pt x="31" y="0"/>
                          </a:lnTo>
                          <a:cubicBezTo>
                            <a:pt x="825" y="27781"/>
                            <a:pt x="1618" y="55562"/>
                            <a:pt x="2412" y="83343"/>
                          </a:cubicBezTo>
                          <a:cubicBezTo>
                            <a:pt x="2412" y="82549"/>
                            <a:pt x="0" y="84307"/>
                            <a:pt x="0" y="83513"/>
                          </a:cubicBezTo>
                        </a:path>
                      </a:pathLst>
                    </a:custGeom>
                    <a:noFill/>
                    <a:ln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oval" w="sm" len="sm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cxnSp>
                  <p:nvCxnSpPr>
                    <p:cNvPr id="19684" name="直線接點 3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768578" y="2046288"/>
                      <a:ext cx="0" cy="170656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/>
                      </a:solidFill>
                      <a:round/>
                      <a:headEnd type="oval" w="sm" len="sm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685" name="流程圖: 延遲 27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5731671" y="2170907"/>
                      <a:ext cx="174622" cy="195263"/>
                    </a:xfrm>
                    <a:prstGeom prst="flowChartDelay">
                      <a:avLst/>
                    </a:prstGeom>
                    <a:solidFill>
                      <a:srgbClr val="FF99FF"/>
                    </a:solidFill>
                    <a:ln w="952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</p:grpSp>
              <p:grpSp>
                <p:nvGrpSpPr>
                  <p:cNvPr id="19543" name="群組 754"/>
                  <p:cNvGrpSpPr>
                    <a:grpSpLocks/>
                  </p:cNvGrpSpPr>
                  <p:nvPr/>
                </p:nvGrpSpPr>
                <p:grpSpPr bwMode="auto">
                  <a:xfrm>
                    <a:off x="1566485" y="7211516"/>
                    <a:ext cx="1252538" cy="1230103"/>
                    <a:chOff x="5191125" y="1914525"/>
                    <a:chExt cx="1252538" cy="1230103"/>
                  </a:xfrm>
                </p:grpSpPr>
                <p:sp>
                  <p:nvSpPr>
                    <p:cNvPr id="19664" name="矩形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91125" y="1916113"/>
                      <a:ext cx="1252538" cy="1225550"/>
                    </a:xfrm>
                    <a:prstGeom prst="rect">
                      <a:avLst/>
                    </a:prstGeom>
                    <a:solidFill>
                      <a:srgbClr val="003300"/>
                    </a:solidFill>
                    <a:ln w="6350" algn="ctr">
                      <a:solidFill>
                        <a:srgbClr val="FFFF00"/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  <p:cxnSp>
                  <p:nvCxnSpPr>
                    <p:cNvPr id="19665" name="直線接點 10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196886" y="1921669"/>
                      <a:ext cx="1244395" cy="1222959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rgbClr val="FF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666" name="矩形 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359025"/>
                      <a:ext cx="360362" cy="358775"/>
                    </a:xfrm>
                    <a:prstGeom prst="rect">
                      <a:avLst/>
                    </a:prstGeom>
                    <a:solidFill>
                      <a:srgbClr val="FF99FF"/>
                    </a:solidFill>
                    <a:ln w="952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  <p:cxnSp>
                  <p:nvCxnSpPr>
                    <p:cNvPr id="19667" name="直線接點 22"/>
                    <p:cNvCxnSpPr>
                      <a:cxnSpLocks noChangeShapeType="1"/>
                      <a:endCxn id="19664" idx="1"/>
                    </p:cNvCxnSpPr>
                    <p:nvPr/>
                  </p:nvCxnSpPr>
                  <p:spPr bwMode="auto">
                    <a:xfrm flipH="1" flipV="1">
                      <a:off x="5191125" y="2528888"/>
                      <a:ext cx="449263" cy="635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FF00"/>
                      </a:solidFill>
                      <a:round/>
                      <a:headEnd type="none" w="sm" len="med"/>
                      <a:tailEnd type="stealth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882" name="直線接點 2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190886" y="2045743"/>
                      <a:ext cx="1252252" cy="0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>
                          <a:lumMod val="85000"/>
                        </a:schemeClr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883" name="直線接點 3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6233122" y="1914225"/>
                      <a:ext cx="0" cy="1226842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>
                          <a:lumMod val="85000"/>
                        </a:schemeClr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9670" name="直線接點 51"/>
                    <p:cNvCxnSpPr>
                      <a:cxnSpLocks noChangeShapeType="1"/>
                      <a:stCxn id="19664" idx="3"/>
                    </p:cNvCxnSpPr>
                    <p:nvPr/>
                  </p:nvCxnSpPr>
                  <p:spPr bwMode="auto">
                    <a:xfrm flipH="1">
                      <a:off x="6000750" y="2528888"/>
                      <a:ext cx="442913" cy="635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FF00"/>
                      </a:solidFill>
                      <a:round/>
                      <a:headEnd type="none" w="sm" len="med"/>
                      <a:tailEnd type="stealth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671" name="手繪多邊形 56"/>
                    <p:cNvSpPr>
                      <a:spLocks/>
                    </p:cNvSpPr>
                    <p:nvPr/>
                  </p:nvSpPr>
                  <p:spPr bwMode="auto">
                    <a:xfrm rot="-5400000">
                      <a:off x="5747544" y="2463006"/>
                      <a:ext cx="142875" cy="144463"/>
                    </a:xfrm>
                    <a:custGeom>
                      <a:avLst/>
                      <a:gdLst>
                        <a:gd name="T0" fmla="*/ 1603 w 639928"/>
                        <a:gd name="T1" fmla="*/ 707 h 639928"/>
                        <a:gd name="T2" fmla="*/ 1603 w 639928"/>
                        <a:gd name="T3" fmla="*/ 978 h 639928"/>
                        <a:gd name="T4" fmla="*/ 932 w 639928"/>
                        <a:gd name="T5" fmla="*/ 978 h 639928"/>
                        <a:gd name="T6" fmla="*/ 932 w 639928"/>
                        <a:gd name="T7" fmla="*/ 1657 h 639928"/>
                        <a:gd name="T8" fmla="*/ 671 w 639928"/>
                        <a:gd name="T9" fmla="*/ 1657 h 639928"/>
                        <a:gd name="T10" fmla="*/ 671 w 639928"/>
                        <a:gd name="T11" fmla="*/ 978 h 639928"/>
                        <a:gd name="T12" fmla="*/ 0 w 639928"/>
                        <a:gd name="T13" fmla="*/ 978 h 639928"/>
                        <a:gd name="T14" fmla="*/ 0 w 639928"/>
                        <a:gd name="T15" fmla="*/ 707 h 639928"/>
                        <a:gd name="T16" fmla="*/ 671 w 639928"/>
                        <a:gd name="T17" fmla="*/ 707 h 639928"/>
                        <a:gd name="T18" fmla="*/ 671 w 639928"/>
                        <a:gd name="T19" fmla="*/ 0 h 639928"/>
                        <a:gd name="T20" fmla="*/ 932 w 639928"/>
                        <a:gd name="T21" fmla="*/ 0 h 639928"/>
                        <a:gd name="T22" fmla="*/ 932 w 639928"/>
                        <a:gd name="T23" fmla="*/ 707 h 639928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639928" h="639928">
                          <a:moveTo>
                            <a:pt x="639928" y="273190"/>
                          </a:moveTo>
                          <a:lnTo>
                            <a:pt x="639928" y="377654"/>
                          </a:lnTo>
                          <a:lnTo>
                            <a:pt x="372196" y="377654"/>
                          </a:lnTo>
                          <a:lnTo>
                            <a:pt x="372196" y="639928"/>
                          </a:lnTo>
                          <a:lnTo>
                            <a:pt x="267732" y="639928"/>
                          </a:lnTo>
                          <a:lnTo>
                            <a:pt x="267732" y="377654"/>
                          </a:lnTo>
                          <a:lnTo>
                            <a:pt x="0" y="377654"/>
                          </a:lnTo>
                          <a:lnTo>
                            <a:pt x="0" y="273190"/>
                          </a:lnTo>
                          <a:lnTo>
                            <a:pt x="267732" y="273190"/>
                          </a:lnTo>
                          <a:lnTo>
                            <a:pt x="267732" y="0"/>
                          </a:lnTo>
                          <a:lnTo>
                            <a:pt x="372196" y="0"/>
                          </a:lnTo>
                          <a:lnTo>
                            <a:pt x="372196" y="273190"/>
                          </a:lnTo>
                          <a:lnTo>
                            <a:pt x="639928" y="273190"/>
                          </a:lnTo>
                          <a:close/>
                        </a:path>
                      </a:pathLst>
                    </a:custGeom>
                    <a:solidFill>
                      <a:srgbClr val="703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672" name="手繪多邊形 61"/>
                    <p:cNvSpPr>
                      <a:spLocks/>
                    </p:cNvSpPr>
                    <p:nvPr/>
                  </p:nvSpPr>
                  <p:spPr bwMode="auto">
                    <a:xfrm>
                      <a:off x="5891182" y="2128838"/>
                      <a:ext cx="343086" cy="78143"/>
                    </a:xfrm>
                    <a:custGeom>
                      <a:avLst/>
                      <a:gdLst>
                        <a:gd name="T0" fmla="*/ 171113 w 485806"/>
                        <a:gd name="T1" fmla="*/ 0 h 83724"/>
                        <a:gd name="T2" fmla="*/ 11 w 485806"/>
                        <a:gd name="T3" fmla="*/ 0 h 83724"/>
                        <a:gd name="T4" fmla="*/ 850 w 485806"/>
                        <a:gd name="T5" fmla="*/ 67762 h 83724"/>
                        <a:gd name="T6" fmla="*/ 0 w 485806"/>
                        <a:gd name="T7" fmla="*/ 67901 h 8372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85806" h="83724">
                          <a:moveTo>
                            <a:pt x="485806" y="0"/>
                          </a:moveTo>
                          <a:lnTo>
                            <a:pt x="31" y="0"/>
                          </a:lnTo>
                          <a:cubicBezTo>
                            <a:pt x="825" y="27781"/>
                            <a:pt x="1618" y="55562"/>
                            <a:pt x="2412" y="83343"/>
                          </a:cubicBezTo>
                          <a:cubicBezTo>
                            <a:pt x="2412" y="82549"/>
                            <a:pt x="0" y="84307"/>
                            <a:pt x="0" y="83513"/>
                          </a:cubicBezTo>
                        </a:path>
                      </a:pathLst>
                    </a:custGeom>
                    <a:noFill/>
                    <a:ln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oval" w="sm" len="sm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cxnSp>
                  <p:nvCxnSpPr>
                    <p:cNvPr id="19673" name="直線接點 3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768578" y="2046288"/>
                      <a:ext cx="0" cy="170656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/>
                      </a:solidFill>
                      <a:round/>
                      <a:headEnd type="oval" w="sm" len="sm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674" name="流程圖: 延遲 27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5731671" y="2170907"/>
                      <a:ext cx="174622" cy="195263"/>
                    </a:xfrm>
                    <a:prstGeom prst="flowChartDelay">
                      <a:avLst/>
                    </a:prstGeom>
                    <a:solidFill>
                      <a:srgbClr val="FF99FF"/>
                    </a:solidFill>
                    <a:ln w="952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</p:grpSp>
              <p:grpSp>
                <p:nvGrpSpPr>
                  <p:cNvPr id="19544" name="群組 755"/>
                  <p:cNvGrpSpPr>
                    <a:grpSpLocks/>
                  </p:cNvGrpSpPr>
                  <p:nvPr/>
                </p:nvGrpSpPr>
                <p:grpSpPr bwMode="auto">
                  <a:xfrm>
                    <a:off x="336090" y="2319343"/>
                    <a:ext cx="1268128" cy="1225550"/>
                    <a:chOff x="5191125" y="1914525"/>
                    <a:chExt cx="1268128" cy="1230103"/>
                  </a:xfrm>
                </p:grpSpPr>
                <p:sp>
                  <p:nvSpPr>
                    <p:cNvPr id="19654" name="矩形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91125" y="1916113"/>
                      <a:ext cx="1252538" cy="1225550"/>
                    </a:xfrm>
                    <a:prstGeom prst="rect">
                      <a:avLst/>
                    </a:prstGeom>
                    <a:solidFill>
                      <a:srgbClr val="6600CC"/>
                    </a:solidFill>
                    <a:ln w="6350" algn="ctr">
                      <a:solidFill>
                        <a:srgbClr val="FFFF00"/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  <p:cxnSp>
                  <p:nvCxnSpPr>
                    <p:cNvPr id="19655" name="直線接點 10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942643" y="2654580"/>
                      <a:ext cx="498638" cy="490048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rgbClr val="FF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656" name="矩形 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18009" y="2359025"/>
                      <a:ext cx="214360" cy="277887"/>
                    </a:xfrm>
                    <a:prstGeom prst="rect">
                      <a:avLst/>
                    </a:prstGeom>
                    <a:solidFill>
                      <a:srgbClr val="CCECFF"/>
                    </a:solidFill>
                    <a:ln w="952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  <p:cxnSp>
                  <p:nvCxnSpPr>
                    <p:cNvPr id="19657" name="直線接點 22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5932369" y="2528888"/>
                      <a:ext cx="526884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FF00"/>
                      </a:solidFill>
                      <a:round/>
                      <a:headEnd type="none" w="sm" len="med"/>
                      <a:tailEnd type="stealth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9658" name="直線接點 2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191125" y="2046288"/>
                      <a:ext cx="1252538" cy="0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9659" name="直線接點 3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6234268" y="1914525"/>
                      <a:ext cx="0" cy="1226344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660" name="手繪多邊形 56"/>
                    <p:cNvSpPr>
                      <a:spLocks/>
                    </p:cNvSpPr>
                    <p:nvPr/>
                  </p:nvSpPr>
                  <p:spPr bwMode="auto">
                    <a:xfrm rot="-5400000">
                      <a:off x="5747544" y="2463006"/>
                      <a:ext cx="142875" cy="144463"/>
                    </a:xfrm>
                    <a:custGeom>
                      <a:avLst/>
                      <a:gdLst>
                        <a:gd name="T0" fmla="*/ 1603 w 639928"/>
                        <a:gd name="T1" fmla="*/ 707 h 639928"/>
                        <a:gd name="T2" fmla="*/ 1603 w 639928"/>
                        <a:gd name="T3" fmla="*/ 978 h 639928"/>
                        <a:gd name="T4" fmla="*/ 932 w 639928"/>
                        <a:gd name="T5" fmla="*/ 978 h 639928"/>
                        <a:gd name="T6" fmla="*/ 932 w 639928"/>
                        <a:gd name="T7" fmla="*/ 1657 h 639928"/>
                        <a:gd name="T8" fmla="*/ 671 w 639928"/>
                        <a:gd name="T9" fmla="*/ 1657 h 639928"/>
                        <a:gd name="T10" fmla="*/ 671 w 639928"/>
                        <a:gd name="T11" fmla="*/ 978 h 639928"/>
                        <a:gd name="T12" fmla="*/ 0 w 639928"/>
                        <a:gd name="T13" fmla="*/ 978 h 639928"/>
                        <a:gd name="T14" fmla="*/ 0 w 639928"/>
                        <a:gd name="T15" fmla="*/ 707 h 639928"/>
                        <a:gd name="T16" fmla="*/ 671 w 639928"/>
                        <a:gd name="T17" fmla="*/ 707 h 639928"/>
                        <a:gd name="T18" fmla="*/ 671 w 639928"/>
                        <a:gd name="T19" fmla="*/ 0 h 639928"/>
                        <a:gd name="T20" fmla="*/ 932 w 639928"/>
                        <a:gd name="T21" fmla="*/ 0 h 639928"/>
                        <a:gd name="T22" fmla="*/ 932 w 639928"/>
                        <a:gd name="T23" fmla="*/ 707 h 639928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639928" h="639928">
                          <a:moveTo>
                            <a:pt x="639928" y="273190"/>
                          </a:moveTo>
                          <a:lnTo>
                            <a:pt x="639928" y="377654"/>
                          </a:lnTo>
                          <a:lnTo>
                            <a:pt x="372196" y="377654"/>
                          </a:lnTo>
                          <a:lnTo>
                            <a:pt x="372196" y="639928"/>
                          </a:lnTo>
                          <a:lnTo>
                            <a:pt x="267732" y="639928"/>
                          </a:lnTo>
                          <a:lnTo>
                            <a:pt x="267732" y="377654"/>
                          </a:lnTo>
                          <a:lnTo>
                            <a:pt x="0" y="377654"/>
                          </a:lnTo>
                          <a:lnTo>
                            <a:pt x="0" y="273190"/>
                          </a:lnTo>
                          <a:lnTo>
                            <a:pt x="267732" y="273190"/>
                          </a:lnTo>
                          <a:lnTo>
                            <a:pt x="267732" y="0"/>
                          </a:lnTo>
                          <a:lnTo>
                            <a:pt x="372196" y="0"/>
                          </a:lnTo>
                          <a:lnTo>
                            <a:pt x="372196" y="273190"/>
                          </a:lnTo>
                          <a:lnTo>
                            <a:pt x="639928" y="273190"/>
                          </a:lnTo>
                          <a:close/>
                        </a:path>
                      </a:pathLst>
                    </a:custGeom>
                    <a:solidFill>
                      <a:srgbClr val="703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661" name="手繪多邊形 61"/>
                    <p:cNvSpPr>
                      <a:spLocks/>
                    </p:cNvSpPr>
                    <p:nvPr/>
                  </p:nvSpPr>
                  <p:spPr bwMode="auto">
                    <a:xfrm>
                      <a:off x="5891182" y="2128838"/>
                      <a:ext cx="343086" cy="78143"/>
                    </a:xfrm>
                    <a:custGeom>
                      <a:avLst/>
                      <a:gdLst>
                        <a:gd name="T0" fmla="*/ 171113 w 485806"/>
                        <a:gd name="T1" fmla="*/ 0 h 83724"/>
                        <a:gd name="T2" fmla="*/ 11 w 485806"/>
                        <a:gd name="T3" fmla="*/ 0 h 83724"/>
                        <a:gd name="T4" fmla="*/ 850 w 485806"/>
                        <a:gd name="T5" fmla="*/ 67762 h 83724"/>
                        <a:gd name="T6" fmla="*/ 0 w 485806"/>
                        <a:gd name="T7" fmla="*/ 67901 h 8372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85806" h="83724">
                          <a:moveTo>
                            <a:pt x="485806" y="0"/>
                          </a:moveTo>
                          <a:lnTo>
                            <a:pt x="31" y="0"/>
                          </a:lnTo>
                          <a:cubicBezTo>
                            <a:pt x="825" y="27781"/>
                            <a:pt x="1618" y="55562"/>
                            <a:pt x="2412" y="83343"/>
                          </a:cubicBezTo>
                          <a:cubicBezTo>
                            <a:pt x="2412" y="82549"/>
                            <a:pt x="0" y="84307"/>
                            <a:pt x="0" y="83513"/>
                          </a:cubicBezTo>
                        </a:path>
                      </a:pathLst>
                    </a:custGeom>
                    <a:noFill/>
                    <a:ln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oval" w="sm" len="sm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cxnSp>
                  <p:nvCxnSpPr>
                    <p:cNvPr id="19662" name="直線接點 3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768578" y="2046288"/>
                      <a:ext cx="0" cy="170656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/>
                      </a:solidFill>
                      <a:round/>
                      <a:headEnd type="oval" w="sm" len="sm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663" name="流程圖: 延遲 27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5731671" y="2170907"/>
                      <a:ext cx="174622" cy="195263"/>
                    </a:xfrm>
                    <a:prstGeom prst="flowChartDelay">
                      <a:avLst/>
                    </a:prstGeom>
                    <a:solidFill>
                      <a:srgbClr val="CCECFF"/>
                    </a:solidFill>
                    <a:ln w="952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</p:grpSp>
              <p:grpSp>
                <p:nvGrpSpPr>
                  <p:cNvPr id="19545" name="群組 756"/>
                  <p:cNvGrpSpPr>
                    <a:grpSpLocks/>
                  </p:cNvGrpSpPr>
                  <p:nvPr/>
                </p:nvGrpSpPr>
                <p:grpSpPr bwMode="auto">
                  <a:xfrm>
                    <a:off x="329034" y="3542536"/>
                    <a:ext cx="1252538" cy="1230103"/>
                    <a:chOff x="5191125" y="1914525"/>
                    <a:chExt cx="1252538" cy="1230103"/>
                  </a:xfrm>
                </p:grpSpPr>
                <p:sp>
                  <p:nvSpPr>
                    <p:cNvPr id="19644" name="矩形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91125" y="1916113"/>
                      <a:ext cx="1252538" cy="1225550"/>
                    </a:xfrm>
                    <a:prstGeom prst="rect">
                      <a:avLst/>
                    </a:prstGeom>
                    <a:solidFill>
                      <a:srgbClr val="000099"/>
                    </a:solidFill>
                    <a:ln w="6350" algn="ctr">
                      <a:solidFill>
                        <a:srgbClr val="FFFF00"/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  <p:cxnSp>
                  <p:nvCxnSpPr>
                    <p:cNvPr id="19645" name="直線接點 10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6006972" y="2717800"/>
                      <a:ext cx="434309" cy="426828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rgbClr val="FF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646" name="矩形 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359025"/>
                      <a:ext cx="360362" cy="358775"/>
                    </a:xfrm>
                    <a:prstGeom prst="rect">
                      <a:avLst/>
                    </a:prstGeom>
                    <a:solidFill>
                      <a:srgbClr val="FF99FF"/>
                    </a:solidFill>
                    <a:ln w="952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  <p:cxnSp>
                  <p:nvCxnSpPr>
                    <p:cNvPr id="861" name="直線接點 2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191786" y="2045974"/>
                      <a:ext cx="1252252" cy="0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>
                          <a:lumMod val="85000"/>
                        </a:schemeClr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862" name="直線接點 3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6234022" y="1914457"/>
                      <a:ext cx="0" cy="1226841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>
                          <a:lumMod val="85000"/>
                        </a:schemeClr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9649" name="直線接點 51"/>
                    <p:cNvCxnSpPr>
                      <a:cxnSpLocks noChangeShapeType="1"/>
                      <a:stCxn id="19644" idx="3"/>
                    </p:cNvCxnSpPr>
                    <p:nvPr/>
                  </p:nvCxnSpPr>
                  <p:spPr bwMode="auto">
                    <a:xfrm flipH="1">
                      <a:off x="6000750" y="2528888"/>
                      <a:ext cx="442913" cy="635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FF00"/>
                      </a:solidFill>
                      <a:round/>
                      <a:headEnd type="none" w="sm" len="med"/>
                      <a:tailEnd type="stealth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650" name="手繪多邊形 56"/>
                    <p:cNvSpPr>
                      <a:spLocks/>
                    </p:cNvSpPr>
                    <p:nvPr/>
                  </p:nvSpPr>
                  <p:spPr bwMode="auto">
                    <a:xfrm rot="-5400000">
                      <a:off x="5747544" y="2463006"/>
                      <a:ext cx="142875" cy="144463"/>
                    </a:xfrm>
                    <a:custGeom>
                      <a:avLst/>
                      <a:gdLst>
                        <a:gd name="T0" fmla="*/ 1603 w 639928"/>
                        <a:gd name="T1" fmla="*/ 707 h 639928"/>
                        <a:gd name="T2" fmla="*/ 1603 w 639928"/>
                        <a:gd name="T3" fmla="*/ 978 h 639928"/>
                        <a:gd name="T4" fmla="*/ 932 w 639928"/>
                        <a:gd name="T5" fmla="*/ 978 h 639928"/>
                        <a:gd name="T6" fmla="*/ 932 w 639928"/>
                        <a:gd name="T7" fmla="*/ 1657 h 639928"/>
                        <a:gd name="T8" fmla="*/ 671 w 639928"/>
                        <a:gd name="T9" fmla="*/ 1657 h 639928"/>
                        <a:gd name="T10" fmla="*/ 671 w 639928"/>
                        <a:gd name="T11" fmla="*/ 978 h 639928"/>
                        <a:gd name="T12" fmla="*/ 0 w 639928"/>
                        <a:gd name="T13" fmla="*/ 978 h 639928"/>
                        <a:gd name="T14" fmla="*/ 0 w 639928"/>
                        <a:gd name="T15" fmla="*/ 707 h 639928"/>
                        <a:gd name="T16" fmla="*/ 671 w 639928"/>
                        <a:gd name="T17" fmla="*/ 707 h 639928"/>
                        <a:gd name="T18" fmla="*/ 671 w 639928"/>
                        <a:gd name="T19" fmla="*/ 0 h 639928"/>
                        <a:gd name="T20" fmla="*/ 932 w 639928"/>
                        <a:gd name="T21" fmla="*/ 0 h 639928"/>
                        <a:gd name="T22" fmla="*/ 932 w 639928"/>
                        <a:gd name="T23" fmla="*/ 707 h 639928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639928" h="639928">
                          <a:moveTo>
                            <a:pt x="639928" y="273190"/>
                          </a:moveTo>
                          <a:lnTo>
                            <a:pt x="639928" y="377654"/>
                          </a:lnTo>
                          <a:lnTo>
                            <a:pt x="372196" y="377654"/>
                          </a:lnTo>
                          <a:lnTo>
                            <a:pt x="372196" y="639928"/>
                          </a:lnTo>
                          <a:lnTo>
                            <a:pt x="267732" y="639928"/>
                          </a:lnTo>
                          <a:lnTo>
                            <a:pt x="267732" y="377654"/>
                          </a:lnTo>
                          <a:lnTo>
                            <a:pt x="0" y="377654"/>
                          </a:lnTo>
                          <a:lnTo>
                            <a:pt x="0" y="273190"/>
                          </a:lnTo>
                          <a:lnTo>
                            <a:pt x="267732" y="273190"/>
                          </a:lnTo>
                          <a:lnTo>
                            <a:pt x="267732" y="0"/>
                          </a:lnTo>
                          <a:lnTo>
                            <a:pt x="372196" y="0"/>
                          </a:lnTo>
                          <a:lnTo>
                            <a:pt x="372196" y="273190"/>
                          </a:lnTo>
                          <a:lnTo>
                            <a:pt x="639928" y="273190"/>
                          </a:lnTo>
                          <a:close/>
                        </a:path>
                      </a:pathLst>
                    </a:custGeom>
                    <a:solidFill>
                      <a:srgbClr val="703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651" name="手繪多邊形 61"/>
                    <p:cNvSpPr>
                      <a:spLocks/>
                    </p:cNvSpPr>
                    <p:nvPr/>
                  </p:nvSpPr>
                  <p:spPr bwMode="auto">
                    <a:xfrm>
                      <a:off x="5891182" y="2128838"/>
                      <a:ext cx="343086" cy="78143"/>
                    </a:xfrm>
                    <a:custGeom>
                      <a:avLst/>
                      <a:gdLst>
                        <a:gd name="T0" fmla="*/ 171113 w 485806"/>
                        <a:gd name="T1" fmla="*/ 0 h 83724"/>
                        <a:gd name="T2" fmla="*/ 11 w 485806"/>
                        <a:gd name="T3" fmla="*/ 0 h 83724"/>
                        <a:gd name="T4" fmla="*/ 850 w 485806"/>
                        <a:gd name="T5" fmla="*/ 67762 h 83724"/>
                        <a:gd name="T6" fmla="*/ 0 w 485806"/>
                        <a:gd name="T7" fmla="*/ 67901 h 8372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85806" h="83724">
                          <a:moveTo>
                            <a:pt x="485806" y="0"/>
                          </a:moveTo>
                          <a:lnTo>
                            <a:pt x="31" y="0"/>
                          </a:lnTo>
                          <a:cubicBezTo>
                            <a:pt x="825" y="27781"/>
                            <a:pt x="1618" y="55562"/>
                            <a:pt x="2412" y="83343"/>
                          </a:cubicBezTo>
                          <a:cubicBezTo>
                            <a:pt x="2412" y="82549"/>
                            <a:pt x="0" y="84307"/>
                            <a:pt x="0" y="83513"/>
                          </a:cubicBezTo>
                        </a:path>
                      </a:pathLst>
                    </a:custGeom>
                    <a:noFill/>
                    <a:ln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oval" w="sm" len="sm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cxnSp>
                  <p:nvCxnSpPr>
                    <p:cNvPr id="19652" name="直線接點 3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768578" y="2046288"/>
                      <a:ext cx="0" cy="170656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/>
                      </a:solidFill>
                      <a:round/>
                      <a:headEnd type="oval" w="sm" len="sm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653" name="流程圖: 延遲 27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5731671" y="2170907"/>
                      <a:ext cx="174622" cy="195263"/>
                    </a:xfrm>
                    <a:prstGeom prst="flowChartDelay">
                      <a:avLst/>
                    </a:prstGeom>
                    <a:solidFill>
                      <a:srgbClr val="FF99FF"/>
                    </a:solidFill>
                    <a:ln w="952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</p:grpSp>
              <p:grpSp>
                <p:nvGrpSpPr>
                  <p:cNvPr id="19546" name="群組 757"/>
                  <p:cNvGrpSpPr>
                    <a:grpSpLocks/>
                  </p:cNvGrpSpPr>
                  <p:nvPr/>
                </p:nvGrpSpPr>
                <p:grpSpPr bwMode="auto">
                  <a:xfrm>
                    <a:off x="327447" y="4763244"/>
                    <a:ext cx="1254125" cy="2437108"/>
                    <a:chOff x="5189538" y="1914525"/>
                    <a:chExt cx="1254125" cy="2437108"/>
                  </a:xfrm>
                </p:grpSpPr>
                <p:sp>
                  <p:nvSpPr>
                    <p:cNvPr id="19633" name="矩形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91125" y="1916113"/>
                      <a:ext cx="1252538" cy="1225550"/>
                    </a:xfrm>
                    <a:prstGeom prst="rect">
                      <a:avLst/>
                    </a:prstGeom>
                    <a:solidFill>
                      <a:srgbClr val="000099"/>
                    </a:solidFill>
                    <a:ln w="6350" algn="ctr">
                      <a:solidFill>
                        <a:srgbClr val="FFFF00"/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  <p:cxnSp>
                  <p:nvCxnSpPr>
                    <p:cNvPr id="19634" name="直線接點 10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6000750" y="2717800"/>
                      <a:ext cx="440531" cy="426828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rgbClr val="FF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635" name="矩形 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359025"/>
                      <a:ext cx="360362" cy="358775"/>
                    </a:xfrm>
                    <a:prstGeom prst="rect">
                      <a:avLst/>
                    </a:prstGeom>
                    <a:solidFill>
                      <a:srgbClr val="FF99FF"/>
                    </a:solidFill>
                    <a:ln w="952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  <p:cxnSp>
                  <p:nvCxnSpPr>
                    <p:cNvPr id="850" name="直線接點 2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191787" y="2046219"/>
                      <a:ext cx="1252253" cy="0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>
                          <a:lumMod val="85000"/>
                        </a:schemeClr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851" name="直線接點 3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6234023" y="1914702"/>
                      <a:ext cx="0" cy="1226842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>
                          <a:lumMod val="85000"/>
                        </a:schemeClr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9638" name="直線接點 51"/>
                    <p:cNvCxnSpPr>
                      <a:cxnSpLocks noChangeShapeType="1"/>
                      <a:stCxn id="19633" idx="3"/>
                    </p:cNvCxnSpPr>
                    <p:nvPr/>
                  </p:nvCxnSpPr>
                  <p:spPr bwMode="auto">
                    <a:xfrm flipH="1">
                      <a:off x="6000750" y="2528888"/>
                      <a:ext cx="442913" cy="635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FF00"/>
                      </a:solidFill>
                      <a:round/>
                      <a:headEnd type="none" w="sm" len="med"/>
                      <a:tailEnd type="stealth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639" name="手繪多邊形 56"/>
                    <p:cNvSpPr>
                      <a:spLocks/>
                    </p:cNvSpPr>
                    <p:nvPr/>
                  </p:nvSpPr>
                  <p:spPr bwMode="auto">
                    <a:xfrm rot="-5400000">
                      <a:off x="5747544" y="2463006"/>
                      <a:ext cx="142875" cy="144463"/>
                    </a:xfrm>
                    <a:custGeom>
                      <a:avLst/>
                      <a:gdLst>
                        <a:gd name="T0" fmla="*/ 1603 w 639928"/>
                        <a:gd name="T1" fmla="*/ 707 h 639928"/>
                        <a:gd name="T2" fmla="*/ 1603 w 639928"/>
                        <a:gd name="T3" fmla="*/ 978 h 639928"/>
                        <a:gd name="T4" fmla="*/ 932 w 639928"/>
                        <a:gd name="T5" fmla="*/ 978 h 639928"/>
                        <a:gd name="T6" fmla="*/ 932 w 639928"/>
                        <a:gd name="T7" fmla="*/ 1657 h 639928"/>
                        <a:gd name="T8" fmla="*/ 671 w 639928"/>
                        <a:gd name="T9" fmla="*/ 1657 h 639928"/>
                        <a:gd name="T10" fmla="*/ 671 w 639928"/>
                        <a:gd name="T11" fmla="*/ 978 h 639928"/>
                        <a:gd name="T12" fmla="*/ 0 w 639928"/>
                        <a:gd name="T13" fmla="*/ 978 h 639928"/>
                        <a:gd name="T14" fmla="*/ 0 w 639928"/>
                        <a:gd name="T15" fmla="*/ 707 h 639928"/>
                        <a:gd name="T16" fmla="*/ 671 w 639928"/>
                        <a:gd name="T17" fmla="*/ 707 h 639928"/>
                        <a:gd name="T18" fmla="*/ 671 w 639928"/>
                        <a:gd name="T19" fmla="*/ 0 h 639928"/>
                        <a:gd name="T20" fmla="*/ 932 w 639928"/>
                        <a:gd name="T21" fmla="*/ 0 h 639928"/>
                        <a:gd name="T22" fmla="*/ 932 w 639928"/>
                        <a:gd name="T23" fmla="*/ 707 h 639928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639928" h="639928">
                          <a:moveTo>
                            <a:pt x="639928" y="273190"/>
                          </a:moveTo>
                          <a:lnTo>
                            <a:pt x="639928" y="377654"/>
                          </a:lnTo>
                          <a:lnTo>
                            <a:pt x="372196" y="377654"/>
                          </a:lnTo>
                          <a:lnTo>
                            <a:pt x="372196" y="639928"/>
                          </a:lnTo>
                          <a:lnTo>
                            <a:pt x="267732" y="639928"/>
                          </a:lnTo>
                          <a:lnTo>
                            <a:pt x="267732" y="377654"/>
                          </a:lnTo>
                          <a:lnTo>
                            <a:pt x="0" y="377654"/>
                          </a:lnTo>
                          <a:lnTo>
                            <a:pt x="0" y="273190"/>
                          </a:lnTo>
                          <a:lnTo>
                            <a:pt x="267732" y="273190"/>
                          </a:lnTo>
                          <a:lnTo>
                            <a:pt x="267732" y="0"/>
                          </a:lnTo>
                          <a:lnTo>
                            <a:pt x="372196" y="0"/>
                          </a:lnTo>
                          <a:lnTo>
                            <a:pt x="372196" y="273190"/>
                          </a:lnTo>
                          <a:lnTo>
                            <a:pt x="639928" y="273190"/>
                          </a:lnTo>
                          <a:close/>
                        </a:path>
                      </a:pathLst>
                    </a:custGeom>
                    <a:solidFill>
                      <a:srgbClr val="703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640" name="手繪多邊形 61"/>
                    <p:cNvSpPr>
                      <a:spLocks/>
                    </p:cNvSpPr>
                    <p:nvPr/>
                  </p:nvSpPr>
                  <p:spPr bwMode="auto">
                    <a:xfrm>
                      <a:off x="5891182" y="2128838"/>
                      <a:ext cx="343086" cy="78143"/>
                    </a:xfrm>
                    <a:custGeom>
                      <a:avLst/>
                      <a:gdLst>
                        <a:gd name="T0" fmla="*/ 171113 w 485806"/>
                        <a:gd name="T1" fmla="*/ 0 h 83724"/>
                        <a:gd name="T2" fmla="*/ 11 w 485806"/>
                        <a:gd name="T3" fmla="*/ 0 h 83724"/>
                        <a:gd name="T4" fmla="*/ 850 w 485806"/>
                        <a:gd name="T5" fmla="*/ 67762 h 83724"/>
                        <a:gd name="T6" fmla="*/ 0 w 485806"/>
                        <a:gd name="T7" fmla="*/ 67901 h 8372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85806" h="83724">
                          <a:moveTo>
                            <a:pt x="485806" y="0"/>
                          </a:moveTo>
                          <a:lnTo>
                            <a:pt x="31" y="0"/>
                          </a:lnTo>
                          <a:cubicBezTo>
                            <a:pt x="825" y="27781"/>
                            <a:pt x="1618" y="55562"/>
                            <a:pt x="2412" y="83343"/>
                          </a:cubicBezTo>
                          <a:cubicBezTo>
                            <a:pt x="2412" y="82549"/>
                            <a:pt x="0" y="84307"/>
                            <a:pt x="0" y="83513"/>
                          </a:cubicBezTo>
                        </a:path>
                      </a:pathLst>
                    </a:custGeom>
                    <a:noFill/>
                    <a:ln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oval" w="sm" len="sm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cxnSp>
                  <p:nvCxnSpPr>
                    <p:cNvPr id="19641" name="直線接點 3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768578" y="2046288"/>
                      <a:ext cx="0" cy="170656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/>
                      </a:solidFill>
                      <a:round/>
                      <a:headEnd type="oval" w="sm" len="sm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642" name="流程圖: 延遲 27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5731671" y="2170907"/>
                      <a:ext cx="174622" cy="195263"/>
                    </a:xfrm>
                    <a:prstGeom prst="flowChartDelay">
                      <a:avLst/>
                    </a:prstGeom>
                    <a:solidFill>
                      <a:srgbClr val="FF99FF"/>
                    </a:solidFill>
                    <a:ln w="952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  <p:cxnSp>
                  <p:nvCxnSpPr>
                    <p:cNvPr id="19643" name="直線接點 62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5189538" y="3932533"/>
                      <a:ext cx="450850" cy="419100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19547" name="群組 758"/>
                  <p:cNvGrpSpPr>
                    <a:grpSpLocks/>
                  </p:cNvGrpSpPr>
                  <p:nvPr/>
                </p:nvGrpSpPr>
                <p:grpSpPr bwMode="auto">
                  <a:xfrm>
                    <a:off x="329034" y="7211516"/>
                    <a:ext cx="1252538" cy="1230103"/>
                    <a:chOff x="5191125" y="1914525"/>
                    <a:chExt cx="1252538" cy="1230103"/>
                  </a:xfrm>
                </p:grpSpPr>
                <p:sp>
                  <p:nvSpPr>
                    <p:cNvPr id="19623" name="矩形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91125" y="1916113"/>
                      <a:ext cx="1252538" cy="1225550"/>
                    </a:xfrm>
                    <a:prstGeom prst="rect">
                      <a:avLst/>
                    </a:prstGeom>
                    <a:solidFill>
                      <a:srgbClr val="000099"/>
                    </a:solidFill>
                    <a:ln w="6350" algn="ctr">
                      <a:solidFill>
                        <a:srgbClr val="FFFF00"/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  <p:cxnSp>
                  <p:nvCxnSpPr>
                    <p:cNvPr id="19624" name="直線接點 10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6000750" y="2717800"/>
                      <a:ext cx="440531" cy="426828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rgbClr val="FF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625" name="矩形 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359025"/>
                      <a:ext cx="360362" cy="358775"/>
                    </a:xfrm>
                    <a:prstGeom prst="rect">
                      <a:avLst/>
                    </a:prstGeom>
                    <a:solidFill>
                      <a:srgbClr val="FF99FF"/>
                    </a:solidFill>
                    <a:ln w="952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  <p:cxnSp>
                  <p:nvCxnSpPr>
                    <p:cNvPr id="840" name="直線接點 2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191786" y="2045743"/>
                      <a:ext cx="1252252" cy="0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>
                          <a:lumMod val="85000"/>
                        </a:schemeClr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841" name="直線接點 3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6234022" y="1914225"/>
                      <a:ext cx="0" cy="1226842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>
                          <a:lumMod val="85000"/>
                        </a:schemeClr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9628" name="直線接點 51"/>
                    <p:cNvCxnSpPr>
                      <a:cxnSpLocks noChangeShapeType="1"/>
                      <a:stCxn id="19623" idx="3"/>
                    </p:cNvCxnSpPr>
                    <p:nvPr/>
                  </p:nvCxnSpPr>
                  <p:spPr bwMode="auto">
                    <a:xfrm flipH="1">
                      <a:off x="6000750" y="2528888"/>
                      <a:ext cx="442913" cy="635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FF00"/>
                      </a:solidFill>
                      <a:round/>
                      <a:headEnd type="none" w="sm" len="med"/>
                      <a:tailEnd type="stealth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629" name="手繪多邊形 56"/>
                    <p:cNvSpPr>
                      <a:spLocks/>
                    </p:cNvSpPr>
                    <p:nvPr/>
                  </p:nvSpPr>
                  <p:spPr bwMode="auto">
                    <a:xfrm rot="-5400000">
                      <a:off x="5747544" y="2463006"/>
                      <a:ext cx="142875" cy="144463"/>
                    </a:xfrm>
                    <a:custGeom>
                      <a:avLst/>
                      <a:gdLst>
                        <a:gd name="T0" fmla="*/ 1603 w 639928"/>
                        <a:gd name="T1" fmla="*/ 707 h 639928"/>
                        <a:gd name="T2" fmla="*/ 1603 w 639928"/>
                        <a:gd name="T3" fmla="*/ 978 h 639928"/>
                        <a:gd name="T4" fmla="*/ 932 w 639928"/>
                        <a:gd name="T5" fmla="*/ 978 h 639928"/>
                        <a:gd name="T6" fmla="*/ 932 w 639928"/>
                        <a:gd name="T7" fmla="*/ 1657 h 639928"/>
                        <a:gd name="T8" fmla="*/ 671 w 639928"/>
                        <a:gd name="T9" fmla="*/ 1657 h 639928"/>
                        <a:gd name="T10" fmla="*/ 671 w 639928"/>
                        <a:gd name="T11" fmla="*/ 978 h 639928"/>
                        <a:gd name="T12" fmla="*/ 0 w 639928"/>
                        <a:gd name="T13" fmla="*/ 978 h 639928"/>
                        <a:gd name="T14" fmla="*/ 0 w 639928"/>
                        <a:gd name="T15" fmla="*/ 707 h 639928"/>
                        <a:gd name="T16" fmla="*/ 671 w 639928"/>
                        <a:gd name="T17" fmla="*/ 707 h 639928"/>
                        <a:gd name="T18" fmla="*/ 671 w 639928"/>
                        <a:gd name="T19" fmla="*/ 0 h 639928"/>
                        <a:gd name="T20" fmla="*/ 932 w 639928"/>
                        <a:gd name="T21" fmla="*/ 0 h 639928"/>
                        <a:gd name="T22" fmla="*/ 932 w 639928"/>
                        <a:gd name="T23" fmla="*/ 707 h 639928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639928" h="639928">
                          <a:moveTo>
                            <a:pt x="639928" y="273190"/>
                          </a:moveTo>
                          <a:lnTo>
                            <a:pt x="639928" y="377654"/>
                          </a:lnTo>
                          <a:lnTo>
                            <a:pt x="372196" y="377654"/>
                          </a:lnTo>
                          <a:lnTo>
                            <a:pt x="372196" y="639928"/>
                          </a:lnTo>
                          <a:lnTo>
                            <a:pt x="267732" y="639928"/>
                          </a:lnTo>
                          <a:lnTo>
                            <a:pt x="267732" y="377654"/>
                          </a:lnTo>
                          <a:lnTo>
                            <a:pt x="0" y="377654"/>
                          </a:lnTo>
                          <a:lnTo>
                            <a:pt x="0" y="273190"/>
                          </a:lnTo>
                          <a:lnTo>
                            <a:pt x="267732" y="273190"/>
                          </a:lnTo>
                          <a:lnTo>
                            <a:pt x="267732" y="0"/>
                          </a:lnTo>
                          <a:lnTo>
                            <a:pt x="372196" y="0"/>
                          </a:lnTo>
                          <a:lnTo>
                            <a:pt x="372196" y="273190"/>
                          </a:lnTo>
                          <a:lnTo>
                            <a:pt x="639928" y="273190"/>
                          </a:lnTo>
                          <a:close/>
                        </a:path>
                      </a:pathLst>
                    </a:custGeom>
                    <a:solidFill>
                      <a:srgbClr val="703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630" name="手繪多邊形 61"/>
                    <p:cNvSpPr>
                      <a:spLocks/>
                    </p:cNvSpPr>
                    <p:nvPr/>
                  </p:nvSpPr>
                  <p:spPr bwMode="auto">
                    <a:xfrm>
                      <a:off x="5891182" y="2128838"/>
                      <a:ext cx="343086" cy="78143"/>
                    </a:xfrm>
                    <a:custGeom>
                      <a:avLst/>
                      <a:gdLst>
                        <a:gd name="T0" fmla="*/ 171113 w 485806"/>
                        <a:gd name="T1" fmla="*/ 0 h 83724"/>
                        <a:gd name="T2" fmla="*/ 11 w 485806"/>
                        <a:gd name="T3" fmla="*/ 0 h 83724"/>
                        <a:gd name="T4" fmla="*/ 850 w 485806"/>
                        <a:gd name="T5" fmla="*/ 67762 h 83724"/>
                        <a:gd name="T6" fmla="*/ 0 w 485806"/>
                        <a:gd name="T7" fmla="*/ 67901 h 8372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85806" h="83724">
                          <a:moveTo>
                            <a:pt x="485806" y="0"/>
                          </a:moveTo>
                          <a:lnTo>
                            <a:pt x="31" y="0"/>
                          </a:lnTo>
                          <a:cubicBezTo>
                            <a:pt x="825" y="27781"/>
                            <a:pt x="1618" y="55562"/>
                            <a:pt x="2412" y="83343"/>
                          </a:cubicBezTo>
                          <a:cubicBezTo>
                            <a:pt x="2412" y="82549"/>
                            <a:pt x="0" y="84307"/>
                            <a:pt x="0" y="83513"/>
                          </a:cubicBezTo>
                        </a:path>
                      </a:pathLst>
                    </a:custGeom>
                    <a:noFill/>
                    <a:ln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oval" w="sm" len="sm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cxnSp>
                  <p:nvCxnSpPr>
                    <p:cNvPr id="19631" name="直線接點 3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768578" y="2046288"/>
                      <a:ext cx="0" cy="170656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/>
                      </a:solidFill>
                      <a:round/>
                      <a:headEnd type="oval" w="sm" len="sm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632" name="流程圖: 延遲 27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5731671" y="2170907"/>
                      <a:ext cx="174622" cy="195263"/>
                    </a:xfrm>
                    <a:prstGeom prst="flowChartDelay">
                      <a:avLst/>
                    </a:prstGeom>
                    <a:solidFill>
                      <a:srgbClr val="FF99FF"/>
                    </a:solidFill>
                    <a:ln w="952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</p:grpSp>
              <p:sp>
                <p:nvSpPr>
                  <p:cNvPr id="760" name="弧形 759"/>
                  <p:cNvSpPr/>
                  <p:nvPr/>
                </p:nvSpPr>
                <p:spPr bwMode="auto">
                  <a:xfrm flipV="1">
                    <a:off x="618225" y="2922176"/>
                    <a:ext cx="1179630" cy="1285730"/>
                  </a:xfrm>
                  <a:prstGeom prst="arc">
                    <a:avLst>
                      <a:gd name="adj1" fmla="val 7346789"/>
                      <a:gd name="adj2" fmla="val 13469631"/>
                    </a:avLst>
                  </a:prstGeom>
                  <a:noFill/>
                  <a:ln w="19050" cap="flat" cmpd="sng" algn="ctr">
                    <a:solidFill>
                      <a:srgbClr val="FFFF00"/>
                    </a:solidFill>
                    <a:prstDash val="solid"/>
                    <a:round/>
                    <a:headEnd type="none" w="med" len="med"/>
                    <a:tailEnd type="stealth" w="sm" len="med"/>
                  </a:ln>
                  <a:effectLst/>
                </p:spPr>
                <p:txBody>
                  <a:bodyPr/>
                  <a:lstStyle/>
                  <a:p>
                    <a:pPr algn="ctr" eaLnBrk="1" hangingPunct="1">
                      <a:spcBef>
                        <a:spcPct val="20000"/>
                      </a:spcBef>
                      <a:defRPr/>
                    </a:pPr>
                    <a:endParaRPr lang="zh-TW" altLang="en-US">
                      <a:latin typeface="Arial" charset="0"/>
                    </a:endParaRPr>
                  </a:p>
                </p:txBody>
              </p:sp>
              <p:sp>
                <p:nvSpPr>
                  <p:cNvPr id="761" name="弧形 760"/>
                  <p:cNvSpPr/>
                  <p:nvPr/>
                </p:nvSpPr>
                <p:spPr bwMode="auto">
                  <a:xfrm flipV="1">
                    <a:off x="618225" y="4131352"/>
                    <a:ext cx="1179630" cy="1285730"/>
                  </a:xfrm>
                  <a:prstGeom prst="arc">
                    <a:avLst>
                      <a:gd name="adj1" fmla="val 8131711"/>
                      <a:gd name="adj2" fmla="val 13469631"/>
                    </a:avLst>
                  </a:prstGeom>
                  <a:noFill/>
                  <a:ln w="19050" cap="flat" cmpd="sng" algn="ctr">
                    <a:solidFill>
                      <a:srgbClr val="FFFF00"/>
                    </a:solidFill>
                    <a:prstDash val="solid"/>
                    <a:round/>
                    <a:headEnd type="none" w="med" len="med"/>
                    <a:tailEnd type="stealth" w="sm" len="med"/>
                  </a:ln>
                  <a:effectLst/>
                </p:spPr>
                <p:txBody>
                  <a:bodyPr/>
                  <a:lstStyle/>
                  <a:p>
                    <a:pPr algn="ctr" eaLnBrk="1" hangingPunct="1">
                      <a:spcBef>
                        <a:spcPct val="20000"/>
                      </a:spcBef>
                      <a:defRPr/>
                    </a:pPr>
                    <a:endParaRPr lang="zh-TW" altLang="en-US">
                      <a:latin typeface="Arial" charset="0"/>
                    </a:endParaRPr>
                  </a:p>
                </p:txBody>
              </p:sp>
              <p:cxnSp>
                <p:nvCxnSpPr>
                  <p:cNvPr id="19550" name="直線接點 62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327447" y="8018655"/>
                    <a:ext cx="450850" cy="419100"/>
                  </a:xfrm>
                  <a:prstGeom prst="line">
                    <a:avLst/>
                  </a:prstGeom>
                  <a:noFill/>
                  <a:ln w="19050" algn="ctr">
                    <a:solidFill>
                      <a:srgbClr val="FFFF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grpSp>
                <p:nvGrpSpPr>
                  <p:cNvPr id="19551" name="群組 762"/>
                  <p:cNvGrpSpPr>
                    <a:grpSpLocks/>
                  </p:cNvGrpSpPr>
                  <p:nvPr/>
                </p:nvGrpSpPr>
                <p:grpSpPr bwMode="auto">
                  <a:xfrm>
                    <a:off x="5318982" y="5989921"/>
                    <a:ext cx="1252538" cy="1230103"/>
                    <a:chOff x="5191125" y="1914525"/>
                    <a:chExt cx="1252538" cy="1230103"/>
                  </a:xfrm>
                </p:grpSpPr>
                <p:sp>
                  <p:nvSpPr>
                    <p:cNvPr id="19612" name="矩形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91125" y="1916113"/>
                      <a:ext cx="1252538" cy="1225550"/>
                    </a:xfrm>
                    <a:prstGeom prst="rect">
                      <a:avLst/>
                    </a:prstGeom>
                    <a:solidFill>
                      <a:srgbClr val="003300"/>
                    </a:solidFill>
                    <a:ln w="6350" algn="ctr">
                      <a:solidFill>
                        <a:srgbClr val="FFFF00"/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  <p:cxnSp>
                  <p:nvCxnSpPr>
                    <p:cNvPr id="19613" name="直線接點 10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196886" y="1921669"/>
                      <a:ext cx="1244395" cy="1222959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rgbClr val="FF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614" name="矩形 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359025"/>
                      <a:ext cx="360362" cy="358775"/>
                    </a:xfrm>
                    <a:prstGeom prst="rect">
                      <a:avLst/>
                    </a:prstGeom>
                    <a:solidFill>
                      <a:srgbClr val="FF99FF"/>
                    </a:solidFill>
                    <a:ln w="952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  <p:cxnSp>
                  <p:nvCxnSpPr>
                    <p:cNvPr id="19615" name="直線接點 22"/>
                    <p:cNvCxnSpPr>
                      <a:cxnSpLocks noChangeShapeType="1"/>
                      <a:endCxn id="19612" idx="1"/>
                    </p:cNvCxnSpPr>
                    <p:nvPr/>
                  </p:nvCxnSpPr>
                  <p:spPr bwMode="auto">
                    <a:xfrm flipH="1" flipV="1">
                      <a:off x="5191125" y="2528888"/>
                      <a:ext cx="449263" cy="635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FF00"/>
                      </a:solidFill>
                      <a:round/>
                      <a:headEnd type="none" w="sm" len="med"/>
                      <a:tailEnd type="stealth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830" name="直線接點 2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191223" y="2046384"/>
                      <a:ext cx="1252252" cy="0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>
                          <a:lumMod val="85000"/>
                        </a:schemeClr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831" name="直線接點 3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6233458" y="1914866"/>
                      <a:ext cx="0" cy="1230768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>
                          <a:lumMod val="85000"/>
                        </a:schemeClr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9618" name="直線接點 51"/>
                    <p:cNvCxnSpPr>
                      <a:cxnSpLocks noChangeShapeType="1"/>
                      <a:stCxn id="19612" idx="3"/>
                    </p:cNvCxnSpPr>
                    <p:nvPr/>
                  </p:nvCxnSpPr>
                  <p:spPr bwMode="auto">
                    <a:xfrm flipH="1">
                      <a:off x="6000750" y="2528888"/>
                      <a:ext cx="442913" cy="635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FF00"/>
                      </a:solidFill>
                      <a:round/>
                      <a:headEnd type="none" w="sm" len="med"/>
                      <a:tailEnd type="stealth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619" name="手繪多邊形 56"/>
                    <p:cNvSpPr>
                      <a:spLocks/>
                    </p:cNvSpPr>
                    <p:nvPr/>
                  </p:nvSpPr>
                  <p:spPr bwMode="auto">
                    <a:xfrm rot="-5400000">
                      <a:off x="5747544" y="2463006"/>
                      <a:ext cx="142875" cy="144463"/>
                    </a:xfrm>
                    <a:custGeom>
                      <a:avLst/>
                      <a:gdLst>
                        <a:gd name="T0" fmla="*/ 1603 w 639928"/>
                        <a:gd name="T1" fmla="*/ 707 h 639928"/>
                        <a:gd name="T2" fmla="*/ 1603 w 639928"/>
                        <a:gd name="T3" fmla="*/ 978 h 639928"/>
                        <a:gd name="T4" fmla="*/ 932 w 639928"/>
                        <a:gd name="T5" fmla="*/ 978 h 639928"/>
                        <a:gd name="T6" fmla="*/ 932 w 639928"/>
                        <a:gd name="T7" fmla="*/ 1657 h 639928"/>
                        <a:gd name="T8" fmla="*/ 671 w 639928"/>
                        <a:gd name="T9" fmla="*/ 1657 h 639928"/>
                        <a:gd name="T10" fmla="*/ 671 w 639928"/>
                        <a:gd name="T11" fmla="*/ 978 h 639928"/>
                        <a:gd name="T12" fmla="*/ 0 w 639928"/>
                        <a:gd name="T13" fmla="*/ 978 h 639928"/>
                        <a:gd name="T14" fmla="*/ 0 w 639928"/>
                        <a:gd name="T15" fmla="*/ 707 h 639928"/>
                        <a:gd name="T16" fmla="*/ 671 w 639928"/>
                        <a:gd name="T17" fmla="*/ 707 h 639928"/>
                        <a:gd name="T18" fmla="*/ 671 w 639928"/>
                        <a:gd name="T19" fmla="*/ 0 h 639928"/>
                        <a:gd name="T20" fmla="*/ 932 w 639928"/>
                        <a:gd name="T21" fmla="*/ 0 h 639928"/>
                        <a:gd name="T22" fmla="*/ 932 w 639928"/>
                        <a:gd name="T23" fmla="*/ 707 h 639928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639928" h="639928">
                          <a:moveTo>
                            <a:pt x="639928" y="273190"/>
                          </a:moveTo>
                          <a:lnTo>
                            <a:pt x="639928" y="377654"/>
                          </a:lnTo>
                          <a:lnTo>
                            <a:pt x="372196" y="377654"/>
                          </a:lnTo>
                          <a:lnTo>
                            <a:pt x="372196" y="639928"/>
                          </a:lnTo>
                          <a:lnTo>
                            <a:pt x="267732" y="639928"/>
                          </a:lnTo>
                          <a:lnTo>
                            <a:pt x="267732" y="377654"/>
                          </a:lnTo>
                          <a:lnTo>
                            <a:pt x="0" y="377654"/>
                          </a:lnTo>
                          <a:lnTo>
                            <a:pt x="0" y="273190"/>
                          </a:lnTo>
                          <a:lnTo>
                            <a:pt x="267732" y="273190"/>
                          </a:lnTo>
                          <a:lnTo>
                            <a:pt x="267732" y="0"/>
                          </a:lnTo>
                          <a:lnTo>
                            <a:pt x="372196" y="0"/>
                          </a:lnTo>
                          <a:lnTo>
                            <a:pt x="372196" y="273190"/>
                          </a:lnTo>
                          <a:lnTo>
                            <a:pt x="639928" y="273190"/>
                          </a:lnTo>
                          <a:close/>
                        </a:path>
                      </a:pathLst>
                    </a:custGeom>
                    <a:solidFill>
                      <a:srgbClr val="703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620" name="手繪多邊形 61"/>
                    <p:cNvSpPr>
                      <a:spLocks/>
                    </p:cNvSpPr>
                    <p:nvPr/>
                  </p:nvSpPr>
                  <p:spPr bwMode="auto">
                    <a:xfrm>
                      <a:off x="5891182" y="2128838"/>
                      <a:ext cx="343086" cy="78143"/>
                    </a:xfrm>
                    <a:custGeom>
                      <a:avLst/>
                      <a:gdLst>
                        <a:gd name="T0" fmla="*/ 171113 w 485806"/>
                        <a:gd name="T1" fmla="*/ 0 h 83724"/>
                        <a:gd name="T2" fmla="*/ 11 w 485806"/>
                        <a:gd name="T3" fmla="*/ 0 h 83724"/>
                        <a:gd name="T4" fmla="*/ 850 w 485806"/>
                        <a:gd name="T5" fmla="*/ 67762 h 83724"/>
                        <a:gd name="T6" fmla="*/ 0 w 485806"/>
                        <a:gd name="T7" fmla="*/ 67901 h 8372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85806" h="83724">
                          <a:moveTo>
                            <a:pt x="485806" y="0"/>
                          </a:moveTo>
                          <a:lnTo>
                            <a:pt x="31" y="0"/>
                          </a:lnTo>
                          <a:cubicBezTo>
                            <a:pt x="825" y="27781"/>
                            <a:pt x="1618" y="55562"/>
                            <a:pt x="2412" y="83343"/>
                          </a:cubicBezTo>
                          <a:cubicBezTo>
                            <a:pt x="2412" y="82549"/>
                            <a:pt x="0" y="84307"/>
                            <a:pt x="0" y="83513"/>
                          </a:cubicBezTo>
                        </a:path>
                      </a:pathLst>
                    </a:custGeom>
                    <a:noFill/>
                    <a:ln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oval" w="sm" len="sm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cxnSp>
                  <p:nvCxnSpPr>
                    <p:cNvPr id="19621" name="直線接點 3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768578" y="2046288"/>
                      <a:ext cx="0" cy="170656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/>
                      </a:solidFill>
                      <a:round/>
                      <a:headEnd type="oval" w="sm" len="sm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622" name="流程圖: 延遲 27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5731671" y="2170907"/>
                      <a:ext cx="174622" cy="195263"/>
                    </a:xfrm>
                    <a:prstGeom prst="flowChartDelay">
                      <a:avLst/>
                    </a:prstGeom>
                    <a:solidFill>
                      <a:srgbClr val="FF99FF"/>
                    </a:solidFill>
                    <a:ln w="952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</p:grpSp>
              <p:grpSp>
                <p:nvGrpSpPr>
                  <p:cNvPr id="19552" name="群組 763"/>
                  <p:cNvGrpSpPr>
                    <a:grpSpLocks/>
                  </p:cNvGrpSpPr>
                  <p:nvPr/>
                </p:nvGrpSpPr>
                <p:grpSpPr bwMode="auto">
                  <a:xfrm>
                    <a:off x="6568814" y="5989921"/>
                    <a:ext cx="1252538" cy="1225550"/>
                    <a:chOff x="5191125" y="1914525"/>
                    <a:chExt cx="1252538" cy="1230103"/>
                  </a:xfrm>
                </p:grpSpPr>
                <p:sp>
                  <p:nvSpPr>
                    <p:cNvPr id="19602" name="矩形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91125" y="1916113"/>
                      <a:ext cx="1252538" cy="1225550"/>
                    </a:xfrm>
                    <a:prstGeom prst="rect">
                      <a:avLst/>
                    </a:prstGeom>
                    <a:solidFill>
                      <a:srgbClr val="008080"/>
                    </a:solidFill>
                    <a:ln w="6350" algn="ctr">
                      <a:solidFill>
                        <a:srgbClr val="FFFF00"/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  <p:cxnSp>
                  <p:nvCxnSpPr>
                    <p:cNvPr id="19603" name="直線接點 10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196886" y="1921669"/>
                      <a:ext cx="1244395" cy="1222959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rgbClr val="FF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604" name="矩形 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18009" y="2359025"/>
                      <a:ext cx="214360" cy="277887"/>
                    </a:xfrm>
                    <a:prstGeom prst="rect">
                      <a:avLst/>
                    </a:prstGeom>
                    <a:solidFill>
                      <a:srgbClr val="CCECFF"/>
                    </a:solidFill>
                    <a:ln w="952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  <p:cxnSp>
                  <p:nvCxnSpPr>
                    <p:cNvPr id="19605" name="直線接點 22"/>
                    <p:cNvCxnSpPr>
                      <a:cxnSpLocks noChangeShapeType="1"/>
                      <a:endCxn id="19602" idx="1"/>
                    </p:cNvCxnSpPr>
                    <p:nvPr/>
                  </p:nvCxnSpPr>
                  <p:spPr bwMode="auto">
                    <a:xfrm flipH="1">
                      <a:off x="5191125" y="2528888"/>
                      <a:ext cx="526884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FF00"/>
                      </a:solidFill>
                      <a:round/>
                      <a:headEnd type="none" w="sm" len="med"/>
                      <a:tailEnd type="stealth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9606" name="直線接點 2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191125" y="2046288"/>
                      <a:ext cx="1252538" cy="0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9607" name="直線接點 3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6234268" y="1914525"/>
                      <a:ext cx="0" cy="1226344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608" name="手繪多邊形 56"/>
                    <p:cNvSpPr>
                      <a:spLocks/>
                    </p:cNvSpPr>
                    <p:nvPr/>
                  </p:nvSpPr>
                  <p:spPr bwMode="auto">
                    <a:xfrm rot="-5400000">
                      <a:off x="5747544" y="2463006"/>
                      <a:ext cx="142875" cy="144463"/>
                    </a:xfrm>
                    <a:custGeom>
                      <a:avLst/>
                      <a:gdLst>
                        <a:gd name="T0" fmla="*/ 1603 w 639928"/>
                        <a:gd name="T1" fmla="*/ 707 h 639928"/>
                        <a:gd name="T2" fmla="*/ 1603 w 639928"/>
                        <a:gd name="T3" fmla="*/ 978 h 639928"/>
                        <a:gd name="T4" fmla="*/ 932 w 639928"/>
                        <a:gd name="T5" fmla="*/ 978 h 639928"/>
                        <a:gd name="T6" fmla="*/ 932 w 639928"/>
                        <a:gd name="T7" fmla="*/ 1657 h 639928"/>
                        <a:gd name="T8" fmla="*/ 671 w 639928"/>
                        <a:gd name="T9" fmla="*/ 1657 h 639928"/>
                        <a:gd name="T10" fmla="*/ 671 w 639928"/>
                        <a:gd name="T11" fmla="*/ 978 h 639928"/>
                        <a:gd name="T12" fmla="*/ 0 w 639928"/>
                        <a:gd name="T13" fmla="*/ 978 h 639928"/>
                        <a:gd name="T14" fmla="*/ 0 w 639928"/>
                        <a:gd name="T15" fmla="*/ 707 h 639928"/>
                        <a:gd name="T16" fmla="*/ 671 w 639928"/>
                        <a:gd name="T17" fmla="*/ 707 h 639928"/>
                        <a:gd name="T18" fmla="*/ 671 w 639928"/>
                        <a:gd name="T19" fmla="*/ 0 h 639928"/>
                        <a:gd name="T20" fmla="*/ 932 w 639928"/>
                        <a:gd name="T21" fmla="*/ 0 h 639928"/>
                        <a:gd name="T22" fmla="*/ 932 w 639928"/>
                        <a:gd name="T23" fmla="*/ 707 h 639928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639928" h="639928">
                          <a:moveTo>
                            <a:pt x="639928" y="273190"/>
                          </a:moveTo>
                          <a:lnTo>
                            <a:pt x="639928" y="377654"/>
                          </a:lnTo>
                          <a:lnTo>
                            <a:pt x="372196" y="377654"/>
                          </a:lnTo>
                          <a:lnTo>
                            <a:pt x="372196" y="639928"/>
                          </a:lnTo>
                          <a:lnTo>
                            <a:pt x="267732" y="639928"/>
                          </a:lnTo>
                          <a:lnTo>
                            <a:pt x="267732" y="377654"/>
                          </a:lnTo>
                          <a:lnTo>
                            <a:pt x="0" y="377654"/>
                          </a:lnTo>
                          <a:lnTo>
                            <a:pt x="0" y="273190"/>
                          </a:lnTo>
                          <a:lnTo>
                            <a:pt x="267732" y="273190"/>
                          </a:lnTo>
                          <a:lnTo>
                            <a:pt x="267732" y="0"/>
                          </a:lnTo>
                          <a:lnTo>
                            <a:pt x="372196" y="0"/>
                          </a:lnTo>
                          <a:lnTo>
                            <a:pt x="372196" y="273190"/>
                          </a:lnTo>
                          <a:lnTo>
                            <a:pt x="639928" y="273190"/>
                          </a:lnTo>
                          <a:close/>
                        </a:path>
                      </a:pathLst>
                    </a:custGeom>
                    <a:solidFill>
                      <a:srgbClr val="703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609" name="手繪多邊形 61"/>
                    <p:cNvSpPr>
                      <a:spLocks/>
                    </p:cNvSpPr>
                    <p:nvPr/>
                  </p:nvSpPr>
                  <p:spPr bwMode="auto">
                    <a:xfrm>
                      <a:off x="5891182" y="2128838"/>
                      <a:ext cx="343086" cy="78143"/>
                    </a:xfrm>
                    <a:custGeom>
                      <a:avLst/>
                      <a:gdLst>
                        <a:gd name="T0" fmla="*/ 171113 w 485806"/>
                        <a:gd name="T1" fmla="*/ 0 h 83724"/>
                        <a:gd name="T2" fmla="*/ 11 w 485806"/>
                        <a:gd name="T3" fmla="*/ 0 h 83724"/>
                        <a:gd name="T4" fmla="*/ 850 w 485806"/>
                        <a:gd name="T5" fmla="*/ 67762 h 83724"/>
                        <a:gd name="T6" fmla="*/ 0 w 485806"/>
                        <a:gd name="T7" fmla="*/ 67901 h 8372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85806" h="83724">
                          <a:moveTo>
                            <a:pt x="485806" y="0"/>
                          </a:moveTo>
                          <a:lnTo>
                            <a:pt x="31" y="0"/>
                          </a:lnTo>
                          <a:cubicBezTo>
                            <a:pt x="825" y="27781"/>
                            <a:pt x="1618" y="55562"/>
                            <a:pt x="2412" y="83343"/>
                          </a:cubicBezTo>
                          <a:cubicBezTo>
                            <a:pt x="2412" y="82549"/>
                            <a:pt x="0" y="84307"/>
                            <a:pt x="0" y="83513"/>
                          </a:cubicBezTo>
                        </a:path>
                      </a:pathLst>
                    </a:custGeom>
                    <a:noFill/>
                    <a:ln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oval" w="sm" len="sm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cxnSp>
                  <p:nvCxnSpPr>
                    <p:cNvPr id="19610" name="直線接點 3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768578" y="2046288"/>
                      <a:ext cx="0" cy="170656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/>
                      </a:solidFill>
                      <a:round/>
                      <a:headEnd type="oval" w="sm" len="sm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611" name="流程圖: 延遲 27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5731671" y="2170907"/>
                      <a:ext cx="174622" cy="195263"/>
                    </a:xfrm>
                    <a:prstGeom prst="flowChartDelay">
                      <a:avLst/>
                    </a:prstGeom>
                    <a:solidFill>
                      <a:srgbClr val="CCECFF"/>
                    </a:solidFill>
                    <a:ln w="952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</p:grpSp>
              <p:grpSp>
                <p:nvGrpSpPr>
                  <p:cNvPr id="19553" name="群組 764"/>
                  <p:cNvGrpSpPr>
                    <a:grpSpLocks/>
                  </p:cNvGrpSpPr>
                  <p:nvPr/>
                </p:nvGrpSpPr>
                <p:grpSpPr bwMode="auto">
                  <a:xfrm>
                    <a:off x="4067946" y="5989921"/>
                    <a:ext cx="1252538" cy="1230103"/>
                    <a:chOff x="5191125" y="1914525"/>
                    <a:chExt cx="1252538" cy="1230103"/>
                  </a:xfrm>
                </p:grpSpPr>
                <p:sp>
                  <p:nvSpPr>
                    <p:cNvPr id="19591" name="矩形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91125" y="1916113"/>
                      <a:ext cx="1252538" cy="1225550"/>
                    </a:xfrm>
                    <a:prstGeom prst="rect">
                      <a:avLst/>
                    </a:prstGeom>
                    <a:solidFill>
                      <a:srgbClr val="003300"/>
                    </a:solidFill>
                    <a:ln w="6350" algn="ctr">
                      <a:solidFill>
                        <a:srgbClr val="FFFF00"/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  <p:cxnSp>
                  <p:nvCxnSpPr>
                    <p:cNvPr id="19592" name="直線接點 10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196886" y="1921669"/>
                      <a:ext cx="1244395" cy="1222959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rgbClr val="FF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593" name="矩形 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359025"/>
                      <a:ext cx="360362" cy="358775"/>
                    </a:xfrm>
                    <a:prstGeom prst="rect">
                      <a:avLst/>
                    </a:prstGeom>
                    <a:solidFill>
                      <a:srgbClr val="FF99FF"/>
                    </a:solidFill>
                    <a:ln w="952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  <p:cxnSp>
                  <p:nvCxnSpPr>
                    <p:cNvPr id="19594" name="直線接點 22"/>
                    <p:cNvCxnSpPr>
                      <a:cxnSpLocks noChangeShapeType="1"/>
                      <a:endCxn id="19591" idx="1"/>
                    </p:cNvCxnSpPr>
                    <p:nvPr/>
                  </p:nvCxnSpPr>
                  <p:spPr bwMode="auto">
                    <a:xfrm flipH="1" flipV="1">
                      <a:off x="5191125" y="2528888"/>
                      <a:ext cx="449263" cy="635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FF00"/>
                      </a:solidFill>
                      <a:round/>
                      <a:headEnd type="none" w="sm" len="med"/>
                      <a:tailEnd type="stealth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809" name="直線接點 2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191969" y="2046384"/>
                      <a:ext cx="1252252" cy="0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>
                          <a:lumMod val="85000"/>
                        </a:schemeClr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810" name="直線接點 3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6234204" y="1914866"/>
                      <a:ext cx="0" cy="1230768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>
                          <a:lumMod val="85000"/>
                        </a:schemeClr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9597" name="直線接點 51"/>
                    <p:cNvCxnSpPr>
                      <a:cxnSpLocks noChangeShapeType="1"/>
                      <a:stCxn id="19591" idx="3"/>
                    </p:cNvCxnSpPr>
                    <p:nvPr/>
                  </p:nvCxnSpPr>
                  <p:spPr bwMode="auto">
                    <a:xfrm flipH="1">
                      <a:off x="6000750" y="2528888"/>
                      <a:ext cx="442913" cy="635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FF00"/>
                      </a:solidFill>
                      <a:round/>
                      <a:headEnd type="none" w="sm" len="med"/>
                      <a:tailEnd type="stealth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598" name="手繪多邊形 56"/>
                    <p:cNvSpPr>
                      <a:spLocks/>
                    </p:cNvSpPr>
                    <p:nvPr/>
                  </p:nvSpPr>
                  <p:spPr bwMode="auto">
                    <a:xfrm rot="-5400000">
                      <a:off x="5747544" y="2463006"/>
                      <a:ext cx="142875" cy="144463"/>
                    </a:xfrm>
                    <a:custGeom>
                      <a:avLst/>
                      <a:gdLst>
                        <a:gd name="T0" fmla="*/ 1603 w 639928"/>
                        <a:gd name="T1" fmla="*/ 707 h 639928"/>
                        <a:gd name="T2" fmla="*/ 1603 w 639928"/>
                        <a:gd name="T3" fmla="*/ 978 h 639928"/>
                        <a:gd name="T4" fmla="*/ 932 w 639928"/>
                        <a:gd name="T5" fmla="*/ 978 h 639928"/>
                        <a:gd name="T6" fmla="*/ 932 w 639928"/>
                        <a:gd name="T7" fmla="*/ 1657 h 639928"/>
                        <a:gd name="T8" fmla="*/ 671 w 639928"/>
                        <a:gd name="T9" fmla="*/ 1657 h 639928"/>
                        <a:gd name="T10" fmla="*/ 671 w 639928"/>
                        <a:gd name="T11" fmla="*/ 978 h 639928"/>
                        <a:gd name="T12" fmla="*/ 0 w 639928"/>
                        <a:gd name="T13" fmla="*/ 978 h 639928"/>
                        <a:gd name="T14" fmla="*/ 0 w 639928"/>
                        <a:gd name="T15" fmla="*/ 707 h 639928"/>
                        <a:gd name="T16" fmla="*/ 671 w 639928"/>
                        <a:gd name="T17" fmla="*/ 707 h 639928"/>
                        <a:gd name="T18" fmla="*/ 671 w 639928"/>
                        <a:gd name="T19" fmla="*/ 0 h 639928"/>
                        <a:gd name="T20" fmla="*/ 932 w 639928"/>
                        <a:gd name="T21" fmla="*/ 0 h 639928"/>
                        <a:gd name="T22" fmla="*/ 932 w 639928"/>
                        <a:gd name="T23" fmla="*/ 707 h 639928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639928" h="639928">
                          <a:moveTo>
                            <a:pt x="639928" y="273190"/>
                          </a:moveTo>
                          <a:lnTo>
                            <a:pt x="639928" y="377654"/>
                          </a:lnTo>
                          <a:lnTo>
                            <a:pt x="372196" y="377654"/>
                          </a:lnTo>
                          <a:lnTo>
                            <a:pt x="372196" y="639928"/>
                          </a:lnTo>
                          <a:lnTo>
                            <a:pt x="267732" y="639928"/>
                          </a:lnTo>
                          <a:lnTo>
                            <a:pt x="267732" y="377654"/>
                          </a:lnTo>
                          <a:lnTo>
                            <a:pt x="0" y="377654"/>
                          </a:lnTo>
                          <a:lnTo>
                            <a:pt x="0" y="273190"/>
                          </a:lnTo>
                          <a:lnTo>
                            <a:pt x="267732" y="273190"/>
                          </a:lnTo>
                          <a:lnTo>
                            <a:pt x="267732" y="0"/>
                          </a:lnTo>
                          <a:lnTo>
                            <a:pt x="372196" y="0"/>
                          </a:lnTo>
                          <a:lnTo>
                            <a:pt x="372196" y="273190"/>
                          </a:lnTo>
                          <a:lnTo>
                            <a:pt x="639928" y="273190"/>
                          </a:lnTo>
                          <a:close/>
                        </a:path>
                      </a:pathLst>
                    </a:custGeom>
                    <a:solidFill>
                      <a:srgbClr val="703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599" name="手繪多邊形 61"/>
                    <p:cNvSpPr>
                      <a:spLocks/>
                    </p:cNvSpPr>
                    <p:nvPr/>
                  </p:nvSpPr>
                  <p:spPr bwMode="auto">
                    <a:xfrm>
                      <a:off x="5891182" y="2128838"/>
                      <a:ext cx="343086" cy="78143"/>
                    </a:xfrm>
                    <a:custGeom>
                      <a:avLst/>
                      <a:gdLst>
                        <a:gd name="T0" fmla="*/ 171113 w 485806"/>
                        <a:gd name="T1" fmla="*/ 0 h 83724"/>
                        <a:gd name="T2" fmla="*/ 11 w 485806"/>
                        <a:gd name="T3" fmla="*/ 0 h 83724"/>
                        <a:gd name="T4" fmla="*/ 850 w 485806"/>
                        <a:gd name="T5" fmla="*/ 67762 h 83724"/>
                        <a:gd name="T6" fmla="*/ 0 w 485806"/>
                        <a:gd name="T7" fmla="*/ 67901 h 8372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85806" h="83724">
                          <a:moveTo>
                            <a:pt x="485806" y="0"/>
                          </a:moveTo>
                          <a:lnTo>
                            <a:pt x="31" y="0"/>
                          </a:lnTo>
                          <a:cubicBezTo>
                            <a:pt x="825" y="27781"/>
                            <a:pt x="1618" y="55562"/>
                            <a:pt x="2412" y="83343"/>
                          </a:cubicBezTo>
                          <a:cubicBezTo>
                            <a:pt x="2412" y="82549"/>
                            <a:pt x="0" y="84307"/>
                            <a:pt x="0" y="83513"/>
                          </a:cubicBezTo>
                        </a:path>
                      </a:pathLst>
                    </a:custGeom>
                    <a:noFill/>
                    <a:ln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oval" w="sm" len="sm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cxnSp>
                  <p:nvCxnSpPr>
                    <p:cNvPr id="19600" name="直線接點 3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768578" y="2046288"/>
                      <a:ext cx="0" cy="170656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/>
                      </a:solidFill>
                      <a:round/>
                      <a:headEnd type="oval" w="sm" len="sm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601" name="流程圖: 延遲 27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5731671" y="2170907"/>
                      <a:ext cx="174622" cy="195263"/>
                    </a:xfrm>
                    <a:prstGeom prst="flowChartDelay">
                      <a:avLst/>
                    </a:prstGeom>
                    <a:solidFill>
                      <a:srgbClr val="FF99FF"/>
                    </a:solidFill>
                    <a:ln w="952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</p:grpSp>
              <p:grpSp>
                <p:nvGrpSpPr>
                  <p:cNvPr id="19554" name="群組 765"/>
                  <p:cNvGrpSpPr>
                    <a:grpSpLocks/>
                  </p:cNvGrpSpPr>
                  <p:nvPr/>
                </p:nvGrpSpPr>
                <p:grpSpPr bwMode="auto">
                  <a:xfrm>
                    <a:off x="2817521" y="5989921"/>
                    <a:ext cx="1252538" cy="1230103"/>
                    <a:chOff x="5191125" y="1914525"/>
                    <a:chExt cx="1252538" cy="1230103"/>
                  </a:xfrm>
                </p:grpSpPr>
                <p:sp>
                  <p:nvSpPr>
                    <p:cNvPr id="19580" name="矩形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91125" y="1916113"/>
                      <a:ext cx="1252538" cy="1225550"/>
                    </a:xfrm>
                    <a:prstGeom prst="rect">
                      <a:avLst/>
                    </a:prstGeom>
                    <a:solidFill>
                      <a:srgbClr val="003300"/>
                    </a:solidFill>
                    <a:ln w="6350" algn="ctr">
                      <a:solidFill>
                        <a:srgbClr val="FFFF00"/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  <p:cxnSp>
                  <p:nvCxnSpPr>
                    <p:cNvPr id="19581" name="直線接點 10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196886" y="1921669"/>
                      <a:ext cx="1244395" cy="1222959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rgbClr val="FF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582" name="矩形 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359025"/>
                      <a:ext cx="360362" cy="358775"/>
                    </a:xfrm>
                    <a:prstGeom prst="rect">
                      <a:avLst/>
                    </a:prstGeom>
                    <a:solidFill>
                      <a:srgbClr val="FF99FF"/>
                    </a:solidFill>
                    <a:ln w="952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  <p:cxnSp>
                  <p:nvCxnSpPr>
                    <p:cNvPr id="19583" name="直線接點 22"/>
                    <p:cNvCxnSpPr>
                      <a:cxnSpLocks noChangeShapeType="1"/>
                      <a:endCxn id="19580" idx="1"/>
                    </p:cNvCxnSpPr>
                    <p:nvPr/>
                  </p:nvCxnSpPr>
                  <p:spPr bwMode="auto">
                    <a:xfrm flipH="1" flipV="1">
                      <a:off x="5191125" y="2528888"/>
                      <a:ext cx="449263" cy="635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FF00"/>
                      </a:solidFill>
                      <a:round/>
                      <a:headEnd type="none" w="sm" len="med"/>
                      <a:tailEnd type="stealth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797" name="直線接點 2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192104" y="2046384"/>
                      <a:ext cx="1252252" cy="0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>
                          <a:lumMod val="85000"/>
                        </a:schemeClr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798" name="直線接點 3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6234340" y="1914866"/>
                      <a:ext cx="0" cy="1230768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>
                          <a:lumMod val="85000"/>
                        </a:schemeClr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9586" name="直線接點 51"/>
                    <p:cNvCxnSpPr>
                      <a:cxnSpLocks noChangeShapeType="1"/>
                      <a:stCxn id="19580" idx="3"/>
                    </p:cNvCxnSpPr>
                    <p:nvPr/>
                  </p:nvCxnSpPr>
                  <p:spPr bwMode="auto">
                    <a:xfrm flipH="1">
                      <a:off x="6000750" y="2528888"/>
                      <a:ext cx="442913" cy="635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FF00"/>
                      </a:solidFill>
                      <a:round/>
                      <a:headEnd type="none" w="sm" len="med"/>
                      <a:tailEnd type="stealth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587" name="手繪多邊形 56"/>
                    <p:cNvSpPr>
                      <a:spLocks/>
                    </p:cNvSpPr>
                    <p:nvPr/>
                  </p:nvSpPr>
                  <p:spPr bwMode="auto">
                    <a:xfrm rot="-5400000">
                      <a:off x="5747544" y="2463006"/>
                      <a:ext cx="142875" cy="144463"/>
                    </a:xfrm>
                    <a:custGeom>
                      <a:avLst/>
                      <a:gdLst>
                        <a:gd name="T0" fmla="*/ 1603 w 639928"/>
                        <a:gd name="T1" fmla="*/ 707 h 639928"/>
                        <a:gd name="T2" fmla="*/ 1603 w 639928"/>
                        <a:gd name="T3" fmla="*/ 978 h 639928"/>
                        <a:gd name="T4" fmla="*/ 932 w 639928"/>
                        <a:gd name="T5" fmla="*/ 978 h 639928"/>
                        <a:gd name="T6" fmla="*/ 932 w 639928"/>
                        <a:gd name="T7" fmla="*/ 1657 h 639928"/>
                        <a:gd name="T8" fmla="*/ 671 w 639928"/>
                        <a:gd name="T9" fmla="*/ 1657 h 639928"/>
                        <a:gd name="T10" fmla="*/ 671 w 639928"/>
                        <a:gd name="T11" fmla="*/ 978 h 639928"/>
                        <a:gd name="T12" fmla="*/ 0 w 639928"/>
                        <a:gd name="T13" fmla="*/ 978 h 639928"/>
                        <a:gd name="T14" fmla="*/ 0 w 639928"/>
                        <a:gd name="T15" fmla="*/ 707 h 639928"/>
                        <a:gd name="T16" fmla="*/ 671 w 639928"/>
                        <a:gd name="T17" fmla="*/ 707 h 639928"/>
                        <a:gd name="T18" fmla="*/ 671 w 639928"/>
                        <a:gd name="T19" fmla="*/ 0 h 639928"/>
                        <a:gd name="T20" fmla="*/ 932 w 639928"/>
                        <a:gd name="T21" fmla="*/ 0 h 639928"/>
                        <a:gd name="T22" fmla="*/ 932 w 639928"/>
                        <a:gd name="T23" fmla="*/ 707 h 639928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639928" h="639928">
                          <a:moveTo>
                            <a:pt x="639928" y="273190"/>
                          </a:moveTo>
                          <a:lnTo>
                            <a:pt x="639928" y="377654"/>
                          </a:lnTo>
                          <a:lnTo>
                            <a:pt x="372196" y="377654"/>
                          </a:lnTo>
                          <a:lnTo>
                            <a:pt x="372196" y="639928"/>
                          </a:lnTo>
                          <a:lnTo>
                            <a:pt x="267732" y="639928"/>
                          </a:lnTo>
                          <a:lnTo>
                            <a:pt x="267732" y="377654"/>
                          </a:lnTo>
                          <a:lnTo>
                            <a:pt x="0" y="377654"/>
                          </a:lnTo>
                          <a:lnTo>
                            <a:pt x="0" y="273190"/>
                          </a:lnTo>
                          <a:lnTo>
                            <a:pt x="267732" y="273190"/>
                          </a:lnTo>
                          <a:lnTo>
                            <a:pt x="267732" y="0"/>
                          </a:lnTo>
                          <a:lnTo>
                            <a:pt x="372196" y="0"/>
                          </a:lnTo>
                          <a:lnTo>
                            <a:pt x="372196" y="273190"/>
                          </a:lnTo>
                          <a:lnTo>
                            <a:pt x="639928" y="273190"/>
                          </a:lnTo>
                          <a:close/>
                        </a:path>
                      </a:pathLst>
                    </a:custGeom>
                    <a:solidFill>
                      <a:srgbClr val="703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588" name="手繪多邊形 61"/>
                    <p:cNvSpPr>
                      <a:spLocks/>
                    </p:cNvSpPr>
                    <p:nvPr/>
                  </p:nvSpPr>
                  <p:spPr bwMode="auto">
                    <a:xfrm>
                      <a:off x="5891182" y="2128838"/>
                      <a:ext cx="343086" cy="78143"/>
                    </a:xfrm>
                    <a:custGeom>
                      <a:avLst/>
                      <a:gdLst>
                        <a:gd name="T0" fmla="*/ 171113 w 485806"/>
                        <a:gd name="T1" fmla="*/ 0 h 83724"/>
                        <a:gd name="T2" fmla="*/ 11 w 485806"/>
                        <a:gd name="T3" fmla="*/ 0 h 83724"/>
                        <a:gd name="T4" fmla="*/ 850 w 485806"/>
                        <a:gd name="T5" fmla="*/ 67762 h 83724"/>
                        <a:gd name="T6" fmla="*/ 0 w 485806"/>
                        <a:gd name="T7" fmla="*/ 67901 h 8372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85806" h="83724">
                          <a:moveTo>
                            <a:pt x="485806" y="0"/>
                          </a:moveTo>
                          <a:lnTo>
                            <a:pt x="31" y="0"/>
                          </a:lnTo>
                          <a:cubicBezTo>
                            <a:pt x="825" y="27781"/>
                            <a:pt x="1618" y="55562"/>
                            <a:pt x="2412" y="83343"/>
                          </a:cubicBezTo>
                          <a:cubicBezTo>
                            <a:pt x="2412" y="82549"/>
                            <a:pt x="0" y="84307"/>
                            <a:pt x="0" y="83513"/>
                          </a:cubicBezTo>
                        </a:path>
                      </a:pathLst>
                    </a:custGeom>
                    <a:noFill/>
                    <a:ln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oval" w="sm" len="sm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cxnSp>
                  <p:nvCxnSpPr>
                    <p:cNvPr id="19589" name="直線接點 3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768578" y="2046288"/>
                      <a:ext cx="0" cy="170656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/>
                      </a:solidFill>
                      <a:round/>
                      <a:headEnd type="oval" w="sm" len="sm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590" name="流程圖: 延遲 27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5731671" y="2170907"/>
                      <a:ext cx="174622" cy="195263"/>
                    </a:xfrm>
                    <a:prstGeom prst="flowChartDelay">
                      <a:avLst/>
                    </a:prstGeom>
                    <a:solidFill>
                      <a:srgbClr val="FF99FF"/>
                    </a:solidFill>
                    <a:ln w="952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</p:grpSp>
              <p:grpSp>
                <p:nvGrpSpPr>
                  <p:cNvPr id="19555" name="群組 766"/>
                  <p:cNvGrpSpPr>
                    <a:grpSpLocks/>
                  </p:cNvGrpSpPr>
                  <p:nvPr/>
                </p:nvGrpSpPr>
                <p:grpSpPr bwMode="auto">
                  <a:xfrm>
                    <a:off x="1566485" y="5989921"/>
                    <a:ext cx="1252538" cy="1230103"/>
                    <a:chOff x="5191125" y="1914525"/>
                    <a:chExt cx="1252538" cy="1230103"/>
                  </a:xfrm>
                </p:grpSpPr>
                <p:sp>
                  <p:nvSpPr>
                    <p:cNvPr id="19569" name="矩形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91125" y="1916113"/>
                      <a:ext cx="1252538" cy="1225550"/>
                    </a:xfrm>
                    <a:prstGeom prst="rect">
                      <a:avLst/>
                    </a:prstGeom>
                    <a:solidFill>
                      <a:srgbClr val="003300"/>
                    </a:solidFill>
                    <a:ln w="6350" algn="ctr">
                      <a:solidFill>
                        <a:srgbClr val="FFFF00"/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  <p:cxnSp>
                  <p:nvCxnSpPr>
                    <p:cNvPr id="19570" name="直線接點 10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196886" y="1921669"/>
                      <a:ext cx="1244395" cy="1222959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rgbClr val="FF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571" name="矩形 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359025"/>
                      <a:ext cx="360362" cy="358775"/>
                    </a:xfrm>
                    <a:prstGeom prst="rect">
                      <a:avLst/>
                    </a:prstGeom>
                    <a:solidFill>
                      <a:srgbClr val="FF99FF"/>
                    </a:solidFill>
                    <a:ln w="952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  <p:cxnSp>
                  <p:nvCxnSpPr>
                    <p:cNvPr id="19572" name="直線接點 22"/>
                    <p:cNvCxnSpPr>
                      <a:cxnSpLocks noChangeShapeType="1"/>
                      <a:endCxn id="19569" idx="1"/>
                    </p:cNvCxnSpPr>
                    <p:nvPr/>
                  </p:nvCxnSpPr>
                  <p:spPr bwMode="auto">
                    <a:xfrm flipH="1" flipV="1">
                      <a:off x="5191125" y="2528888"/>
                      <a:ext cx="449263" cy="635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FF00"/>
                      </a:solidFill>
                      <a:round/>
                      <a:headEnd type="none" w="sm" len="med"/>
                      <a:tailEnd type="stealth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785" name="直線接點 2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190886" y="2046384"/>
                      <a:ext cx="1252252" cy="0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>
                          <a:lumMod val="85000"/>
                        </a:schemeClr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786" name="直線接點 3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6233122" y="1914866"/>
                      <a:ext cx="0" cy="1230768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>
                          <a:lumMod val="85000"/>
                        </a:schemeClr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9575" name="直線接點 51"/>
                    <p:cNvCxnSpPr>
                      <a:cxnSpLocks noChangeShapeType="1"/>
                      <a:stCxn id="19569" idx="3"/>
                    </p:cNvCxnSpPr>
                    <p:nvPr/>
                  </p:nvCxnSpPr>
                  <p:spPr bwMode="auto">
                    <a:xfrm flipH="1">
                      <a:off x="6000750" y="2528888"/>
                      <a:ext cx="442913" cy="635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FF00"/>
                      </a:solidFill>
                      <a:round/>
                      <a:headEnd type="none" w="sm" len="med"/>
                      <a:tailEnd type="stealth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576" name="手繪多邊形 56"/>
                    <p:cNvSpPr>
                      <a:spLocks/>
                    </p:cNvSpPr>
                    <p:nvPr/>
                  </p:nvSpPr>
                  <p:spPr bwMode="auto">
                    <a:xfrm rot="-5400000">
                      <a:off x="5747544" y="2463006"/>
                      <a:ext cx="142875" cy="144463"/>
                    </a:xfrm>
                    <a:custGeom>
                      <a:avLst/>
                      <a:gdLst>
                        <a:gd name="T0" fmla="*/ 1603 w 639928"/>
                        <a:gd name="T1" fmla="*/ 707 h 639928"/>
                        <a:gd name="T2" fmla="*/ 1603 w 639928"/>
                        <a:gd name="T3" fmla="*/ 978 h 639928"/>
                        <a:gd name="T4" fmla="*/ 932 w 639928"/>
                        <a:gd name="T5" fmla="*/ 978 h 639928"/>
                        <a:gd name="T6" fmla="*/ 932 w 639928"/>
                        <a:gd name="T7" fmla="*/ 1657 h 639928"/>
                        <a:gd name="T8" fmla="*/ 671 w 639928"/>
                        <a:gd name="T9" fmla="*/ 1657 h 639928"/>
                        <a:gd name="T10" fmla="*/ 671 w 639928"/>
                        <a:gd name="T11" fmla="*/ 978 h 639928"/>
                        <a:gd name="T12" fmla="*/ 0 w 639928"/>
                        <a:gd name="T13" fmla="*/ 978 h 639928"/>
                        <a:gd name="T14" fmla="*/ 0 w 639928"/>
                        <a:gd name="T15" fmla="*/ 707 h 639928"/>
                        <a:gd name="T16" fmla="*/ 671 w 639928"/>
                        <a:gd name="T17" fmla="*/ 707 h 639928"/>
                        <a:gd name="T18" fmla="*/ 671 w 639928"/>
                        <a:gd name="T19" fmla="*/ 0 h 639928"/>
                        <a:gd name="T20" fmla="*/ 932 w 639928"/>
                        <a:gd name="T21" fmla="*/ 0 h 639928"/>
                        <a:gd name="T22" fmla="*/ 932 w 639928"/>
                        <a:gd name="T23" fmla="*/ 707 h 639928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639928" h="639928">
                          <a:moveTo>
                            <a:pt x="639928" y="273190"/>
                          </a:moveTo>
                          <a:lnTo>
                            <a:pt x="639928" y="377654"/>
                          </a:lnTo>
                          <a:lnTo>
                            <a:pt x="372196" y="377654"/>
                          </a:lnTo>
                          <a:lnTo>
                            <a:pt x="372196" y="639928"/>
                          </a:lnTo>
                          <a:lnTo>
                            <a:pt x="267732" y="639928"/>
                          </a:lnTo>
                          <a:lnTo>
                            <a:pt x="267732" y="377654"/>
                          </a:lnTo>
                          <a:lnTo>
                            <a:pt x="0" y="377654"/>
                          </a:lnTo>
                          <a:lnTo>
                            <a:pt x="0" y="273190"/>
                          </a:lnTo>
                          <a:lnTo>
                            <a:pt x="267732" y="273190"/>
                          </a:lnTo>
                          <a:lnTo>
                            <a:pt x="267732" y="0"/>
                          </a:lnTo>
                          <a:lnTo>
                            <a:pt x="372196" y="0"/>
                          </a:lnTo>
                          <a:lnTo>
                            <a:pt x="372196" y="273190"/>
                          </a:lnTo>
                          <a:lnTo>
                            <a:pt x="639928" y="273190"/>
                          </a:lnTo>
                          <a:close/>
                        </a:path>
                      </a:pathLst>
                    </a:custGeom>
                    <a:solidFill>
                      <a:srgbClr val="703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577" name="手繪多邊形 61"/>
                    <p:cNvSpPr>
                      <a:spLocks/>
                    </p:cNvSpPr>
                    <p:nvPr/>
                  </p:nvSpPr>
                  <p:spPr bwMode="auto">
                    <a:xfrm>
                      <a:off x="5891182" y="2128838"/>
                      <a:ext cx="343086" cy="78143"/>
                    </a:xfrm>
                    <a:custGeom>
                      <a:avLst/>
                      <a:gdLst>
                        <a:gd name="T0" fmla="*/ 171113 w 485806"/>
                        <a:gd name="T1" fmla="*/ 0 h 83724"/>
                        <a:gd name="T2" fmla="*/ 11 w 485806"/>
                        <a:gd name="T3" fmla="*/ 0 h 83724"/>
                        <a:gd name="T4" fmla="*/ 850 w 485806"/>
                        <a:gd name="T5" fmla="*/ 67762 h 83724"/>
                        <a:gd name="T6" fmla="*/ 0 w 485806"/>
                        <a:gd name="T7" fmla="*/ 67901 h 8372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85806" h="83724">
                          <a:moveTo>
                            <a:pt x="485806" y="0"/>
                          </a:moveTo>
                          <a:lnTo>
                            <a:pt x="31" y="0"/>
                          </a:lnTo>
                          <a:cubicBezTo>
                            <a:pt x="825" y="27781"/>
                            <a:pt x="1618" y="55562"/>
                            <a:pt x="2412" y="83343"/>
                          </a:cubicBezTo>
                          <a:cubicBezTo>
                            <a:pt x="2412" y="82549"/>
                            <a:pt x="0" y="84307"/>
                            <a:pt x="0" y="83513"/>
                          </a:cubicBezTo>
                        </a:path>
                      </a:pathLst>
                    </a:custGeom>
                    <a:noFill/>
                    <a:ln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oval" w="sm" len="sm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cxnSp>
                  <p:nvCxnSpPr>
                    <p:cNvPr id="19578" name="直線接點 3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768578" y="2046288"/>
                      <a:ext cx="0" cy="170656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/>
                      </a:solidFill>
                      <a:round/>
                      <a:headEnd type="oval" w="sm" len="sm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579" name="流程圖: 延遲 27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5731671" y="2170907"/>
                      <a:ext cx="174622" cy="195263"/>
                    </a:xfrm>
                    <a:prstGeom prst="flowChartDelay">
                      <a:avLst/>
                    </a:prstGeom>
                    <a:solidFill>
                      <a:srgbClr val="FF99FF"/>
                    </a:solidFill>
                    <a:ln w="952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</p:grpSp>
              <p:grpSp>
                <p:nvGrpSpPr>
                  <p:cNvPr id="19556" name="群組 767"/>
                  <p:cNvGrpSpPr>
                    <a:grpSpLocks/>
                  </p:cNvGrpSpPr>
                  <p:nvPr/>
                </p:nvGrpSpPr>
                <p:grpSpPr bwMode="auto">
                  <a:xfrm>
                    <a:off x="329034" y="5989921"/>
                    <a:ext cx="1252538" cy="1230103"/>
                    <a:chOff x="5191125" y="1914525"/>
                    <a:chExt cx="1252538" cy="1230103"/>
                  </a:xfrm>
                </p:grpSpPr>
                <p:sp>
                  <p:nvSpPr>
                    <p:cNvPr id="19559" name="矩形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91125" y="1916113"/>
                      <a:ext cx="1252538" cy="1225550"/>
                    </a:xfrm>
                    <a:prstGeom prst="rect">
                      <a:avLst/>
                    </a:prstGeom>
                    <a:solidFill>
                      <a:srgbClr val="000099"/>
                    </a:solidFill>
                    <a:ln w="6350" algn="ctr">
                      <a:solidFill>
                        <a:srgbClr val="FFFF00"/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  <p:cxnSp>
                  <p:nvCxnSpPr>
                    <p:cNvPr id="19560" name="直線接點 10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6000750" y="2717800"/>
                      <a:ext cx="440531" cy="426828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rgbClr val="FF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561" name="矩形 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359025"/>
                      <a:ext cx="360362" cy="358775"/>
                    </a:xfrm>
                    <a:prstGeom prst="rect">
                      <a:avLst/>
                    </a:prstGeom>
                    <a:solidFill>
                      <a:srgbClr val="FF99FF"/>
                    </a:solidFill>
                    <a:ln w="952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  <p:cxnSp>
                  <p:nvCxnSpPr>
                    <p:cNvPr id="774" name="直線接點 2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191786" y="2046384"/>
                      <a:ext cx="1252252" cy="0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>
                          <a:lumMod val="85000"/>
                        </a:schemeClr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775" name="直線接點 3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6234022" y="1914866"/>
                      <a:ext cx="0" cy="1230768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>
                          <a:lumMod val="85000"/>
                        </a:schemeClr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9564" name="直線接點 51"/>
                    <p:cNvCxnSpPr>
                      <a:cxnSpLocks noChangeShapeType="1"/>
                      <a:stCxn id="19559" idx="3"/>
                    </p:cNvCxnSpPr>
                    <p:nvPr/>
                  </p:nvCxnSpPr>
                  <p:spPr bwMode="auto">
                    <a:xfrm flipH="1">
                      <a:off x="6000750" y="2528888"/>
                      <a:ext cx="442913" cy="635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FF00"/>
                      </a:solidFill>
                      <a:round/>
                      <a:headEnd type="none" w="sm" len="med"/>
                      <a:tailEnd type="stealth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565" name="手繪多邊形 56"/>
                    <p:cNvSpPr>
                      <a:spLocks/>
                    </p:cNvSpPr>
                    <p:nvPr/>
                  </p:nvSpPr>
                  <p:spPr bwMode="auto">
                    <a:xfrm rot="-5400000">
                      <a:off x="5747544" y="2463006"/>
                      <a:ext cx="142875" cy="144463"/>
                    </a:xfrm>
                    <a:custGeom>
                      <a:avLst/>
                      <a:gdLst>
                        <a:gd name="T0" fmla="*/ 1603 w 639928"/>
                        <a:gd name="T1" fmla="*/ 707 h 639928"/>
                        <a:gd name="T2" fmla="*/ 1603 w 639928"/>
                        <a:gd name="T3" fmla="*/ 978 h 639928"/>
                        <a:gd name="T4" fmla="*/ 932 w 639928"/>
                        <a:gd name="T5" fmla="*/ 978 h 639928"/>
                        <a:gd name="T6" fmla="*/ 932 w 639928"/>
                        <a:gd name="T7" fmla="*/ 1657 h 639928"/>
                        <a:gd name="T8" fmla="*/ 671 w 639928"/>
                        <a:gd name="T9" fmla="*/ 1657 h 639928"/>
                        <a:gd name="T10" fmla="*/ 671 w 639928"/>
                        <a:gd name="T11" fmla="*/ 978 h 639928"/>
                        <a:gd name="T12" fmla="*/ 0 w 639928"/>
                        <a:gd name="T13" fmla="*/ 978 h 639928"/>
                        <a:gd name="T14" fmla="*/ 0 w 639928"/>
                        <a:gd name="T15" fmla="*/ 707 h 639928"/>
                        <a:gd name="T16" fmla="*/ 671 w 639928"/>
                        <a:gd name="T17" fmla="*/ 707 h 639928"/>
                        <a:gd name="T18" fmla="*/ 671 w 639928"/>
                        <a:gd name="T19" fmla="*/ 0 h 639928"/>
                        <a:gd name="T20" fmla="*/ 932 w 639928"/>
                        <a:gd name="T21" fmla="*/ 0 h 639928"/>
                        <a:gd name="T22" fmla="*/ 932 w 639928"/>
                        <a:gd name="T23" fmla="*/ 707 h 639928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639928" h="639928">
                          <a:moveTo>
                            <a:pt x="639928" y="273190"/>
                          </a:moveTo>
                          <a:lnTo>
                            <a:pt x="639928" y="377654"/>
                          </a:lnTo>
                          <a:lnTo>
                            <a:pt x="372196" y="377654"/>
                          </a:lnTo>
                          <a:lnTo>
                            <a:pt x="372196" y="639928"/>
                          </a:lnTo>
                          <a:lnTo>
                            <a:pt x="267732" y="639928"/>
                          </a:lnTo>
                          <a:lnTo>
                            <a:pt x="267732" y="377654"/>
                          </a:lnTo>
                          <a:lnTo>
                            <a:pt x="0" y="377654"/>
                          </a:lnTo>
                          <a:lnTo>
                            <a:pt x="0" y="273190"/>
                          </a:lnTo>
                          <a:lnTo>
                            <a:pt x="267732" y="273190"/>
                          </a:lnTo>
                          <a:lnTo>
                            <a:pt x="267732" y="0"/>
                          </a:lnTo>
                          <a:lnTo>
                            <a:pt x="372196" y="0"/>
                          </a:lnTo>
                          <a:lnTo>
                            <a:pt x="372196" y="273190"/>
                          </a:lnTo>
                          <a:lnTo>
                            <a:pt x="639928" y="273190"/>
                          </a:lnTo>
                          <a:close/>
                        </a:path>
                      </a:pathLst>
                    </a:custGeom>
                    <a:solidFill>
                      <a:srgbClr val="703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566" name="手繪多邊形 61"/>
                    <p:cNvSpPr>
                      <a:spLocks/>
                    </p:cNvSpPr>
                    <p:nvPr/>
                  </p:nvSpPr>
                  <p:spPr bwMode="auto">
                    <a:xfrm>
                      <a:off x="5891182" y="2128838"/>
                      <a:ext cx="343086" cy="78143"/>
                    </a:xfrm>
                    <a:custGeom>
                      <a:avLst/>
                      <a:gdLst>
                        <a:gd name="T0" fmla="*/ 171113 w 485806"/>
                        <a:gd name="T1" fmla="*/ 0 h 83724"/>
                        <a:gd name="T2" fmla="*/ 11 w 485806"/>
                        <a:gd name="T3" fmla="*/ 0 h 83724"/>
                        <a:gd name="T4" fmla="*/ 850 w 485806"/>
                        <a:gd name="T5" fmla="*/ 67762 h 83724"/>
                        <a:gd name="T6" fmla="*/ 0 w 485806"/>
                        <a:gd name="T7" fmla="*/ 67901 h 8372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85806" h="83724">
                          <a:moveTo>
                            <a:pt x="485806" y="0"/>
                          </a:moveTo>
                          <a:lnTo>
                            <a:pt x="31" y="0"/>
                          </a:lnTo>
                          <a:cubicBezTo>
                            <a:pt x="825" y="27781"/>
                            <a:pt x="1618" y="55562"/>
                            <a:pt x="2412" y="83343"/>
                          </a:cubicBezTo>
                          <a:cubicBezTo>
                            <a:pt x="2412" y="82549"/>
                            <a:pt x="0" y="84307"/>
                            <a:pt x="0" y="83513"/>
                          </a:cubicBezTo>
                        </a:path>
                      </a:pathLst>
                    </a:custGeom>
                    <a:noFill/>
                    <a:ln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oval" w="sm" len="sm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cxnSp>
                  <p:nvCxnSpPr>
                    <p:cNvPr id="19567" name="直線接點 3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768578" y="2046288"/>
                      <a:ext cx="0" cy="170656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bg1"/>
                      </a:solidFill>
                      <a:round/>
                      <a:headEnd type="oval" w="sm" len="sm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9568" name="流程圖: 延遲 27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5731671" y="2170907"/>
                      <a:ext cx="174622" cy="195263"/>
                    </a:xfrm>
                    <a:prstGeom prst="flowChartDelay">
                      <a:avLst/>
                    </a:prstGeom>
                    <a:solidFill>
                      <a:srgbClr val="FF99FF"/>
                    </a:solidFill>
                    <a:ln w="952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 eaLnBrk="1" hangingPunct="1">
                        <a:buFontTx/>
                        <a:buNone/>
                      </a:pPr>
                      <a:endParaRPr lang="zh-TW" altLang="en-US" sz="2400">
                        <a:solidFill>
                          <a:srgbClr val="FFFF66"/>
                        </a:solidFill>
                      </a:endParaRPr>
                    </a:p>
                  </p:txBody>
                </p:sp>
              </p:grpSp>
              <p:sp>
                <p:nvSpPr>
                  <p:cNvPr id="769" name="弧形 768"/>
                  <p:cNvSpPr/>
                  <p:nvPr/>
                </p:nvSpPr>
                <p:spPr bwMode="auto">
                  <a:xfrm flipV="1">
                    <a:off x="618225" y="6376963"/>
                    <a:ext cx="1179630" cy="1283767"/>
                  </a:xfrm>
                  <a:prstGeom prst="arc">
                    <a:avLst>
                      <a:gd name="adj1" fmla="val 8131711"/>
                      <a:gd name="adj2" fmla="val 13469631"/>
                    </a:avLst>
                  </a:prstGeom>
                  <a:noFill/>
                  <a:ln w="19050" cap="flat" cmpd="sng" algn="ctr">
                    <a:solidFill>
                      <a:srgbClr val="FFFF00"/>
                    </a:solidFill>
                    <a:prstDash val="solid"/>
                    <a:round/>
                    <a:headEnd type="none" w="med" len="med"/>
                    <a:tailEnd type="stealth" w="sm" len="med"/>
                  </a:ln>
                  <a:effectLst/>
                </p:spPr>
                <p:txBody>
                  <a:bodyPr/>
                  <a:lstStyle/>
                  <a:p>
                    <a:pPr algn="ctr" eaLnBrk="1" hangingPunct="1">
                      <a:spcBef>
                        <a:spcPct val="20000"/>
                      </a:spcBef>
                      <a:defRPr/>
                    </a:pPr>
                    <a:endParaRPr lang="zh-TW" altLang="en-US">
                      <a:latin typeface="Arial" charset="0"/>
                    </a:endParaRPr>
                  </a:p>
                </p:txBody>
              </p:sp>
              <p:sp>
                <p:nvSpPr>
                  <p:cNvPr id="770" name="弧形 769"/>
                  <p:cNvSpPr/>
                  <p:nvPr/>
                </p:nvSpPr>
                <p:spPr bwMode="auto">
                  <a:xfrm flipV="1">
                    <a:off x="618225" y="5350341"/>
                    <a:ext cx="1179630" cy="1285731"/>
                  </a:xfrm>
                  <a:prstGeom prst="arc">
                    <a:avLst>
                      <a:gd name="adj1" fmla="val 8131711"/>
                      <a:gd name="adj2" fmla="val 13469631"/>
                    </a:avLst>
                  </a:prstGeom>
                  <a:noFill/>
                  <a:ln w="19050" cap="flat" cmpd="sng" algn="ctr">
                    <a:solidFill>
                      <a:srgbClr val="FFFF00"/>
                    </a:solidFill>
                    <a:prstDash val="solid"/>
                    <a:round/>
                    <a:headEnd type="none" w="med" len="med"/>
                    <a:tailEnd type="stealth" w="sm" len="med"/>
                  </a:ln>
                  <a:effectLst/>
                </p:spPr>
                <p:txBody>
                  <a:bodyPr/>
                  <a:lstStyle/>
                  <a:p>
                    <a:pPr algn="ctr" eaLnBrk="1" hangingPunct="1">
                      <a:spcBef>
                        <a:spcPct val="20000"/>
                      </a:spcBef>
                      <a:defRPr/>
                    </a:pPr>
                    <a:endParaRPr lang="zh-TW" altLang="en-US">
                      <a:latin typeface="Arial" charset="0"/>
                    </a:endParaRPr>
                  </a:p>
                </p:txBody>
              </p:sp>
            </p:grpSp>
            <p:cxnSp>
              <p:nvCxnSpPr>
                <p:cNvPr id="19516" name="直線單箭頭接點 71"/>
                <p:cNvCxnSpPr>
                  <a:cxnSpLocks noChangeShapeType="1"/>
                </p:cNvCxnSpPr>
                <p:nvPr/>
              </p:nvCxnSpPr>
              <p:spPr bwMode="auto">
                <a:xfrm flipH="1">
                  <a:off x="1523812" y="559627"/>
                  <a:ext cx="5712484" cy="0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bg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9517" name="直線單箭頭接點 1147"/>
                <p:cNvCxnSpPr>
                  <a:cxnSpLocks noChangeShapeType="1"/>
                </p:cNvCxnSpPr>
                <p:nvPr/>
              </p:nvCxnSpPr>
              <p:spPr bwMode="auto">
                <a:xfrm flipH="1">
                  <a:off x="7236296" y="570557"/>
                  <a:ext cx="1" cy="5669898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bg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9487" name="文字方塊 582"/>
              <p:cNvSpPr txBox="1">
                <a:spLocks noChangeArrowheads="1"/>
              </p:cNvSpPr>
              <p:nvPr/>
            </p:nvSpPr>
            <p:spPr bwMode="auto">
              <a:xfrm>
                <a:off x="2512512" y="366869"/>
                <a:ext cx="26962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zh-TW" sz="2400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zh-TW" altLang="en-US" sz="2400" i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488" name="文字方塊 1152"/>
              <p:cNvSpPr txBox="1">
                <a:spLocks noChangeArrowheads="1"/>
              </p:cNvSpPr>
              <p:nvPr/>
            </p:nvSpPr>
            <p:spPr bwMode="auto">
              <a:xfrm>
                <a:off x="8757162" y="5870918"/>
                <a:ext cx="26962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zh-TW" sz="2400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endParaRPr lang="zh-TW" altLang="en-US" sz="2400" i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489" name="文字方塊 1153"/>
              <p:cNvSpPr txBox="1">
                <a:spLocks noChangeArrowheads="1"/>
              </p:cNvSpPr>
              <p:nvPr/>
            </p:nvSpPr>
            <p:spPr bwMode="auto">
              <a:xfrm>
                <a:off x="457836" y="4905791"/>
                <a:ext cx="80182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FFFF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zh-TW" sz="2400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k=i-j</a:t>
                </a:r>
                <a:endParaRPr lang="zh-TW" altLang="en-US" sz="2400" i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9490" name="直線單箭頭接點 1154"/>
              <p:cNvCxnSpPr>
                <a:cxnSpLocks noChangeShapeType="1"/>
              </p:cNvCxnSpPr>
              <p:nvPr/>
            </p:nvCxnSpPr>
            <p:spPr bwMode="auto">
              <a:xfrm flipH="1" flipV="1">
                <a:off x="683568" y="5398149"/>
                <a:ext cx="1608028" cy="1459058"/>
              </a:xfrm>
              <a:prstGeom prst="straightConnector1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9491" name="群組 585"/>
              <p:cNvGrpSpPr>
                <a:grpSpLocks/>
              </p:cNvGrpSpPr>
              <p:nvPr/>
            </p:nvGrpSpPr>
            <p:grpSpPr bwMode="auto">
              <a:xfrm>
                <a:off x="1597045" y="5912064"/>
                <a:ext cx="733415" cy="483745"/>
                <a:chOff x="644682" y="3022343"/>
                <a:chExt cx="733415" cy="483745"/>
              </a:xfrm>
            </p:grpSpPr>
            <p:sp>
              <p:nvSpPr>
                <p:cNvPr id="19513" name="文字方塊 1156"/>
                <p:cNvSpPr txBox="1">
                  <a:spLocks noChangeArrowheads="1"/>
                </p:cNvSpPr>
                <p:nvPr/>
              </p:nvSpPr>
              <p:spPr bwMode="auto">
                <a:xfrm>
                  <a:off x="694897" y="3022343"/>
                  <a:ext cx="683200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2400" i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k=1</a:t>
                  </a:r>
                  <a:endParaRPr lang="zh-TW" altLang="en-US" sz="2400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514" name="橢圓 584"/>
                <p:cNvSpPr>
                  <a:spLocks noChangeArrowheads="1"/>
                </p:cNvSpPr>
                <p:nvPr/>
              </p:nvSpPr>
              <p:spPr bwMode="auto">
                <a:xfrm>
                  <a:off x="644682" y="3350743"/>
                  <a:ext cx="155345" cy="15534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</p:grpSp>
          <p:grpSp>
            <p:nvGrpSpPr>
              <p:cNvPr id="19492" name="群組 1159"/>
              <p:cNvGrpSpPr>
                <a:grpSpLocks/>
              </p:cNvGrpSpPr>
              <p:nvPr/>
            </p:nvGrpSpPr>
            <p:grpSpPr bwMode="auto">
              <a:xfrm>
                <a:off x="1054038" y="5398149"/>
                <a:ext cx="733415" cy="483745"/>
                <a:chOff x="644682" y="3022343"/>
                <a:chExt cx="733415" cy="483745"/>
              </a:xfrm>
            </p:grpSpPr>
            <p:sp>
              <p:nvSpPr>
                <p:cNvPr id="19511" name="文字方塊 1160"/>
                <p:cNvSpPr txBox="1">
                  <a:spLocks noChangeArrowheads="1"/>
                </p:cNvSpPr>
                <p:nvPr/>
              </p:nvSpPr>
              <p:spPr bwMode="auto">
                <a:xfrm>
                  <a:off x="694897" y="3022343"/>
                  <a:ext cx="683200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2400" i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k=2</a:t>
                  </a:r>
                  <a:endParaRPr lang="zh-TW" altLang="en-US" sz="2400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512" name="橢圓 1161"/>
                <p:cNvSpPr>
                  <a:spLocks noChangeArrowheads="1"/>
                </p:cNvSpPr>
                <p:nvPr/>
              </p:nvSpPr>
              <p:spPr bwMode="auto">
                <a:xfrm>
                  <a:off x="644682" y="3350743"/>
                  <a:ext cx="155345" cy="15534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</p:grpSp>
          <p:grpSp>
            <p:nvGrpSpPr>
              <p:cNvPr id="19493" name="群組 1163"/>
              <p:cNvGrpSpPr>
                <a:grpSpLocks/>
              </p:cNvGrpSpPr>
              <p:nvPr/>
            </p:nvGrpSpPr>
            <p:grpSpPr bwMode="auto">
              <a:xfrm>
                <a:off x="7856556" y="167103"/>
                <a:ext cx="682119" cy="513362"/>
                <a:chOff x="644682" y="2992726"/>
                <a:chExt cx="682119" cy="513362"/>
              </a:xfrm>
            </p:grpSpPr>
            <p:sp>
              <p:nvSpPr>
                <p:cNvPr id="19509" name="文字方塊 1164"/>
                <p:cNvSpPr txBox="1">
                  <a:spLocks noChangeArrowheads="1"/>
                </p:cNvSpPr>
                <p:nvPr/>
              </p:nvSpPr>
              <p:spPr bwMode="auto">
                <a:xfrm>
                  <a:off x="694897" y="2992726"/>
                  <a:ext cx="631904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2400" i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i=0</a:t>
                  </a:r>
                  <a:endParaRPr lang="zh-TW" altLang="en-US" sz="2400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510" name="橢圓 1165"/>
                <p:cNvSpPr>
                  <a:spLocks noChangeArrowheads="1"/>
                </p:cNvSpPr>
                <p:nvPr/>
              </p:nvSpPr>
              <p:spPr bwMode="auto">
                <a:xfrm>
                  <a:off x="644682" y="3350743"/>
                  <a:ext cx="155345" cy="15534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</p:grpSp>
          <p:grpSp>
            <p:nvGrpSpPr>
              <p:cNvPr id="19494" name="群組 1166"/>
              <p:cNvGrpSpPr>
                <a:grpSpLocks/>
              </p:cNvGrpSpPr>
              <p:nvPr/>
            </p:nvGrpSpPr>
            <p:grpSpPr bwMode="auto">
              <a:xfrm>
                <a:off x="6869138" y="167103"/>
                <a:ext cx="682119" cy="513362"/>
                <a:chOff x="644682" y="2992726"/>
                <a:chExt cx="682119" cy="513362"/>
              </a:xfrm>
            </p:grpSpPr>
            <p:sp>
              <p:nvSpPr>
                <p:cNvPr id="19507" name="文字方塊 1167"/>
                <p:cNvSpPr txBox="1">
                  <a:spLocks noChangeArrowheads="1"/>
                </p:cNvSpPr>
                <p:nvPr/>
              </p:nvSpPr>
              <p:spPr bwMode="auto">
                <a:xfrm>
                  <a:off x="694897" y="2992726"/>
                  <a:ext cx="631904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2400" i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i=1</a:t>
                  </a:r>
                  <a:endParaRPr lang="zh-TW" altLang="en-US" sz="2400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508" name="橢圓 1168"/>
                <p:cNvSpPr>
                  <a:spLocks noChangeArrowheads="1"/>
                </p:cNvSpPr>
                <p:nvPr/>
              </p:nvSpPr>
              <p:spPr bwMode="auto">
                <a:xfrm>
                  <a:off x="644682" y="3350743"/>
                  <a:ext cx="155345" cy="15534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</p:grpSp>
          <p:grpSp>
            <p:nvGrpSpPr>
              <p:cNvPr id="19495" name="群組 1169"/>
              <p:cNvGrpSpPr>
                <a:grpSpLocks/>
              </p:cNvGrpSpPr>
              <p:nvPr/>
            </p:nvGrpSpPr>
            <p:grpSpPr bwMode="auto">
              <a:xfrm>
                <a:off x="8554335" y="836712"/>
                <a:ext cx="682119" cy="585805"/>
                <a:chOff x="644682" y="2920283"/>
                <a:chExt cx="682119" cy="585805"/>
              </a:xfrm>
            </p:grpSpPr>
            <p:sp>
              <p:nvSpPr>
                <p:cNvPr id="19505" name="文字方塊 1170"/>
                <p:cNvSpPr txBox="1">
                  <a:spLocks noChangeArrowheads="1"/>
                </p:cNvSpPr>
                <p:nvPr/>
              </p:nvSpPr>
              <p:spPr bwMode="auto">
                <a:xfrm>
                  <a:off x="694897" y="2920283"/>
                  <a:ext cx="631904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2400" i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j=0</a:t>
                  </a:r>
                  <a:endParaRPr lang="zh-TW" altLang="en-US" sz="2400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506" name="橢圓 1171"/>
                <p:cNvSpPr>
                  <a:spLocks noChangeArrowheads="1"/>
                </p:cNvSpPr>
                <p:nvPr/>
              </p:nvSpPr>
              <p:spPr bwMode="auto">
                <a:xfrm>
                  <a:off x="644682" y="3350743"/>
                  <a:ext cx="155345" cy="15534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</p:grpSp>
          <p:grpSp>
            <p:nvGrpSpPr>
              <p:cNvPr id="19496" name="群組 1172"/>
              <p:cNvGrpSpPr>
                <a:grpSpLocks/>
              </p:cNvGrpSpPr>
              <p:nvPr/>
            </p:nvGrpSpPr>
            <p:grpSpPr bwMode="auto">
              <a:xfrm>
                <a:off x="8554335" y="1838923"/>
                <a:ext cx="682119" cy="585805"/>
                <a:chOff x="644682" y="2920283"/>
                <a:chExt cx="682119" cy="585805"/>
              </a:xfrm>
            </p:grpSpPr>
            <p:sp>
              <p:nvSpPr>
                <p:cNvPr id="19503" name="文字方塊 1173"/>
                <p:cNvSpPr txBox="1">
                  <a:spLocks noChangeArrowheads="1"/>
                </p:cNvSpPr>
                <p:nvPr/>
              </p:nvSpPr>
              <p:spPr bwMode="auto">
                <a:xfrm>
                  <a:off x="694897" y="2920283"/>
                  <a:ext cx="631904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2400" i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j=1</a:t>
                  </a:r>
                  <a:endParaRPr lang="zh-TW" altLang="en-US" sz="2400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504" name="橢圓 1174"/>
                <p:cNvSpPr>
                  <a:spLocks noChangeArrowheads="1"/>
                </p:cNvSpPr>
                <p:nvPr/>
              </p:nvSpPr>
              <p:spPr bwMode="auto">
                <a:xfrm>
                  <a:off x="644682" y="3350743"/>
                  <a:ext cx="155345" cy="15534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</p:grpSp>
          <p:grpSp>
            <p:nvGrpSpPr>
              <p:cNvPr id="19497" name="群組 1175"/>
              <p:cNvGrpSpPr>
                <a:grpSpLocks/>
              </p:cNvGrpSpPr>
              <p:nvPr/>
            </p:nvGrpSpPr>
            <p:grpSpPr bwMode="auto">
              <a:xfrm>
                <a:off x="5834675" y="167103"/>
                <a:ext cx="682119" cy="513362"/>
                <a:chOff x="644682" y="2992726"/>
                <a:chExt cx="682119" cy="513362"/>
              </a:xfrm>
            </p:grpSpPr>
            <p:sp>
              <p:nvSpPr>
                <p:cNvPr id="19501" name="文字方塊 1176"/>
                <p:cNvSpPr txBox="1">
                  <a:spLocks noChangeArrowheads="1"/>
                </p:cNvSpPr>
                <p:nvPr/>
              </p:nvSpPr>
              <p:spPr bwMode="auto">
                <a:xfrm>
                  <a:off x="694897" y="2992726"/>
                  <a:ext cx="631904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2400" i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i=2</a:t>
                  </a:r>
                  <a:endParaRPr lang="zh-TW" altLang="en-US" sz="2400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502" name="橢圓 1177"/>
                <p:cNvSpPr>
                  <a:spLocks noChangeArrowheads="1"/>
                </p:cNvSpPr>
                <p:nvPr/>
              </p:nvSpPr>
              <p:spPr bwMode="auto">
                <a:xfrm>
                  <a:off x="644682" y="3350743"/>
                  <a:ext cx="155345" cy="15534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</p:grpSp>
          <p:grpSp>
            <p:nvGrpSpPr>
              <p:cNvPr id="19498" name="群組 1178"/>
              <p:cNvGrpSpPr>
                <a:grpSpLocks/>
              </p:cNvGrpSpPr>
              <p:nvPr/>
            </p:nvGrpSpPr>
            <p:grpSpPr bwMode="auto">
              <a:xfrm>
                <a:off x="8554335" y="2800643"/>
                <a:ext cx="682119" cy="585805"/>
                <a:chOff x="644682" y="2920283"/>
                <a:chExt cx="682119" cy="585805"/>
              </a:xfrm>
            </p:grpSpPr>
            <p:sp>
              <p:nvSpPr>
                <p:cNvPr id="19499" name="文字方塊 1179"/>
                <p:cNvSpPr txBox="1">
                  <a:spLocks noChangeArrowheads="1"/>
                </p:cNvSpPr>
                <p:nvPr/>
              </p:nvSpPr>
              <p:spPr bwMode="auto">
                <a:xfrm>
                  <a:off x="694897" y="2920283"/>
                  <a:ext cx="631904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2400" i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j=2</a:t>
                  </a:r>
                  <a:endParaRPr lang="zh-TW" altLang="en-US" sz="2400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500" name="橢圓 1180"/>
                <p:cNvSpPr>
                  <a:spLocks noChangeArrowheads="1"/>
                </p:cNvSpPr>
                <p:nvPr/>
              </p:nvSpPr>
              <p:spPr bwMode="auto">
                <a:xfrm>
                  <a:off x="644682" y="3350743"/>
                  <a:ext cx="155345" cy="15534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rgbClr val="FFFF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bg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zh-TW" altLang="en-US" sz="2400">
                    <a:solidFill>
                      <a:srgbClr val="FFFF66"/>
                    </a:solidFill>
                  </a:endParaRPr>
                </a:p>
              </p:txBody>
            </p:sp>
          </p:grpSp>
        </p:grpSp>
        <p:sp>
          <p:nvSpPr>
            <p:cNvPr id="19462" name="文字方塊 19455"/>
            <p:cNvSpPr txBox="1">
              <a:spLocks noChangeArrowheads="1"/>
            </p:cNvSpPr>
            <p:nvPr/>
          </p:nvSpPr>
          <p:spPr bwMode="auto">
            <a:xfrm>
              <a:off x="7735904" y="548680"/>
              <a:ext cx="5950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solidFill>
                    <a:schemeClr val="bg1"/>
                  </a:solidFill>
                </a:rPr>
                <a:t>A[0]</a:t>
              </a:r>
              <a:endParaRPr lang="zh-TW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19463" name="文字方塊 1184"/>
            <p:cNvSpPr txBox="1">
              <a:spLocks noChangeArrowheads="1"/>
            </p:cNvSpPr>
            <p:nvPr/>
          </p:nvSpPr>
          <p:spPr bwMode="auto">
            <a:xfrm>
              <a:off x="6660232" y="548680"/>
              <a:ext cx="5950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solidFill>
                    <a:schemeClr val="bg1"/>
                  </a:solidFill>
                </a:rPr>
                <a:t>A[1]</a:t>
              </a:r>
              <a:endParaRPr lang="zh-TW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19464" name="文字方塊 1185"/>
            <p:cNvSpPr txBox="1">
              <a:spLocks noChangeArrowheads="1"/>
            </p:cNvSpPr>
            <p:nvPr/>
          </p:nvSpPr>
          <p:spPr bwMode="auto">
            <a:xfrm>
              <a:off x="2707972" y="577255"/>
              <a:ext cx="5950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solidFill>
                    <a:schemeClr val="bg1"/>
                  </a:solidFill>
                </a:rPr>
                <a:t>A[5]</a:t>
              </a:r>
              <a:endParaRPr lang="zh-TW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19465" name="文字方塊 1186"/>
            <p:cNvSpPr txBox="1">
              <a:spLocks noChangeArrowheads="1"/>
            </p:cNvSpPr>
            <p:nvPr/>
          </p:nvSpPr>
          <p:spPr bwMode="auto">
            <a:xfrm>
              <a:off x="1467989" y="843145"/>
              <a:ext cx="5950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solidFill>
                    <a:schemeClr val="bg1"/>
                  </a:solidFill>
                </a:rPr>
                <a:t>B[0]</a:t>
              </a:r>
              <a:endParaRPr lang="zh-TW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19466" name="文字方塊 1187"/>
            <p:cNvSpPr txBox="1">
              <a:spLocks noChangeArrowheads="1"/>
            </p:cNvSpPr>
            <p:nvPr/>
          </p:nvSpPr>
          <p:spPr bwMode="auto">
            <a:xfrm>
              <a:off x="1467989" y="1795326"/>
              <a:ext cx="5950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solidFill>
                    <a:schemeClr val="bg1"/>
                  </a:solidFill>
                </a:rPr>
                <a:t>B[1]</a:t>
              </a:r>
              <a:endParaRPr lang="zh-TW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19467" name="文字方塊 1188"/>
            <p:cNvSpPr txBox="1">
              <a:spLocks noChangeArrowheads="1"/>
            </p:cNvSpPr>
            <p:nvPr/>
          </p:nvSpPr>
          <p:spPr bwMode="auto">
            <a:xfrm>
              <a:off x="1467989" y="2760981"/>
              <a:ext cx="5950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solidFill>
                    <a:schemeClr val="bg1"/>
                  </a:solidFill>
                </a:rPr>
                <a:t>B[2]</a:t>
              </a:r>
              <a:endParaRPr lang="zh-TW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19468" name="文字方塊 1189"/>
            <p:cNvSpPr txBox="1">
              <a:spLocks noChangeArrowheads="1"/>
            </p:cNvSpPr>
            <p:nvPr/>
          </p:nvSpPr>
          <p:spPr bwMode="auto">
            <a:xfrm>
              <a:off x="2144408" y="6525344"/>
              <a:ext cx="7061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TW" sz="1800"/>
                <a:t>P[11]</a:t>
              </a:r>
              <a:endParaRPr lang="zh-TW" altLang="en-US" sz="1800"/>
            </a:p>
          </p:txBody>
        </p:sp>
        <p:sp>
          <p:nvSpPr>
            <p:cNvPr id="19469" name="文字方塊 1190"/>
            <p:cNvSpPr txBox="1">
              <a:spLocks noChangeArrowheads="1"/>
            </p:cNvSpPr>
            <p:nvPr/>
          </p:nvSpPr>
          <p:spPr bwMode="auto">
            <a:xfrm>
              <a:off x="2987824" y="6516052"/>
              <a:ext cx="7232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solidFill>
                    <a:srgbClr val="FF00FF"/>
                  </a:solidFill>
                </a:rPr>
                <a:t>P[10]</a:t>
              </a:r>
              <a:endParaRPr lang="zh-TW" altLang="en-US" sz="1800">
                <a:solidFill>
                  <a:srgbClr val="FF00FF"/>
                </a:solidFill>
              </a:endParaRPr>
            </a:p>
          </p:txBody>
        </p:sp>
        <p:sp>
          <p:nvSpPr>
            <p:cNvPr id="19470" name="文字方塊 1191"/>
            <p:cNvSpPr txBox="1">
              <a:spLocks noChangeArrowheads="1"/>
            </p:cNvSpPr>
            <p:nvPr/>
          </p:nvSpPr>
          <p:spPr bwMode="auto">
            <a:xfrm>
              <a:off x="4015869" y="6516052"/>
              <a:ext cx="5950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solidFill>
                    <a:srgbClr val="FF00FF"/>
                  </a:solidFill>
                </a:rPr>
                <a:t>P[9]</a:t>
              </a:r>
              <a:endParaRPr lang="zh-TW" altLang="en-US" sz="1800">
                <a:solidFill>
                  <a:srgbClr val="FF00FF"/>
                </a:solidFill>
              </a:endParaRPr>
            </a:p>
          </p:txBody>
        </p:sp>
        <p:sp>
          <p:nvSpPr>
            <p:cNvPr id="19471" name="文字方塊 1192"/>
            <p:cNvSpPr txBox="1">
              <a:spLocks noChangeArrowheads="1"/>
            </p:cNvSpPr>
            <p:nvPr/>
          </p:nvSpPr>
          <p:spPr bwMode="auto">
            <a:xfrm>
              <a:off x="7984157" y="6437657"/>
              <a:ext cx="5950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solidFill>
                    <a:srgbClr val="FF00FF"/>
                  </a:solidFill>
                </a:rPr>
                <a:t>P[5]</a:t>
              </a:r>
              <a:endParaRPr lang="zh-TW" altLang="en-US" sz="1800">
                <a:solidFill>
                  <a:srgbClr val="FF00FF"/>
                </a:solidFill>
              </a:endParaRPr>
            </a:p>
          </p:txBody>
        </p:sp>
        <p:sp>
          <p:nvSpPr>
            <p:cNvPr id="19472" name="文字方塊 1193"/>
            <p:cNvSpPr txBox="1">
              <a:spLocks noChangeArrowheads="1"/>
            </p:cNvSpPr>
            <p:nvPr/>
          </p:nvSpPr>
          <p:spPr bwMode="auto">
            <a:xfrm>
              <a:off x="7984157" y="5436932"/>
              <a:ext cx="5950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solidFill>
                    <a:srgbClr val="FF00FF"/>
                  </a:solidFill>
                </a:rPr>
                <a:t>P[4]</a:t>
              </a:r>
              <a:endParaRPr lang="zh-TW" altLang="en-US" sz="1800">
                <a:solidFill>
                  <a:srgbClr val="FF00FF"/>
                </a:solidFill>
              </a:endParaRPr>
            </a:p>
          </p:txBody>
        </p:sp>
        <p:sp>
          <p:nvSpPr>
            <p:cNvPr id="19473" name="文字方塊 1194"/>
            <p:cNvSpPr txBox="1">
              <a:spLocks noChangeArrowheads="1"/>
            </p:cNvSpPr>
            <p:nvPr/>
          </p:nvSpPr>
          <p:spPr bwMode="auto">
            <a:xfrm>
              <a:off x="6929293" y="6437657"/>
              <a:ext cx="5950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solidFill>
                    <a:srgbClr val="FF00FF"/>
                  </a:solidFill>
                </a:rPr>
                <a:t>P[6]</a:t>
              </a:r>
              <a:endParaRPr lang="zh-TW" altLang="en-US" sz="1800">
                <a:solidFill>
                  <a:srgbClr val="FF00FF"/>
                </a:solidFill>
              </a:endParaRPr>
            </a:p>
          </p:txBody>
        </p:sp>
        <p:sp>
          <p:nvSpPr>
            <p:cNvPr id="19474" name="文字方塊 1195"/>
            <p:cNvSpPr txBox="1">
              <a:spLocks noChangeArrowheads="1"/>
            </p:cNvSpPr>
            <p:nvPr/>
          </p:nvSpPr>
          <p:spPr bwMode="auto">
            <a:xfrm>
              <a:off x="5927510" y="6437657"/>
              <a:ext cx="5950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solidFill>
                    <a:srgbClr val="FF00FF"/>
                  </a:solidFill>
                </a:rPr>
                <a:t>P[7]</a:t>
              </a:r>
              <a:endParaRPr lang="zh-TW" altLang="en-US" sz="1800">
                <a:solidFill>
                  <a:srgbClr val="FF00FF"/>
                </a:solidFill>
              </a:endParaRPr>
            </a:p>
          </p:txBody>
        </p:sp>
        <p:sp>
          <p:nvSpPr>
            <p:cNvPr id="19475" name="文字方塊 1196"/>
            <p:cNvSpPr txBox="1">
              <a:spLocks noChangeArrowheads="1"/>
            </p:cNvSpPr>
            <p:nvPr/>
          </p:nvSpPr>
          <p:spPr bwMode="auto">
            <a:xfrm>
              <a:off x="4936269" y="6437657"/>
              <a:ext cx="5950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solidFill>
                    <a:srgbClr val="FF00FF"/>
                  </a:solidFill>
                </a:rPr>
                <a:t>P[8]</a:t>
              </a:r>
              <a:endParaRPr lang="zh-TW" altLang="en-US" sz="1800">
                <a:solidFill>
                  <a:srgbClr val="FF00FF"/>
                </a:solidFill>
              </a:endParaRPr>
            </a:p>
          </p:txBody>
        </p:sp>
        <p:sp>
          <p:nvSpPr>
            <p:cNvPr id="19476" name="文字方塊 1197"/>
            <p:cNvSpPr txBox="1">
              <a:spLocks noChangeArrowheads="1"/>
            </p:cNvSpPr>
            <p:nvPr/>
          </p:nvSpPr>
          <p:spPr bwMode="auto">
            <a:xfrm>
              <a:off x="7984157" y="1532950"/>
              <a:ext cx="5950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solidFill>
                    <a:srgbClr val="FF00FF"/>
                  </a:solidFill>
                </a:rPr>
                <a:t>P[0]</a:t>
              </a:r>
              <a:endParaRPr lang="zh-TW" altLang="en-US" sz="1800">
                <a:solidFill>
                  <a:srgbClr val="FF00FF"/>
                </a:solidFill>
              </a:endParaRPr>
            </a:p>
          </p:txBody>
        </p:sp>
        <p:sp>
          <p:nvSpPr>
            <p:cNvPr id="19477" name="文字方塊 1198"/>
            <p:cNvSpPr txBox="1">
              <a:spLocks noChangeArrowheads="1"/>
            </p:cNvSpPr>
            <p:nvPr/>
          </p:nvSpPr>
          <p:spPr bwMode="auto">
            <a:xfrm>
              <a:off x="7984157" y="2530900"/>
              <a:ext cx="5950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solidFill>
                    <a:srgbClr val="FF00FF"/>
                  </a:solidFill>
                </a:rPr>
                <a:t>P[1]</a:t>
              </a:r>
              <a:endParaRPr lang="zh-TW" altLang="en-US" sz="1800">
                <a:solidFill>
                  <a:srgbClr val="FF00FF"/>
                </a:solidFill>
              </a:endParaRPr>
            </a:p>
          </p:txBody>
        </p:sp>
        <p:sp>
          <p:nvSpPr>
            <p:cNvPr id="19478" name="文字方塊 1199"/>
            <p:cNvSpPr txBox="1">
              <a:spLocks noChangeArrowheads="1"/>
            </p:cNvSpPr>
            <p:nvPr/>
          </p:nvSpPr>
          <p:spPr bwMode="auto">
            <a:xfrm>
              <a:off x="7984157" y="3502505"/>
              <a:ext cx="5950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solidFill>
                    <a:srgbClr val="FF00FF"/>
                  </a:solidFill>
                </a:rPr>
                <a:t>P[2]</a:t>
              </a:r>
              <a:endParaRPr lang="zh-TW" altLang="en-US" sz="1800">
                <a:solidFill>
                  <a:srgbClr val="FF00FF"/>
                </a:solidFill>
              </a:endParaRPr>
            </a:p>
          </p:txBody>
        </p:sp>
        <p:sp>
          <p:nvSpPr>
            <p:cNvPr id="19479" name="文字方塊 1200"/>
            <p:cNvSpPr txBox="1">
              <a:spLocks noChangeArrowheads="1"/>
            </p:cNvSpPr>
            <p:nvPr/>
          </p:nvSpPr>
          <p:spPr bwMode="auto">
            <a:xfrm>
              <a:off x="7984157" y="4416470"/>
              <a:ext cx="5950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solidFill>
                    <a:srgbClr val="FF00FF"/>
                  </a:solidFill>
                </a:rPr>
                <a:t>P[3]</a:t>
              </a:r>
              <a:endParaRPr lang="zh-TW" altLang="en-US" sz="1800">
                <a:solidFill>
                  <a:srgbClr val="FF00FF"/>
                </a:solidFill>
              </a:endParaRPr>
            </a:p>
          </p:txBody>
        </p:sp>
        <p:sp>
          <p:nvSpPr>
            <p:cNvPr id="19480" name="文字方塊 1202"/>
            <p:cNvSpPr txBox="1">
              <a:spLocks noChangeArrowheads="1"/>
            </p:cNvSpPr>
            <p:nvPr/>
          </p:nvSpPr>
          <p:spPr bwMode="auto">
            <a:xfrm>
              <a:off x="1467989" y="3715643"/>
              <a:ext cx="5950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solidFill>
                    <a:schemeClr val="bg1"/>
                  </a:solidFill>
                </a:rPr>
                <a:t>B[3]</a:t>
              </a:r>
              <a:endParaRPr lang="zh-TW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19481" name="文字方塊 1203"/>
            <p:cNvSpPr txBox="1">
              <a:spLocks noChangeArrowheads="1"/>
            </p:cNvSpPr>
            <p:nvPr/>
          </p:nvSpPr>
          <p:spPr bwMode="auto">
            <a:xfrm>
              <a:off x="1467989" y="4696418"/>
              <a:ext cx="5950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solidFill>
                    <a:schemeClr val="bg1"/>
                  </a:solidFill>
                </a:rPr>
                <a:t>B[4]</a:t>
              </a:r>
              <a:endParaRPr lang="zh-TW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19482" name="文字方塊 1204"/>
            <p:cNvSpPr txBox="1">
              <a:spLocks noChangeArrowheads="1"/>
            </p:cNvSpPr>
            <p:nvPr/>
          </p:nvSpPr>
          <p:spPr bwMode="auto">
            <a:xfrm>
              <a:off x="1467989" y="5687626"/>
              <a:ext cx="5950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solidFill>
                    <a:schemeClr val="bg1"/>
                  </a:solidFill>
                </a:rPr>
                <a:t>B[5]</a:t>
              </a:r>
              <a:endParaRPr lang="zh-TW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19483" name="文字方塊 1205"/>
            <p:cNvSpPr txBox="1">
              <a:spLocks noChangeArrowheads="1"/>
            </p:cNvSpPr>
            <p:nvPr/>
          </p:nvSpPr>
          <p:spPr bwMode="auto">
            <a:xfrm>
              <a:off x="267140" y="1267636"/>
              <a:ext cx="10855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solidFill>
                    <a:schemeClr val="bg1"/>
                  </a:solidFill>
                </a:rPr>
                <a:t>Row0 </a:t>
              </a:r>
              <a:r>
                <a:rPr lang="en-US" altLang="zh-TW" sz="1800">
                  <a:solidFill>
                    <a:schemeClr val="bg1"/>
                  </a:solidFill>
                  <a:sym typeface="Wingdings" panose="05000000000000000000" pitchFamily="2" charset="2"/>
                </a:rPr>
                <a:t></a:t>
              </a:r>
              <a:endParaRPr lang="zh-TW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19484" name="文字方塊 1206"/>
            <p:cNvSpPr txBox="1">
              <a:spLocks noChangeArrowheads="1"/>
            </p:cNvSpPr>
            <p:nvPr/>
          </p:nvSpPr>
          <p:spPr bwMode="auto">
            <a:xfrm>
              <a:off x="267140" y="2179850"/>
              <a:ext cx="10855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solidFill>
                    <a:schemeClr val="bg1"/>
                  </a:solidFill>
                </a:rPr>
                <a:t>Row1 </a:t>
              </a:r>
              <a:r>
                <a:rPr lang="en-US" altLang="zh-TW" sz="1800">
                  <a:solidFill>
                    <a:schemeClr val="bg1"/>
                  </a:solidFill>
                  <a:sym typeface="Wingdings" panose="05000000000000000000" pitchFamily="2" charset="2"/>
                </a:rPr>
                <a:t></a:t>
              </a:r>
              <a:endParaRPr lang="zh-TW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19485" name="文字方塊 1207"/>
            <p:cNvSpPr txBox="1">
              <a:spLocks noChangeArrowheads="1"/>
            </p:cNvSpPr>
            <p:nvPr/>
          </p:nvSpPr>
          <p:spPr bwMode="auto">
            <a:xfrm>
              <a:off x="267140" y="3162593"/>
              <a:ext cx="10855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FFFF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solidFill>
                    <a:schemeClr val="bg1"/>
                  </a:solidFill>
                </a:rPr>
                <a:t>Row2 </a:t>
              </a:r>
              <a:r>
                <a:rPr lang="en-US" altLang="zh-TW" sz="1800">
                  <a:solidFill>
                    <a:schemeClr val="bg1"/>
                  </a:solidFill>
                  <a:sym typeface="Wingdings" panose="05000000000000000000" pitchFamily="2" charset="2"/>
                </a:rPr>
                <a:t></a:t>
              </a:r>
              <a:endParaRPr lang="zh-TW" altLang="en-US" sz="18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rgbClr val="FFFF66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rgbClr val="FFFF66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15072</TotalTime>
  <Words>4151</Words>
  <Application>Microsoft Office PowerPoint</Application>
  <PresentationFormat>如螢幕大小 (4:3)</PresentationFormat>
  <Paragraphs>1499</Paragraphs>
  <Slides>51</Slides>
  <Notes>23</Notes>
  <HiddenSlides>0</HiddenSlides>
  <MMClips>0</MMClips>
  <ScaleCrop>false</ScaleCrop>
  <HeadingPairs>
    <vt:vector size="8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51</vt:i4>
      </vt:variant>
    </vt:vector>
  </HeadingPairs>
  <TitlesOfParts>
    <vt:vector size="61" baseType="lpstr">
      <vt:lpstr>全真楷書</vt:lpstr>
      <vt:lpstr>新細明體</vt:lpstr>
      <vt:lpstr>標楷體</vt:lpstr>
      <vt:lpstr>Arial</vt:lpstr>
      <vt:lpstr>Courier New</vt:lpstr>
      <vt:lpstr>Times New Roman</vt:lpstr>
      <vt:lpstr>Wingdings</vt:lpstr>
      <vt:lpstr>預設簡報設計</vt:lpstr>
      <vt:lpstr>Visio</vt:lpstr>
      <vt:lpstr>點陣圖影像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Pseudo Code</vt:lpstr>
      <vt:lpstr>Basic Flowchart Elements</vt:lpstr>
      <vt:lpstr>Sequence Control if-then-else</vt:lpstr>
      <vt:lpstr>Sequence Control switch</vt:lpstr>
      <vt:lpstr>Sequence Control For-loop</vt:lpstr>
      <vt:lpstr>Sequence Control Do-While-Loop and While-Do-Loop</vt:lpstr>
      <vt:lpstr>PowerPoint 簡報</vt:lpstr>
      <vt:lpstr>PowerPoint 簡報</vt:lpstr>
      <vt:lpstr>PowerPoint 簡報</vt:lpstr>
      <vt:lpstr>Example 8-bit Multiplier</vt:lpstr>
      <vt:lpstr>For Instance</vt:lpstr>
      <vt:lpstr>Example of Verification using C</vt:lpstr>
      <vt:lpstr>Example: Verified using Assembly Language</vt:lpstr>
      <vt:lpstr>Example: 8-bit Multiplier</vt:lpstr>
      <vt:lpstr>Map ASM Elements to Sequencer</vt:lpstr>
      <vt:lpstr>Map to State Sequencer</vt:lpstr>
      <vt:lpstr>Map to ALU</vt:lpstr>
      <vt:lpstr>PowerPoint 簡報</vt:lpstr>
      <vt:lpstr>Remapped to Coding Gate-Level Model for Sequencer</vt:lpstr>
      <vt:lpstr>Remapped to Coding Minimized Counter-Based State Diagram</vt:lpstr>
      <vt:lpstr>Counter-Based FSM Coding 2-State-Cycle 2n-Bit Sequential Multiplier</vt:lpstr>
      <vt:lpstr>Counter-Based FSM Coding 1-State-Cycle 2n-Bit Sequential Multiplier</vt:lpstr>
      <vt:lpstr>PowerPoint 簡報</vt:lpstr>
      <vt:lpstr>Example: Greatest Common Divisor</vt:lpstr>
      <vt:lpstr>Example: Greatest Common Divisor</vt:lpstr>
      <vt:lpstr>From C Straightforward to Verilog Example: GCD</vt:lpstr>
      <vt:lpstr>From C Straightforward to Verilog Example: Bubble Sorter</vt:lpstr>
      <vt:lpstr>From C Straightforward to Verilog Example: Bubble Sorter</vt:lpstr>
      <vt:lpstr>From C Straightforward to Verilog Example: Prime Numbers</vt:lpstr>
      <vt:lpstr>Exercises and Rethinks</vt:lpstr>
      <vt:lpstr>Lab04 Counters</vt:lpstr>
    </vt:vector>
  </TitlesOfParts>
  <Company>彰師大電子系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Hardware Description Language</dc:title>
  <dc:creator>黃宗柱</dc:creator>
  <cp:keywords>HDL, Verilog, FPGA</cp:keywords>
  <cp:lastModifiedBy>tch</cp:lastModifiedBy>
  <cp:revision>339</cp:revision>
  <cp:lastPrinted>2020-10-22T00:25:10Z</cp:lastPrinted>
  <dcterms:created xsi:type="dcterms:W3CDTF">2000-05-18T04:35:42Z</dcterms:created>
  <dcterms:modified xsi:type="dcterms:W3CDTF">2022-09-14T07:32:22Z</dcterms:modified>
</cp:coreProperties>
</file>