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0" r:id="rId2"/>
    <p:sldId id="313" r:id="rId3"/>
    <p:sldId id="293" r:id="rId4"/>
    <p:sldId id="312" r:id="rId5"/>
    <p:sldId id="262" r:id="rId6"/>
    <p:sldId id="292" r:id="rId7"/>
    <p:sldId id="294" r:id="rId8"/>
    <p:sldId id="296" r:id="rId9"/>
    <p:sldId id="297" r:id="rId10"/>
    <p:sldId id="299" r:id="rId11"/>
    <p:sldId id="301" r:id="rId12"/>
    <p:sldId id="300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10" r:id="rId21"/>
    <p:sldId id="311" r:id="rId22"/>
    <p:sldId id="314" r:id="rId23"/>
  </p:sldIdLst>
  <p:sldSz cx="9144000" cy="6858000" type="screen4x3"/>
  <p:notesSz cx="8988425" cy="1290796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modifyVerifier cryptProviderType="rsaAES" cryptAlgorithmClass="hash" cryptAlgorithmType="typeAny" cryptAlgorithmSid="14" spinCount="100000" saltData="GamcH9Q6Dw87zRbdp2HKRQ==" hashData="Kwuwihy7BFrfpKOsJk+PpV9bGU6EeTMPuF8gOwOn0/dYSCpJWR9nAHfm3TemPnSGXReTLQDkw79nXxek1JWe3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FF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FF00"/>
    <a:srgbClr val="003366"/>
    <a:srgbClr val="66FF99"/>
    <a:srgbClr val="66FFFF"/>
    <a:srgbClr val="6699FF"/>
    <a:srgbClr val="99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05" autoAdjust="0"/>
    <p:restoredTop sz="94688" autoAdjust="0"/>
  </p:normalViewPr>
  <p:slideViewPr>
    <p:cSldViewPr>
      <p:cViewPr varScale="1">
        <p:scale>
          <a:sx n="110" d="100"/>
          <a:sy n="110" d="100"/>
        </p:scale>
        <p:origin x="14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94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9710" tIns="59855" rIns="119710" bIns="59855" numCol="1" anchor="t" anchorCtr="0" compatLnSpc="1">
            <a:prstTxWarp prst="textNoShape">
              <a:avLst/>
            </a:prstTxWarp>
          </a:bodyPr>
          <a:lstStyle>
            <a:lvl1pPr algn="l" defTabSz="1198563" eaLnBrk="1" hangingPunct="1">
              <a:spcBef>
                <a:spcPct val="0"/>
              </a:spcBef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094288" y="0"/>
            <a:ext cx="38941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9710" tIns="59855" rIns="119710" bIns="59855" numCol="1" anchor="t" anchorCtr="0" compatLnSpc="1">
            <a:prstTxWarp prst="textNoShape">
              <a:avLst/>
            </a:prstTxWarp>
          </a:bodyPr>
          <a:lstStyle>
            <a:lvl1pPr algn="r" defTabSz="1198563" eaLnBrk="1" hangingPunct="1">
              <a:spcBef>
                <a:spcPct val="0"/>
              </a:spcBef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2260263"/>
            <a:ext cx="3894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9710" tIns="59855" rIns="119710" bIns="59855" numCol="1" anchor="b" anchorCtr="0" compatLnSpc="1">
            <a:prstTxWarp prst="textNoShape">
              <a:avLst/>
            </a:prstTxWarp>
          </a:bodyPr>
          <a:lstStyle>
            <a:lvl1pPr algn="l" defTabSz="1198563" eaLnBrk="1" hangingPunct="1">
              <a:spcBef>
                <a:spcPct val="0"/>
              </a:spcBef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94288" y="12260263"/>
            <a:ext cx="38941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9710" tIns="59855" rIns="119710" bIns="59855" numCol="1" anchor="b" anchorCtr="0" compatLnSpc="1">
            <a:prstTxWarp prst="textNoShape">
              <a:avLst/>
            </a:prstTxWarp>
          </a:bodyPr>
          <a:lstStyle>
            <a:lvl1pPr algn="r" defTabSz="1198563" eaLnBrk="1" hangingPunct="1">
              <a:spcBef>
                <a:spcPct val="0"/>
              </a:spcBef>
              <a:defRPr sz="16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8F62F6A-6114-42D0-9DAF-D967D66AF77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94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9710" tIns="59855" rIns="119710" bIns="59855" numCol="1" anchor="t" anchorCtr="0" compatLnSpc="1">
            <a:prstTxWarp prst="textNoShape">
              <a:avLst/>
            </a:prstTxWarp>
          </a:bodyPr>
          <a:lstStyle>
            <a:lvl1pPr algn="l" defTabSz="1198563" eaLnBrk="1" hangingPunct="1">
              <a:spcBef>
                <a:spcPct val="0"/>
              </a:spcBef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094288" y="0"/>
            <a:ext cx="38941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9710" tIns="59855" rIns="119710" bIns="59855" numCol="1" anchor="t" anchorCtr="0" compatLnSpc="1">
            <a:prstTxWarp prst="textNoShape">
              <a:avLst/>
            </a:prstTxWarp>
          </a:bodyPr>
          <a:lstStyle>
            <a:lvl1pPr algn="r" defTabSz="1198563" eaLnBrk="1" hangingPunct="1">
              <a:spcBef>
                <a:spcPct val="0"/>
              </a:spcBef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968375"/>
            <a:ext cx="6453187" cy="4840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98563" y="6132513"/>
            <a:ext cx="6591300" cy="580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9710" tIns="59855" rIns="119710" bIns="598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2260263"/>
            <a:ext cx="3894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9710" tIns="59855" rIns="119710" bIns="59855" numCol="1" anchor="b" anchorCtr="0" compatLnSpc="1">
            <a:prstTxWarp prst="textNoShape">
              <a:avLst/>
            </a:prstTxWarp>
          </a:bodyPr>
          <a:lstStyle>
            <a:lvl1pPr algn="l" defTabSz="1198563" eaLnBrk="1" hangingPunct="1">
              <a:spcBef>
                <a:spcPct val="0"/>
              </a:spcBef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094288" y="12260263"/>
            <a:ext cx="38941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9710" tIns="59855" rIns="119710" bIns="59855" numCol="1" anchor="b" anchorCtr="0" compatLnSpc="1">
            <a:prstTxWarp prst="textNoShape">
              <a:avLst/>
            </a:prstTxWarp>
          </a:bodyPr>
          <a:lstStyle>
            <a:lvl1pPr algn="r" defTabSz="1198563" eaLnBrk="1" hangingPunct="1">
              <a:spcBef>
                <a:spcPct val="0"/>
              </a:spcBef>
              <a:defRPr sz="16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BE04659-F05E-4F10-9553-E64009CB9A1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0BED2E44-778D-4B37-859F-25AE7D0B4C38}" type="slidenum">
              <a:rPr lang="en-US" altLang="zh-TW" sz="16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2</a:t>
            </a:fld>
            <a:endParaRPr lang="en-US" altLang="zh-TW" sz="16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1130300"/>
            <a:ext cx="6011862" cy="4508500"/>
          </a:xfrm>
          <a:ln w="12700" cap="flat">
            <a:solidFill>
              <a:schemeClr val="tx1"/>
            </a:solidFill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5388" y="6137275"/>
            <a:ext cx="6597650" cy="5432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110" tIns="61109" rIns="120110" bIns="61109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99918F7D-6017-428D-A33A-CB871F8D039A}" type="slidenum">
              <a:rPr lang="en-US" altLang="zh-TW" sz="16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13</a:t>
            </a:fld>
            <a:endParaRPr lang="en-US" altLang="zh-TW" sz="16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1130300"/>
            <a:ext cx="6011862" cy="4508500"/>
          </a:xfrm>
          <a:ln w="12700" cap="flat">
            <a:solidFill>
              <a:schemeClr val="tx1"/>
            </a:solidFill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5388" y="6137275"/>
            <a:ext cx="6597650" cy="5432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110" tIns="61109" rIns="120110" bIns="61109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18EC1F55-A465-402D-9D33-E4BC5519D6AE}" type="slidenum">
              <a:rPr lang="en-US" altLang="zh-TW" sz="16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14</a:t>
            </a:fld>
            <a:endParaRPr lang="en-US" altLang="zh-TW" sz="16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1130300"/>
            <a:ext cx="6011862" cy="4508500"/>
          </a:xfrm>
          <a:ln w="12700" cap="flat">
            <a:solidFill>
              <a:schemeClr val="tx1"/>
            </a:solidFill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5388" y="6137275"/>
            <a:ext cx="6597650" cy="5432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110" tIns="61109" rIns="120110" bIns="61109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6BA3CE3B-87FE-455B-A89A-1841C5969A41}" type="slidenum">
              <a:rPr lang="en-US" altLang="zh-TW" sz="16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15</a:t>
            </a:fld>
            <a:endParaRPr lang="en-US" altLang="zh-TW" sz="16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1130300"/>
            <a:ext cx="6011862" cy="4508500"/>
          </a:xfrm>
          <a:ln w="12700" cap="flat">
            <a:solidFill>
              <a:schemeClr val="tx1"/>
            </a:solidFill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5388" y="6137275"/>
            <a:ext cx="6597650" cy="5432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110" tIns="61109" rIns="120110" bIns="61109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5543E5DE-F584-4976-83C7-E35D873FCB0E}" type="slidenum">
              <a:rPr lang="en-US" altLang="zh-TW" sz="16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16</a:t>
            </a:fld>
            <a:endParaRPr lang="en-US" altLang="zh-TW" sz="16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1130300"/>
            <a:ext cx="6011862" cy="4508500"/>
          </a:xfrm>
          <a:ln w="12700" cap="flat">
            <a:solidFill>
              <a:schemeClr val="tx1"/>
            </a:solidFill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5388" y="6137275"/>
            <a:ext cx="6597650" cy="5432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110" tIns="61109" rIns="120110" bIns="61109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2C5CC920-BDCF-4749-B625-48D454D6839B}" type="slidenum">
              <a:rPr lang="en-US" altLang="zh-TW" sz="16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18</a:t>
            </a:fld>
            <a:endParaRPr lang="en-US" altLang="zh-TW" sz="16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9075" y="1131888"/>
            <a:ext cx="6008688" cy="4506912"/>
          </a:xfrm>
          <a:ln w="12700" cap="flat">
            <a:solidFill>
              <a:schemeClr val="tx1"/>
            </a:solidFill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8563" y="6134100"/>
            <a:ext cx="6594475" cy="5435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648" tIns="61382" rIns="120648" bIns="61382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55B8B5B4-F9AF-4CB2-BE8E-346CC63F341C}" type="slidenum">
              <a:rPr lang="en-US" altLang="zh-TW" sz="16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19</a:t>
            </a:fld>
            <a:endParaRPr lang="en-US" altLang="zh-TW" sz="16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9075" y="1131888"/>
            <a:ext cx="6008688" cy="4506912"/>
          </a:xfrm>
          <a:ln w="12700" cap="flat">
            <a:solidFill>
              <a:schemeClr val="tx1"/>
            </a:solidFill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8563" y="6134100"/>
            <a:ext cx="6594475" cy="5435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648" tIns="61382" rIns="120648" bIns="61382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12D12D28-1C84-4142-BFE1-B717D5BF22E4}" type="slidenum">
              <a:rPr lang="en-US" altLang="zh-TW" sz="16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20</a:t>
            </a:fld>
            <a:endParaRPr lang="en-US" altLang="zh-TW" sz="16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9075" y="1131888"/>
            <a:ext cx="6008688" cy="4506912"/>
          </a:xfrm>
          <a:ln w="12700" cap="flat">
            <a:solidFill>
              <a:schemeClr val="tx1"/>
            </a:solidFill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8563" y="6134100"/>
            <a:ext cx="6594475" cy="5435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648" tIns="61382" rIns="120648" bIns="61382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536ACBFD-AD08-4067-8913-D6281897E999}" type="slidenum">
              <a:rPr lang="en-US" altLang="zh-TW" sz="16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21</a:t>
            </a:fld>
            <a:endParaRPr lang="en-US" altLang="zh-TW" sz="16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9075" y="1131888"/>
            <a:ext cx="6008688" cy="4506912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8563" y="6134100"/>
            <a:ext cx="6594475" cy="5435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648" tIns="61382" rIns="120648" bIns="61382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8CE37B96-F62F-4178-BFD5-AD20902FD212}" type="slidenum">
              <a:rPr lang="en-US" altLang="zh-TW" sz="16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5</a:t>
            </a:fld>
            <a:endParaRPr lang="en-US" altLang="zh-TW" sz="16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1130300"/>
            <a:ext cx="6011862" cy="4508500"/>
          </a:xfrm>
          <a:ln w="12700" cap="flat">
            <a:solidFill>
              <a:schemeClr val="tx1"/>
            </a:solidFill>
          </a:ln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5388" y="6137275"/>
            <a:ext cx="6597650" cy="5432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110" tIns="61109" rIns="120110" bIns="61109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5F8C604D-6D2A-499A-9463-920536847848}" type="slidenum">
              <a:rPr lang="en-US" altLang="zh-TW" sz="16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6</a:t>
            </a:fld>
            <a:endParaRPr lang="en-US" altLang="zh-TW" sz="16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1130300"/>
            <a:ext cx="6011862" cy="4508500"/>
          </a:xfrm>
          <a:ln w="12700" cap="flat">
            <a:solidFill>
              <a:schemeClr val="tx1"/>
            </a:solidFill>
          </a:ln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5388" y="6137275"/>
            <a:ext cx="6597650" cy="5432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110" tIns="61109" rIns="120110" bIns="61109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8F35A426-F768-4873-9A54-4B2061D7EF70}" type="slidenum">
              <a:rPr lang="en-US" altLang="zh-TW" sz="16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7</a:t>
            </a:fld>
            <a:endParaRPr lang="en-US" altLang="zh-TW" sz="16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1130300"/>
            <a:ext cx="6011862" cy="4508500"/>
          </a:xfrm>
          <a:ln w="12700" cap="flat">
            <a:solidFill>
              <a:schemeClr val="tx1"/>
            </a:solidFill>
          </a:ln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5388" y="6137275"/>
            <a:ext cx="6597650" cy="5432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110" tIns="61109" rIns="120110" bIns="61109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1658A7A9-B9B8-44ED-90F3-CAFF375C8F6B}" type="slidenum">
              <a:rPr lang="en-US" altLang="zh-TW" sz="16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8</a:t>
            </a:fld>
            <a:endParaRPr lang="en-US" altLang="zh-TW" sz="16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1130300"/>
            <a:ext cx="6011862" cy="4508500"/>
          </a:xfrm>
          <a:ln w="12700" cap="flat">
            <a:solidFill>
              <a:schemeClr val="tx1"/>
            </a:solidFill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5388" y="6137275"/>
            <a:ext cx="6597650" cy="5432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110" tIns="61109" rIns="120110" bIns="61109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FB7790FE-1D00-4CEE-B501-000D52482BA8}" type="slidenum">
              <a:rPr lang="en-US" altLang="zh-TW" sz="16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9</a:t>
            </a:fld>
            <a:endParaRPr lang="en-US" altLang="zh-TW" sz="16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1130300"/>
            <a:ext cx="6011862" cy="4508500"/>
          </a:xfrm>
          <a:ln w="12700" cap="flat">
            <a:solidFill>
              <a:schemeClr val="tx1"/>
            </a:solidFill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5388" y="6137275"/>
            <a:ext cx="6597650" cy="5432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110" tIns="61109" rIns="120110" bIns="61109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A0120874-6A24-4C26-A11B-04198CF5B706}" type="slidenum">
              <a:rPr lang="en-US" altLang="zh-TW" sz="16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10</a:t>
            </a:fld>
            <a:endParaRPr lang="en-US" altLang="zh-TW" sz="16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1130300"/>
            <a:ext cx="6011862" cy="4508500"/>
          </a:xfrm>
          <a:ln w="12700" cap="flat">
            <a:solidFill>
              <a:schemeClr val="tx1"/>
            </a:solidFill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5388" y="6137275"/>
            <a:ext cx="6597650" cy="5432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110" tIns="61109" rIns="120110" bIns="61109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67079798-4C94-4C70-99A7-5D058B2E8C9A}" type="slidenum">
              <a:rPr lang="en-US" altLang="zh-TW" sz="16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11</a:t>
            </a:fld>
            <a:endParaRPr lang="en-US" altLang="zh-TW" sz="16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1130300"/>
            <a:ext cx="6011862" cy="4508500"/>
          </a:xfrm>
          <a:ln w="12700" cap="flat">
            <a:solidFill>
              <a:schemeClr val="tx1"/>
            </a:solidFill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5388" y="6137275"/>
            <a:ext cx="6597650" cy="5432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110" tIns="61109" rIns="120110" bIns="61109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198563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1198563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500488E6-10D1-4778-8D3C-B53A3D40142C}" type="slidenum">
              <a:rPr lang="en-US" altLang="zh-TW" sz="16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12</a:t>
            </a:fld>
            <a:endParaRPr lang="en-US" altLang="zh-TW" sz="16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1130300"/>
            <a:ext cx="6011862" cy="4508500"/>
          </a:xfrm>
          <a:ln w="12700" cap="flat">
            <a:solidFill>
              <a:schemeClr val="tx1"/>
            </a:solidFill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5388" y="6137275"/>
            <a:ext cx="6597650" cy="5432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110" tIns="61109" rIns="120110" bIns="61109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745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218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25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99"/>
            </a:gs>
            <a:gs pos="100000">
              <a:srgbClr val="272774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1028" name="Rectangle 341"/>
          <p:cNvSpPr>
            <a:spLocks noChangeArrowheads="1"/>
          </p:cNvSpPr>
          <p:nvPr userDrawn="1"/>
        </p:nvSpPr>
        <p:spPr bwMode="hidden">
          <a:xfrm>
            <a:off x="0" y="6597650"/>
            <a:ext cx="9131300" cy="287338"/>
          </a:xfrm>
          <a:prstGeom prst="rect">
            <a:avLst/>
          </a:prstGeom>
          <a:gradFill rotWithShape="0">
            <a:gsLst>
              <a:gs pos="0">
                <a:srgbClr val="333399"/>
              </a:gs>
              <a:gs pos="100000">
                <a:srgbClr val="00006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spcBef>
                <a:spcPct val="20000"/>
              </a:spcBef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spcBef>
                <a:spcPct val="20000"/>
              </a:spcBef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spcBef>
                <a:spcPct val="20000"/>
              </a:spcBef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spcBef>
                <a:spcPct val="20000"/>
              </a:spcBef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spcBef>
                <a:spcPct val="20000"/>
              </a:spcBef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29" name="Line 344"/>
          <p:cNvSpPr>
            <a:spLocks noChangeShapeType="1"/>
          </p:cNvSpPr>
          <p:nvPr userDrawn="1"/>
        </p:nvSpPr>
        <p:spPr bwMode="ltGray">
          <a:xfrm flipV="1">
            <a:off x="7507288" y="6202363"/>
            <a:ext cx="163512" cy="295275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0" name="Line 345"/>
          <p:cNvSpPr>
            <a:spLocks noChangeShapeType="1"/>
          </p:cNvSpPr>
          <p:nvPr userDrawn="1"/>
        </p:nvSpPr>
        <p:spPr bwMode="ltGray">
          <a:xfrm flipV="1">
            <a:off x="8413750" y="4632325"/>
            <a:ext cx="57150" cy="112713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1" name="Line 346"/>
          <p:cNvSpPr>
            <a:spLocks noChangeShapeType="1"/>
          </p:cNvSpPr>
          <p:nvPr userDrawn="1"/>
        </p:nvSpPr>
        <p:spPr bwMode="ltGray">
          <a:xfrm flipV="1">
            <a:off x="8509000" y="4437063"/>
            <a:ext cx="57150" cy="112712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2" name="Freeform 343"/>
          <p:cNvSpPr>
            <a:spLocks/>
          </p:cNvSpPr>
          <p:nvPr userDrawn="1"/>
        </p:nvSpPr>
        <p:spPr bwMode="ltGray">
          <a:xfrm>
            <a:off x="7467600" y="4498975"/>
            <a:ext cx="1641475" cy="2020888"/>
          </a:xfrm>
          <a:custGeom>
            <a:avLst/>
            <a:gdLst>
              <a:gd name="T0" fmla="*/ 646 w 1034"/>
              <a:gd name="T1" fmla="*/ 23 h 1273"/>
              <a:gd name="T2" fmla="*/ 765 w 1034"/>
              <a:gd name="T3" fmla="*/ 92 h 1273"/>
              <a:gd name="T4" fmla="*/ 866 w 1034"/>
              <a:gd name="T5" fmla="*/ 184 h 1273"/>
              <a:gd name="T6" fmla="*/ 944 w 1034"/>
              <a:gd name="T7" fmla="*/ 294 h 1273"/>
              <a:gd name="T8" fmla="*/ 1000 w 1034"/>
              <a:gd name="T9" fmla="*/ 417 h 1273"/>
              <a:gd name="T10" fmla="*/ 1030 w 1034"/>
              <a:gd name="T11" fmla="*/ 550 h 1273"/>
              <a:gd name="T12" fmla="*/ 1030 w 1034"/>
              <a:gd name="T13" fmla="*/ 688 h 1273"/>
              <a:gd name="T14" fmla="*/ 1000 w 1034"/>
              <a:gd name="T15" fmla="*/ 821 h 1273"/>
              <a:gd name="T16" fmla="*/ 944 w 1034"/>
              <a:gd name="T17" fmla="*/ 944 h 1273"/>
              <a:gd name="T18" fmla="*/ 866 w 1034"/>
              <a:gd name="T19" fmla="*/ 1055 h 1273"/>
              <a:gd name="T20" fmla="*/ 765 w 1034"/>
              <a:gd name="T21" fmla="*/ 1148 h 1273"/>
              <a:gd name="T22" fmla="*/ 646 w 1034"/>
              <a:gd name="T23" fmla="*/ 1215 h 1273"/>
              <a:gd name="T24" fmla="*/ 517 w 1034"/>
              <a:gd name="T25" fmla="*/ 1257 h 1273"/>
              <a:gd name="T26" fmla="*/ 382 w 1034"/>
              <a:gd name="T27" fmla="*/ 1272 h 1273"/>
              <a:gd name="T28" fmla="*/ 246 w 1034"/>
              <a:gd name="T29" fmla="*/ 1257 h 1273"/>
              <a:gd name="T30" fmla="*/ 118 w 1034"/>
              <a:gd name="T31" fmla="*/ 1215 h 1273"/>
              <a:gd name="T32" fmla="*/ 0 w 1034"/>
              <a:gd name="T33" fmla="*/ 1148 h 1273"/>
              <a:gd name="T34" fmla="*/ 89 w 1034"/>
              <a:gd name="T35" fmla="*/ 1129 h 1273"/>
              <a:gd name="T36" fmla="*/ 201 w 1034"/>
              <a:gd name="T37" fmla="*/ 1179 h 1273"/>
              <a:gd name="T38" fmla="*/ 320 w 1034"/>
              <a:gd name="T39" fmla="*/ 1204 h 1273"/>
              <a:gd name="T40" fmla="*/ 443 w 1034"/>
              <a:gd name="T41" fmla="*/ 1204 h 1273"/>
              <a:gd name="T42" fmla="*/ 563 w 1034"/>
              <a:gd name="T43" fmla="*/ 1179 h 1273"/>
              <a:gd name="T44" fmla="*/ 675 w 1034"/>
              <a:gd name="T45" fmla="*/ 1129 h 1273"/>
              <a:gd name="T46" fmla="*/ 775 w 1034"/>
              <a:gd name="T47" fmla="*/ 1057 h 1273"/>
              <a:gd name="T48" fmla="*/ 857 w 1034"/>
              <a:gd name="T49" fmla="*/ 965 h 1273"/>
              <a:gd name="T50" fmla="*/ 919 w 1034"/>
              <a:gd name="T51" fmla="*/ 858 h 1273"/>
              <a:gd name="T52" fmla="*/ 956 w 1034"/>
              <a:gd name="T53" fmla="*/ 742 h 1273"/>
              <a:gd name="T54" fmla="*/ 969 w 1034"/>
              <a:gd name="T55" fmla="*/ 619 h 1273"/>
              <a:gd name="T56" fmla="*/ 956 w 1034"/>
              <a:gd name="T57" fmla="*/ 496 h 1273"/>
              <a:gd name="T58" fmla="*/ 919 w 1034"/>
              <a:gd name="T59" fmla="*/ 381 h 1273"/>
              <a:gd name="T60" fmla="*/ 857 w 1034"/>
              <a:gd name="T61" fmla="*/ 273 h 1273"/>
              <a:gd name="T62" fmla="*/ 775 w 1034"/>
              <a:gd name="T63" fmla="*/ 182 h 1273"/>
              <a:gd name="T64" fmla="*/ 675 w 1034"/>
              <a:gd name="T65" fmla="*/ 110 h 1273"/>
              <a:gd name="T66" fmla="*/ 563 w 1034"/>
              <a:gd name="T67" fmla="*/ 61 h 1273"/>
              <a:gd name="T68" fmla="*/ 582 w 1034"/>
              <a:gd name="T69" fmla="*/ 0 h 127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034" h="1273">
                <a:moveTo>
                  <a:pt x="582" y="0"/>
                </a:moveTo>
                <a:lnTo>
                  <a:pt x="646" y="23"/>
                </a:lnTo>
                <a:lnTo>
                  <a:pt x="707" y="56"/>
                </a:lnTo>
                <a:lnTo>
                  <a:pt x="765" y="92"/>
                </a:lnTo>
                <a:lnTo>
                  <a:pt x="818" y="134"/>
                </a:lnTo>
                <a:lnTo>
                  <a:pt x="866" y="184"/>
                </a:lnTo>
                <a:lnTo>
                  <a:pt x="908" y="237"/>
                </a:lnTo>
                <a:lnTo>
                  <a:pt x="944" y="294"/>
                </a:lnTo>
                <a:lnTo>
                  <a:pt x="977" y="353"/>
                </a:lnTo>
                <a:lnTo>
                  <a:pt x="1000" y="417"/>
                </a:lnTo>
                <a:lnTo>
                  <a:pt x="1018" y="483"/>
                </a:lnTo>
                <a:lnTo>
                  <a:pt x="1030" y="550"/>
                </a:lnTo>
                <a:lnTo>
                  <a:pt x="1033" y="619"/>
                </a:lnTo>
                <a:lnTo>
                  <a:pt x="1030" y="688"/>
                </a:lnTo>
                <a:lnTo>
                  <a:pt x="1018" y="756"/>
                </a:lnTo>
                <a:lnTo>
                  <a:pt x="1000" y="821"/>
                </a:lnTo>
                <a:lnTo>
                  <a:pt x="977" y="884"/>
                </a:lnTo>
                <a:lnTo>
                  <a:pt x="944" y="944"/>
                </a:lnTo>
                <a:lnTo>
                  <a:pt x="908" y="1003"/>
                </a:lnTo>
                <a:lnTo>
                  <a:pt x="866" y="1055"/>
                </a:lnTo>
                <a:lnTo>
                  <a:pt x="818" y="1105"/>
                </a:lnTo>
                <a:lnTo>
                  <a:pt x="765" y="1148"/>
                </a:lnTo>
                <a:lnTo>
                  <a:pt x="707" y="1183"/>
                </a:lnTo>
                <a:lnTo>
                  <a:pt x="646" y="1215"/>
                </a:lnTo>
                <a:lnTo>
                  <a:pt x="582" y="1239"/>
                </a:lnTo>
                <a:lnTo>
                  <a:pt x="517" y="1257"/>
                </a:lnTo>
                <a:lnTo>
                  <a:pt x="450" y="1269"/>
                </a:lnTo>
                <a:lnTo>
                  <a:pt x="382" y="1272"/>
                </a:lnTo>
                <a:lnTo>
                  <a:pt x="313" y="1269"/>
                </a:lnTo>
                <a:lnTo>
                  <a:pt x="246" y="1257"/>
                </a:lnTo>
                <a:lnTo>
                  <a:pt x="180" y="1239"/>
                </a:lnTo>
                <a:lnTo>
                  <a:pt x="118" y="1215"/>
                </a:lnTo>
                <a:lnTo>
                  <a:pt x="57" y="1183"/>
                </a:lnTo>
                <a:lnTo>
                  <a:pt x="0" y="1148"/>
                </a:lnTo>
                <a:lnTo>
                  <a:pt x="36" y="1095"/>
                </a:lnTo>
                <a:lnTo>
                  <a:pt x="89" y="1129"/>
                </a:lnTo>
                <a:lnTo>
                  <a:pt x="144" y="1156"/>
                </a:lnTo>
                <a:lnTo>
                  <a:pt x="201" y="1179"/>
                </a:lnTo>
                <a:lnTo>
                  <a:pt x="261" y="1195"/>
                </a:lnTo>
                <a:lnTo>
                  <a:pt x="320" y="1204"/>
                </a:lnTo>
                <a:lnTo>
                  <a:pt x="382" y="1208"/>
                </a:lnTo>
                <a:lnTo>
                  <a:pt x="443" y="1204"/>
                </a:lnTo>
                <a:lnTo>
                  <a:pt x="504" y="1195"/>
                </a:lnTo>
                <a:lnTo>
                  <a:pt x="563" y="1179"/>
                </a:lnTo>
                <a:lnTo>
                  <a:pt x="621" y="1156"/>
                </a:lnTo>
                <a:lnTo>
                  <a:pt x="675" y="1129"/>
                </a:lnTo>
                <a:lnTo>
                  <a:pt x="727" y="1095"/>
                </a:lnTo>
                <a:lnTo>
                  <a:pt x="775" y="1057"/>
                </a:lnTo>
                <a:lnTo>
                  <a:pt x="818" y="1013"/>
                </a:lnTo>
                <a:lnTo>
                  <a:pt x="857" y="965"/>
                </a:lnTo>
                <a:lnTo>
                  <a:pt x="890" y="913"/>
                </a:lnTo>
                <a:lnTo>
                  <a:pt x="919" y="858"/>
                </a:lnTo>
                <a:lnTo>
                  <a:pt x="941" y="802"/>
                </a:lnTo>
                <a:lnTo>
                  <a:pt x="956" y="742"/>
                </a:lnTo>
                <a:lnTo>
                  <a:pt x="965" y="680"/>
                </a:lnTo>
                <a:lnTo>
                  <a:pt x="969" y="619"/>
                </a:lnTo>
                <a:lnTo>
                  <a:pt x="965" y="557"/>
                </a:lnTo>
                <a:lnTo>
                  <a:pt x="956" y="496"/>
                </a:lnTo>
                <a:lnTo>
                  <a:pt x="941" y="437"/>
                </a:lnTo>
                <a:lnTo>
                  <a:pt x="919" y="381"/>
                </a:lnTo>
                <a:lnTo>
                  <a:pt x="890" y="325"/>
                </a:lnTo>
                <a:lnTo>
                  <a:pt x="857" y="273"/>
                </a:lnTo>
                <a:lnTo>
                  <a:pt x="818" y="225"/>
                </a:lnTo>
                <a:lnTo>
                  <a:pt x="775" y="182"/>
                </a:lnTo>
                <a:lnTo>
                  <a:pt x="727" y="144"/>
                </a:lnTo>
                <a:lnTo>
                  <a:pt x="675" y="110"/>
                </a:lnTo>
                <a:lnTo>
                  <a:pt x="621" y="81"/>
                </a:lnTo>
                <a:lnTo>
                  <a:pt x="563" y="61"/>
                </a:lnTo>
                <a:lnTo>
                  <a:pt x="565" y="56"/>
                </a:lnTo>
                <a:lnTo>
                  <a:pt x="582" y="0"/>
                </a:lnTo>
              </a:path>
            </a:pathLst>
          </a:custGeom>
          <a:gradFill rotWithShape="1">
            <a:gsLst>
              <a:gs pos="0">
                <a:srgbClr val="333399"/>
              </a:gs>
              <a:gs pos="100000">
                <a:srgbClr val="000066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3" name="Freeform 347"/>
          <p:cNvSpPr>
            <a:spLocks/>
          </p:cNvSpPr>
          <p:nvPr userDrawn="1"/>
        </p:nvSpPr>
        <p:spPr bwMode="ltGray">
          <a:xfrm>
            <a:off x="7688263" y="6526213"/>
            <a:ext cx="958850" cy="174625"/>
          </a:xfrm>
          <a:custGeom>
            <a:avLst/>
            <a:gdLst>
              <a:gd name="T0" fmla="*/ 2 w 604"/>
              <a:gd name="T1" fmla="*/ 70 h 110"/>
              <a:gd name="T2" fmla="*/ 14 w 604"/>
              <a:gd name="T3" fmla="*/ 57 h 110"/>
              <a:gd name="T4" fmla="*/ 31 w 604"/>
              <a:gd name="T5" fmla="*/ 46 h 110"/>
              <a:gd name="T6" fmla="*/ 63 w 604"/>
              <a:gd name="T7" fmla="*/ 30 h 110"/>
              <a:gd name="T8" fmla="*/ 100 w 604"/>
              <a:gd name="T9" fmla="*/ 21 h 110"/>
              <a:gd name="T10" fmla="*/ 134 w 604"/>
              <a:gd name="T11" fmla="*/ 13 h 110"/>
              <a:gd name="T12" fmla="*/ 181 w 604"/>
              <a:gd name="T13" fmla="*/ 6 h 110"/>
              <a:gd name="T14" fmla="*/ 225 w 604"/>
              <a:gd name="T15" fmla="*/ 2 h 110"/>
              <a:gd name="T16" fmla="*/ 277 w 604"/>
              <a:gd name="T17" fmla="*/ 0 h 110"/>
              <a:gd name="T18" fmla="*/ 340 w 604"/>
              <a:gd name="T19" fmla="*/ 0 h 110"/>
              <a:gd name="T20" fmla="*/ 407 w 604"/>
              <a:gd name="T21" fmla="*/ 4 h 110"/>
              <a:gd name="T22" fmla="*/ 453 w 604"/>
              <a:gd name="T23" fmla="*/ 10 h 110"/>
              <a:gd name="T24" fmla="*/ 502 w 604"/>
              <a:gd name="T25" fmla="*/ 19 h 110"/>
              <a:gd name="T26" fmla="*/ 549 w 604"/>
              <a:gd name="T27" fmla="*/ 33 h 110"/>
              <a:gd name="T28" fmla="*/ 573 w 604"/>
              <a:gd name="T29" fmla="*/ 47 h 110"/>
              <a:gd name="T30" fmla="*/ 588 w 604"/>
              <a:gd name="T31" fmla="*/ 58 h 110"/>
              <a:gd name="T32" fmla="*/ 603 w 604"/>
              <a:gd name="T33" fmla="*/ 77 h 110"/>
              <a:gd name="T34" fmla="*/ 578 w 604"/>
              <a:gd name="T35" fmla="*/ 87 h 110"/>
              <a:gd name="T36" fmla="*/ 536 w 604"/>
              <a:gd name="T37" fmla="*/ 95 h 110"/>
              <a:gd name="T38" fmla="*/ 485 w 604"/>
              <a:gd name="T39" fmla="*/ 101 h 110"/>
              <a:gd name="T40" fmla="*/ 436 w 604"/>
              <a:gd name="T41" fmla="*/ 106 h 110"/>
              <a:gd name="T42" fmla="*/ 377 w 604"/>
              <a:gd name="T43" fmla="*/ 108 h 110"/>
              <a:gd name="T44" fmla="*/ 313 w 604"/>
              <a:gd name="T45" fmla="*/ 109 h 110"/>
              <a:gd name="T46" fmla="*/ 252 w 604"/>
              <a:gd name="T47" fmla="*/ 109 h 110"/>
              <a:gd name="T48" fmla="*/ 188 w 604"/>
              <a:gd name="T49" fmla="*/ 108 h 110"/>
              <a:gd name="T50" fmla="*/ 117 w 604"/>
              <a:gd name="T51" fmla="*/ 102 h 110"/>
              <a:gd name="T52" fmla="*/ 61 w 604"/>
              <a:gd name="T53" fmla="*/ 96 h 110"/>
              <a:gd name="T54" fmla="*/ 14 w 604"/>
              <a:gd name="T55" fmla="*/ 86 h 110"/>
              <a:gd name="T56" fmla="*/ 0 w 604"/>
              <a:gd name="T57" fmla="*/ 78 h 110"/>
              <a:gd name="T58" fmla="*/ 2 w 604"/>
              <a:gd name="T59" fmla="*/ 70 h 11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04" h="110">
                <a:moveTo>
                  <a:pt x="2" y="70"/>
                </a:moveTo>
                <a:lnTo>
                  <a:pt x="14" y="57"/>
                </a:lnTo>
                <a:lnTo>
                  <a:pt x="31" y="46"/>
                </a:lnTo>
                <a:lnTo>
                  <a:pt x="63" y="30"/>
                </a:lnTo>
                <a:lnTo>
                  <a:pt x="100" y="21"/>
                </a:lnTo>
                <a:lnTo>
                  <a:pt x="134" y="13"/>
                </a:lnTo>
                <a:lnTo>
                  <a:pt x="181" y="6"/>
                </a:lnTo>
                <a:lnTo>
                  <a:pt x="225" y="2"/>
                </a:lnTo>
                <a:lnTo>
                  <a:pt x="277" y="0"/>
                </a:lnTo>
                <a:lnTo>
                  <a:pt x="340" y="0"/>
                </a:lnTo>
                <a:lnTo>
                  <a:pt x="407" y="4"/>
                </a:lnTo>
                <a:lnTo>
                  <a:pt x="453" y="10"/>
                </a:lnTo>
                <a:lnTo>
                  <a:pt x="502" y="19"/>
                </a:lnTo>
                <a:lnTo>
                  <a:pt x="549" y="33"/>
                </a:lnTo>
                <a:lnTo>
                  <a:pt x="573" y="47"/>
                </a:lnTo>
                <a:lnTo>
                  <a:pt x="588" y="58"/>
                </a:lnTo>
                <a:lnTo>
                  <a:pt x="603" y="77"/>
                </a:lnTo>
                <a:lnTo>
                  <a:pt x="578" y="87"/>
                </a:lnTo>
                <a:lnTo>
                  <a:pt x="536" y="95"/>
                </a:lnTo>
                <a:lnTo>
                  <a:pt x="485" y="101"/>
                </a:lnTo>
                <a:lnTo>
                  <a:pt x="436" y="106"/>
                </a:lnTo>
                <a:lnTo>
                  <a:pt x="377" y="108"/>
                </a:lnTo>
                <a:lnTo>
                  <a:pt x="313" y="109"/>
                </a:lnTo>
                <a:lnTo>
                  <a:pt x="252" y="109"/>
                </a:lnTo>
                <a:lnTo>
                  <a:pt x="188" y="108"/>
                </a:lnTo>
                <a:lnTo>
                  <a:pt x="117" y="102"/>
                </a:lnTo>
                <a:lnTo>
                  <a:pt x="61" y="96"/>
                </a:lnTo>
                <a:lnTo>
                  <a:pt x="14" y="86"/>
                </a:lnTo>
                <a:lnTo>
                  <a:pt x="0" y="78"/>
                </a:lnTo>
                <a:lnTo>
                  <a:pt x="2" y="70"/>
                </a:lnTo>
              </a:path>
            </a:pathLst>
          </a:custGeom>
          <a:gradFill rotWithShape="0">
            <a:gsLst>
              <a:gs pos="0">
                <a:srgbClr val="333399"/>
              </a:gs>
              <a:gs pos="100000">
                <a:srgbClr val="000066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4" name="Oval 348"/>
          <p:cNvSpPr>
            <a:spLocks noChangeArrowheads="1"/>
          </p:cNvSpPr>
          <p:nvPr userDrawn="1"/>
        </p:nvSpPr>
        <p:spPr bwMode="grayWhite">
          <a:xfrm>
            <a:off x="7219950" y="4640263"/>
            <a:ext cx="1704975" cy="1703387"/>
          </a:xfrm>
          <a:prstGeom prst="ellipse">
            <a:avLst/>
          </a:prstGeom>
          <a:gradFill rotWithShape="0">
            <a:gsLst>
              <a:gs pos="0">
                <a:srgbClr val="333399"/>
              </a:gs>
              <a:gs pos="100000">
                <a:srgbClr val="000038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spcBef>
                <a:spcPct val="20000"/>
              </a:spcBef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spcBef>
                <a:spcPct val="20000"/>
              </a:spcBef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spcBef>
                <a:spcPct val="20000"/>
              </a:spcBef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spcBef>
                <a:spcPct val="20000"/>
              </a:spcBef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spcBef>
                <a:spcPct val="20000"/>
              </a:spcBef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grpSp>
        <p:nvGrpSpPr>
          <p:cNvPr id="1035" name="Group 349"/>
          <p:cNvGrpSpPr>
            <a:grpSpLocks/>
          </p:cNvGrpSpPr>
          <p:nvPr userDrawn="1"/>
        </p:nvGrpSpPr>
        <p:grpSpPr bwMode="auto">
          <a:xfrm>
            <a:off x="7219950" y="4818063"/>
            <a:ext cx="1585913" cy="1265237"/>
            <a:chOff x="4458" y="2991"/>
            <a:chExt cx="999" cy="797"/>
          </a:xfrm>
        </p:grpSpPr>
        <p:sp>
          <p:nvSpPr>
            <p:cNvPr id="1037" name="Freeform 350"/>
            <p:cNvSpPr>
              <a:spLocks/>
            </p:cNvSpPr>
            <p:nvPr/>
          </p:nvSpPr>
          <p:spPr bwMode="grayWhite">
            <a:xfrm>
              <a:off x="4599" y="3283"/>
              <a:ext cx="1" cy="17"/>
            </a:xfrm>
            <a:custGeom>
              <a:avLst/>
              <a:gdLst>
                <a:gd name="T0" fmla="*/ 0 w 1"/>
                <a:gd name="T1" fmla="*/ 0 h 17"/>
                <a:gd name="T2" fmla="*/ 0 w 1"/>
                <a:gd name="T3" fmla="*/ 16 h 17"/>
                <a:gd name="T4" fmla="*/ 0 w 1"/>
                <a:gd name="T5" fmla="*/ 16 h 17"/>
                <a:gd name="T6" fmla="*/ 0 w 1"/>
                <a:gd name="T7" fmla="*/ 6 h 17"/>
                <a:gd name="T8" fmla="*/ 0 w 1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7">
                  <a:moveTo>
                    <a:pt x="0" y="0"/>
                  </a:moveTo>
                  <a:lnTo>
                    <a:pt x="0" y="16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8" name="Freeform 351"/>
            <p:cNvSpPr>
              <a:spLocks/>
            </p:cNvSpPr>
            <p:nvPr/>
          </p:nvSpPr>
          <p:spPr bwMode="grayWhite">
            <a:xfrm>
              <a:off x="4616" y="33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9" name="Freeform 352"/>
            <p:cNvSpPr>
              <a:spLocks/>
            </p:cNvSpPr>
            <p:nvPr/>
          </p:nvSpPr>
          <p:spPr bwMode="grayWhite">
            <a:xfrm>
              <a:off x="4674" y="3275"/>
              <a:ext cx="37" cy="35"/>
            </a:xfrm>
            <a:custGeom>
              <a:avLst/>
              <a:gdLst>
                <a:gd name="T0" fmla="*/ 36 w 37"/>
                <a:gd name="T1" fmla="*/ 0 h 35"/>
                <a:gd name="T2" fmla="*/ 22 w 37"/>
                <a:gd name="T3" fmla="*/ 0 h 35"/>
                <a:gd name="T4" fmla="*/ 14 w 37"/>
                <a:gd name="T5" fmla="*/ 9 h 35"/>
                <a:gd name="T6" fmla="*/ 9 w 37"/>
                <a:gd name="T7" fmla="*/ 9 h 35"/>
                <a:gd name="T8" fmla="*/ 5 w 37"/>
                <a:gd name="T9" fmla="*/ 13 h 35"/>
                <a:gd name="T10" fmla="*/ 0 w 37"/>
                <a:gd name="T11" fmla="*/ 13 h 35"/>
                <a:gd name="T12" fmla="*/ 0 w 37"/>
                <a:gd name="T13" fmla="*/ 25 h 35"/>
                <a:gd name="T14" fmla="*/ 8 w 37"/>
                <a:gd name="T15" fmla="*/ 34 h 35"/>
                <a:gd name="T16" fmla="*/ 29 w 37"/>
                <a:gd name="T17" fmla="*/ 34 h 35"/>
                <a:gd name="T18" fmla="*/ 36 w 37"/>
                <a:gd name="T19" fmla="*/ 25 h 35"/>
                <a:gd name="T20" fmla="*/ 36 w 37"/>
                <a:gd name="T21" fmla="*/ 0 h 3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" h="35">
                  <a:moveTo>
                    <a:pt x="36" y="0"/>
                  </a:moveTo>
                  <a:lnTo>
                    <a:pt x="22" y="0"/>
                  </a:lnTo>
                  <a:lnTo>
                    <a:pt x="14" y="9"/>
                  </a:lnTo>
                  <a:lnTo>
                    <a:pt x="9" y="9"/>
                  </a:lnTo>
                  <a:lnTo>
                    <a:pt x="5" y="13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8" y="34"/>
                  </a:lnTo>
                  <a:lnTo>
                    <a:pt x="29" y="34"/>
                  </a:lnTo>
                  <a:lnTo>
                    <a:pt x="36" y="25"/>
                  </a:lnTo>
                  <a:lnTo>
                    <a:pt x="36" y="0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0" name="Freeform 353"/>
            <p:cNvSpPr>
              <a:spLocks/>
            </p:cNvSpPr>
            <p:nvPr/>
          </p:nvSpPr>
          <p:spPr bwMode="grayWhite">
            <a:xfrm>
              <a:off x="4458" y="3303"/>
              <a:ext cx="324" cy="422"/>
            </a:xfrm>
            <a:custGeom>
              <a:avLst/>
              <a:gdLst>
                <a:gd name="T0" fmla="*/ 76 w 324"/>
                <a:gd name="T1" fmla="*/ 0 h 422"/>
                <a:gd name="T2" fmla="*/ 71 w 324"/>
                <a:gd name="T3" fmla="*/ 11 h 422"/>
                <a:gd name="T4" fmla="*/ 45 w 324"/>
                <a:gd name="T5" fmla="*/ 33 h 422"/>
                <a:gd name="T6" fmla="*/ 40 w 324"/>
                <a:gd name="T7" fmla="*/ 53 h 422"/>
                <a:gd name="T8" fmla="*/ 21 w 324"/>
                <a:gd name="T9" fmla="*/ 68 h 422"/>
                <a:gd name="T10" fmla="*/ 8 w 324"/>
                <a:gd name="T11" fmla="*/ 96 h 422"/>
                <a:gd name="T12" fmla="*/ 8 w 324"/>
                <a:gd name="T13" fmla="*/ 114 h 422"/>
                <a:gd name="T14" fmla="*/ 0 w 324"/>
                <a:gd name="T15" fmla="*/ 144 h 422"/>
                <a:gd name="T16" fmla="*/ 11 w 324"/>
                <a:gd name="T17" fmla="*/ 157 h 422"/>
                <a:gd name="T18" fmla="*/ 40 w 324"/>
                <a:gd name="T19" fmla="*/ 195 h 422"/>
                <a:gd name="T20" fmla="*/ 48 w 324"/>
                <a:gd name="T21" fmla="*/ 190 h 422"/>
                <a:gd name="T22" fmla="*/ 99 w 324"/>
                <a:gd name="T23" fmla="*/ 190 h 422"/>
                <a:gd name="T24" fmla="*/ 123 w 324"/>
                <a:gd name="T25" fmla="*/ 199 h 422"/>
                <a:gd name="T26" fmla="*/ 121 w 324"/>
                <a:gd name="T27" fmla="*/ 229 h 422"/>
                <a:gd name="T28" fmla="*/ 138 w 324"/>
                <a:gd name="T29" fmla="*/ 268 h 422"/>
                <a:gd name="T30" fmla="*/ 137 w 324"/>
                <a:gd name="T31" fmla="*/ 279 h 422"/>
                <a:gd name="T32" fmla="*/ 144 w 324"/>
                <a:gd name="T33" fmla="*/ 291 h 422"/>
                <a:gd name="T34" fmla="*/ 133 w 324"/>
                <a:gd name="T35" fmla="*/ 319 h 422"/>
                <a:gd name="T36" fmla="*/ 146 w 324"/>
                <a:gd name="T37" fmla="*/ 354 h 422"/>
                <a:gd name="T38" fmla="*/ 153 w 324"/>
                <a:gd name="T39" fmla="*/ 382 h 422"/>
                <a:gd name="T40" fmla="*/ 162 w 324"/>
                <a:gd name="T41" fmla="*/ 399 h 422"/>
                <a:gd name="T42" fmla="*/ 171 w 324"/>
                <a:gd name="T43" fmla="*/ 421 h 422"/>
                <a:gd name="T44" fmla="*/ 188 w 324"/>
                <a:gd name="T45" fmla="*/ 418 h 422"/>
                <a:gd name="T46" fmla="*/ 216 w 324"/>
                <a:gd name="T47" fmla="*/ 402 h 422"/>
                <a:gd name="T48" fmla="*/ 229 w 324"/>
                <a:gd name="T49" fmla="*/ 382 h 422"/>
                <a:gd name="T50" fmla="*/ 228 w 324"/>
                <a:gd name="T51" fmla="*/ 369 h 422"/>
                <a:gd name="T52" fmla="*/ 245 w 324"/>
                <a:gd name="T53" fmla="*/ 359 h 422"/>
                <a:gd name="T54" fmla="*/ 242 w 324"/>
                <a:gd name="T55" fmla="*/ 340 h 422"/>
                <a:gd name="T56" fmla="*/ 267 w 324"/>
                <a:gd name="T57" fmla="*/ 310 h 422"/>
                <a:gd name="T58" fmla="*/ 271 w 324"/>
                <a:gd name="T59" fmla="*/ 285 h 422"/>
                <a:gd name="T60" fmla="*/ 264 w 324"/>
                <a:gd name="T61" fmla="*/ 277 h 422"/>
                <a:gd name="T62" fmla="*/ 267 w 324"/>
                <a:gd name="T63" fmla="*/ 267 h 422"/>
                <a:gd name="T64" fmla="*/ 261 w 324"/>
                <a:gd name="T65" fmla="*/ 258 h 422"/>
                <a:gd name="T66" fmla="*/ 280 w 324"/>
                <a:gd name="T67" fmla="*/ 234 h 422"/>
                <a:gd name="T68" fmla="*/ 280 w 324"/>
                <a:gd name="T69" fmla="*/ 222 h 422"/>
                <a:gd name="T70" fmla="*/ 306 w 324"/>
                <a:gd name="T71" fmla="*/ 202 h 422"/>
                <a:gd name="T72" fmla="*/ 323 w 324"/>
                <a:gd name="T73" fmla="*/ 148 h 422"/>
                <a:gd name="T74" fmla="*/ 299 w 324"/>
                <a:gd name="T75" fmla="*/ 162 h 422"/>
                <a:gd name="T76" fmla="*/ 278 w 324"/>
                <a:gd name="T77" fmla="*/ 156 h 422"/>
                <a:gd name="T78" fmla="*/ 281 w 324"/>
                <a:gd name="T79" fmla="*/ 143 h 422"/>
                <a:gd name="T80" fmla="*/ 260 w 324"/>
                <a:gd name="T81" fmla="*/ 129 h 422"/>
                <a:gd name="T82" fmla="*/ 250 w 324"/>
                <a:gd name="T83" fmla="*/ 94 h 422"/>
                <a:gd name="T84" fmla="*/ 230 w 324"/>
                <a:gd name="T85" fmla="*/ 66 h 422"/>
                <a:gd name="T86" fmla="*/ 230 w 324"/>
                <a:gd name="T87" fmla="*/ 47 h 422"/>
                <a:gd name="T88" fmla="*/ 219 w 324"/>
                <a:gd name="T89" fmla="*/ 46 h 422"/>
                <a:gd name="T90" fmla="*/ 212 w 324"/>
                <a:gd name="T91" fmla="*/ 49 h 422"/>
                <a:gd name="T92" fmla="*/ 182 w 324"/>
                <a:gd name="T93" fmla="*/ 38 h 422"/>
                <a:gd name="T94" fmla="*/ 174 w 324"/>
                <a:gd name="T95" fmla="*/ 46 h 422"/>
                <a:gd name="T96" fmla="*/ 167 w 324"/>
                <a:gd name="T97" fmla="*/ 56 h 422"/>
                <a:gd name="T98" fmla="*/ 151 w 324"/>
                <a:gd name="T99" fmla="*/ 38 h 422"/>
                <a:gd name="T100" fmla="*/ 135 w 324"/>
                <a:gd name="T101" fmla="*/ 33 h 422"/>
                <a:gd name="T102" fmla="*/ 134 w 324"/>
                <a:gd name="T103" fmla="*/ 10 h 422"/>
                <a:gd name="T104" fmla="*/ 111 w 324"/>
                <a:gd name="T105" fmla="*/ 14 h 422"/>
                <a:gd name="T106" fmla="*/ 96 w 324"/>
                <a:gd name="T107" fmla="*/ 9 h 422"/>
                <a:gd name="T108" fmla="*/ 76 w 324"/>
                <a:gd name="T109" fmla="*/ 0 h 42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324" h="422">
                  <a:moveTo>
                    <a:pt x="76" y="0"/>
                  </a:moveTo>
                  <a:lnTo>
                    <a:pt x="71" y="11"/>
                  </a:lnTo>
                  <a:lnTo>
                    <a:pt x="45" y="33"/>
                  </a:lnTo>
                  <a:lnTo>
                    <a:pt x="40" y="53"/>
                  </a:lnTo>
                  <a:lnTo>
                    <a:pt x="21" y="68"/>
                  </a:lnTo>
                  <a:lnTo>
                    <a:pt x="8" y="96"/>
                  </a:lnTo>
                  <a:lnTo>
                    <a:pt x="8" y="114"/>
                  </a:lnTo>
                  <a:lnTo>
                    <a:pt x="0" y="144"/>
                  </a:lnTo>
                  <a:lnTo>
                    <a:pt x="11" y="157"/>
                  </a:lnTo>
                  <a:lnTo>
                    <a:pt x="40" y="195"/>
                  </a:lnTo>
                  <a:lnTo>
                    <a:pt x="48" y="190"/>
                  </a:lnTo>
                  <a:lnTo>
                    <a:pt x="99" y="190"/>
                  </a:lnTo>
                  <a:lnTo>
                    <a:pt x="123" y="199"/>
                  </a:lnTo>
                  <a:lnTo>
                    <a:pt x="121" y="229"/>
                  </a:lnTo>
                  <a:lnTo>
                    <a:pt x="138" y="268"/>
                  </a:lnTo>
                  <a:lnTo>
                    <a:pt x="137" y="279"/>
                  </a:lnTo>
                  <a:lnTo>
                    <a:pt x="144" y="291"/>
                  </a:lnTo>
                  <a:lnTo>
                    <a:pt x="133" y="319"/>
                  </a:lnTo>
                  <a:lnTo>
                    <a:pt x="146" y="354"/>
                  </a:lnTo>
                  <a:lnTo>
                    <a:pt x="153" y="382"/>
                  </a:lnTo>
                  <a:lnTo>
                    <a:pt x="162" y="399"/>
                  </a:lnTo>
                  <a:lnTo>
                    <a:pt x="171" y="421"/>
                  </a:lnTo>
                  <a:lnTo>
                    <a:pt x="188" y="418"/>
                  </a:lnTo>
                  <a:lnTo>
                    <a:pt x="216" y="402"/>
                  </a:lnTo>
                  <a:lnTo>
                    <a:pt x="229" y="382"/>
                  </a:lnTo>
                  <a:lnTo>
                    <a:pt x="228" y="369"/>
                  </a:lnTo>
                  <a:lnTo>
                    <a:pt x="245" y="359"/>
                  </a:lnTo>
                  <a:lnTo>
                    <a:pt x="242" y="340"/>
                  </a:lnTo>
                  <a:lnTo>
                    <a:pt x="267" y="310"/>
                  </a:lnTo>
                  <a:lnTo>
                    <a:pt x="271" y="285"/>
                  </a:lnTo>
                  <a:lnTo>
                    <a:pt x="264" y="277"/>
                  </a:lnTo>
                  <a:lnTo>
                    <a:pt x="267" y="267"/>
                  </a:lnTo>
                  <a:lnTo>
                    <a:pt x="261" y="258"/>
                  </a:lnTo>
                  <a:lnTo>
                    <a:pt x="280" y="234"/>
                  </a:lnTo>
                  <a:lnTo>
                    <a:pt x="280" y="222"/>
                  </a:lnTo>
                  <a:lnTo>
                    <a:pt x="306" y="202"/>
                  </a:lnTo>
                  <a:lnTo>
                    <a:pt x="323" y="148"/>
                  </a:lnTo>
                  <a:lnTo>
                    <a:pt x="299" y="162"/>
                  </a:lnTo>
                  <a:lnTo>
                    <a:pt x="278" y="156"/>
                  </a:lnTo>
                  <a:lnTo>
                    <a:pt x="281" y="143"/>
                  </a:lnTo>
                  <a:lnTo>
                    <a:pt x="260" y="129"/>
                  </a:lnTo>
                  <a:lnTo>
                    <a:pt x="250" y="94"/>
                  </a:lnTo>
                  <a:lnTo>
                    <a:pt x="230" y="66"/>
                  </a:lnTo>
                  <a:lnTo>
                    <a:pt x="230" y="47"/>
                  </a:lnTo>
                  <a:lnTo>
                    <a:pt x="219" y="46"/>
                  </a:lnTo>
                  <a:lnTo>
                    <a:pt x="212" y="49"/>
                  </a:lnTo>
                  <a:lnTo>
                    <a:pt x="182" y="38"/>
                  </a:lnTo>
                  <a:lnTo>
                    <a:pt x="174" y="46"/>
                  </a:lnTo>
                  <a:lnTo>
                    <a:pt x="167" y="56"/>
                  </a:lnTo>
                  <a:lnTo>
                    <a:pt x="151" y="38"/>
                  </a:lnTo>
                  <a:lnTo>
                    <a:pt x="135" y="33"/>
                  </a:lnTo>
                  <a:lnTo>
                    <a:pt x="134" y="10"/>
                  </a:lnTo>
                  <a:lnTo>
                    <a:pt x="111" y="14"/>
                  </a:lnTo>
                  <a:lnTo>
                    <a:pt x="96" y="9"/>
                  </a:lnTo>
                  <a:lnTo>
                    <a:pt x="76" y="0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1" name="Freeform 354"/>
            <p:cNvSpPr>
              <a:spLocks/>
            </p:cNvSpPr>
            <p:nvPr/>
          </p:nvSpPr>
          <p:spPr bwMode="grayWhite">
            <a:xfrm>
              <a:off x="5205" y="3408"/>
              <a:ext cx="17" cy="21"/>
            </a:xfrm>
            <a:custGeom>
              <a:avLst/>
              <a:gdLst>
                <a:gd name="T0" fmla="*/ 7 w 17"/>
                <a:gd name="T1" fmla="*/ 0 h 21"/>
                <a:gd name="T2" fmla="*/ 9 w 17"/>
                <a:gd name="T3" fmla="*/ 5 h 21"/>
                <a:gd name="T4" fmla="*/ 7 w 17"/>
                <a:gd name="T5" fmla="*/ 10 h 21"/>
                <a:gd name="T6" fmla="*/ 7 w 17"/>
                <a:gd name="T7" fmla="*/ 14 h 21"/>
                <a:gd name="T8" fmla="*/ 16 w 17"/>
                <a:gd name="T9" fmla="*/ 17 h 21"/>
                <a:gd name="T10" fmla="*/ 16 w 17"/>
                <a:gd name="T11" fmla="*/ 20 h 21"/>
                <a:gd name="T12" fmla="*/ 9 w 17"/>
                <a:gd name="T13" fmla="*/ 17 h 21"/>
                <a:gd name="T14" fmla="*/ 3 w 17"/>
                <a:gd name="T15" fmla="*/ 20 h 21"/>
                <a:gd name="T16" fmla="*/ 0 w 17"/>
                <a:gd name="T17" fmla="*/ 17 h 21"/>
                <a:gd name="T18" fmla="*/ 3 w 17"/>
                <a:gd name="T19" fmla="*/ 14 h 21"/>
                <a:gd name="T20" fmla="*/ 0 w 17"/>
                <a:gd name="T21" fmla="*/ 10 h 21"/>
                <a:gd name="T22" fmla="*/ 3 w 17"/>
                <a:gd name="T23" fmla="*/ 2 h 21"/>
                <a:gd name="T24" fmla="*/ 7 w 17"/>
                <a:gd name="T25" fmla="*/ 0 h 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7" h="21">
                  <a:moveTo>
                    <a:pt x="7" y="0"/>
                  </a:moveTo>
                  <a:lnTo>
                    <a:pt x="9" y="5"/>
                  </a:lnTo>
                  <a:lnTo>
                    <a:pt x="7" y="10"/>
                  </a:lnTo>
                  <a:lnTo>
                    <a:pt x="7" y="14"/>
                  </a:lnTo>
                  <a:lnTo>
                    <a:pt x="16" y="17"/>
                  </a:lnTo>
                  <a:lnTo>
                    <a:pt x="16" y="20"/>
                  </a:lnTo>
                  <a:lnTo>
                    <a:pt x="9" y="17"/>
                  </a:lnTo>
                  <a:lnTo>
                    <a:pt x="3" y="20"/>
                  </a:lnTo>
                  <a:lnTo>
                    <a:pt x="0" y="17"/>
                  </a:lnTo>
                  <a:lnTo>
                    <a:pt x="3" y="14"/>
                  </a:lnTo>
                  <a:lnTo>
                    <a:pt x="0" y="10"/>
                  </a:lnTo>
                  <a:lnTo>
                    <a:pt x="3" y="2"/>
                  </a:lnTo>
                  <a:lnTo>
                    <a:pt x="7" y="0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2" name="Freeform 355"/>
            <p:cNvSpPr>
              <a:spLocks/>
            </p:cNvSpPr>
            <p:nvPr/>
          </p:nvSpPr>
          <p:spPr bwMode="grayWhite">
            <a:xfrm>
              <a:off x="5144" y="3496"/>
              <a:ext cx="49" cy="70"/>
            </a:xfrm>
            <a:custGeom>
              <a:avLst/>
              <a:gdLst>
                <a:gd name="T0" fmla="*/ 0 w 49"/>
                <a:gd name="T1" fmla="*/ 34 h 70"/>
                <a:gd name="T2" fmla="*/ 17 w 49"/>
                <a:gd name="T3" fmla="*/ 34 h 70"/>
                <a:gd name="T4" fmla="*/ 37 w 49"/>
                <a:gd name="T5" fmla="*/ 0 h 70"/>
                <a:gd name="T6" fmla="*/ 48 w 49"/>
                <a:gd name="T7" fmla="*/ 20 h 70"/>
                <a:gd name="T8" fmla="*/ 39 w 49"/>
                <a:gd name="T9" fmla="*/ 69 h 70"/>
                <a:gd name="T10" fmla="*/ 3 w 49"/>
                <a:gd name="T11" fmla="*/ 57 h 70"/>
                <a:gd name="T12" fmla="*/ 0 w 49"/>
                <a:gd name="T13" fmla="*/ 34 h 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" h="70">
                  <a:moveTo>
                    <a:pt x="0" y="34"/>
                  </a:moveTo>
                  <a:lnTo>
                    <a:pt x="17" y="34"/>
                  </a:lnTo>
                  <a:lnTo>
                    <a:pt x="37" y="0"/>
                  </a:lnTo>
                  <a:lnTo>
                    <a:pt x="48" y="20"/>
                  </a:lnTo>
                  <a:lnTo>
                    <a:pt x="39" y="69"/>
                  </a:lnTo>
                  <a:lnTo>
                    <a:pt x="3" y="57"/>
                  </a:lnTo>
                  <a:lnTo>
                    <a:pt x="0" y="34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3" name="Freeform 356"/>
            <p:cNvSpPr>
              <a:spLocks/>
            </p:cNvSpPr>
            <p:nvPr/>
          </p:nvSpPr>
          <p:spPr bwMode="grayWhite">
            <a:xfrm>
              <a:off x="5241" y="3523"/>
              <a:ext cx="84" cy="67"/>
            </a:xfrm>
            <a:custGeom>
              <a:avLst/>
              <a:gdLst>
                <a:gd name="T0" fmla="*/ 5 w 84"/>
                <a:gd name="T1" fmla="*/ 15 h 67"/>
                <a:gd name="T2" fmla="*/ 0 w 84"/>
                <a:gd name="T3" fmla="*/ 0 h 67"/>
                <a:gd name="T4" fmla="*/ 27 w 84"/>
                <a:gd name="T5" fmla="*/ 6 h 67"/>
                <a:gd name="T6" fmla="*/ 67 w 84"/>
                <a:gd name="T7" fmla="*/ 22 h 67"/>
                <a:gd name="T8" fmla="*/ 67 w 84"/>
                <a:gd name="T9" fmla="*/ 34 h 67"/>
                <a:gd name="T10" fmla="*/ 83 w 84"/>
                <a:gd name="T11" fmla="*/ 66 h 67"/>
                <a:gd name="T12" fmla="*/ 52 w 84"/>
                <a:gd name="T13" fmla="*/ 36 h 67"/>
                <a:gd name="T14" fmla="*/ 31 w 84"/>
                <a:gd name="T15" fmla="*/ 38 h 67"/>
                <a:gd name="T16" fmla="*/ 5 w 84"/>
                <a:gd name="T17" fmla="*/ 15 h 6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4" h="67">
                  <a:moveTo>
                    <a:pt x="5" y="15"/>
                  </a:moveTo>
                  <a:lnTo>
                    <a:pt x="0" y="0"/>
                  </a:lnTo>
                  <a:lnTo>
                    <a:pt x="27" y="6"/>
                  </a:lnTo>
                  <a:lnTo>
                    <a:pt x="67" y="22"/>
                  </a:lnTo>
                  <a:lnTo>
                    <a:pt x="67" y="34"/>
                  </a:lnTo>
                  <a:lnTo>
                    <a:pt x="83" y="66"/>
                  </a:lnTo>
                  <a:lnTo>
                    <a:pt x="52" y="36"/>
                  </a:lnTo>
                  <a:lnTo>
                    <a:pt x="31" y="38"/>
                  </a:lnTo>
                  <a:lnTo>
                    <a:pt x="5" y="15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4" name="Freeform 357"/>
            <p:cNvSpPr>
              <a:spLocks/>
            </p:cNvSpPr>
            <p:nvPr/>
          </p:nvSpPr>
          <p:spPr bwMode="grayWhite">
            <a:xfrm>
              <a:off x="5400" y="3660"/>
              <a:ext cx="57" cy="73"/>
            </a:xfrm>
            <a:custGeom>
              <a:avLst/>
              <a:gdLst>
                <a:gd name="T0" fmla="*/ 34 w 57"/>
                <a:gd name="T1" fmla="*/ 0 h 73"/>
                <a:gd name="T2" fmla="*/ 56 w 57"/>
                <a:gd name="T3" fmla="*/ 21 h 73"/>
                <a:gd name="T4" fmla="*/ 11 w 57"/>
                <a:gd name="T5" fmla="*/ 72 h 73"/>
                <a:gd name="T6" fmla="*/ 0 w 57"/>
                <a:gd name="T7" fmla="*/ 60 h 73"/>
                <a:gd name="T8" fmla="*/ 32 w 57"/>
                <a:gd name="T9" fmla="*/ 28 h 73"/>
                <a:gd name="T10" fmla="*/ 34 w 57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" h="73">
                  <a:moveTo>
                    <a:pt x="34" y="0"/>
                  </a:moveTo>
                  <a:lnTo>
                    <a:pt x="56" y="21"/>
                  </a:lnTo>
                  <a:lnTo>
                    <a:pt x="11" y="72"/>
                  </a:lnTo>
                  <a:lnTo>
                    <a:pt x="0" y="60"/>
                  </a:lnTo>
                  <a:lnTo>
                    <a:pt x="32" y="28"/>
                  </a:lnTo>
                  <a:lnTo>
                    <a:pt x="34" y="0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5" name="Freeform 358"/>
            <p:cNvSpPr>
              <a:spLocks/>
            </p:cNvSpPr>
            <p:nvPr/>
          </p:nvSpPr>
          <p:spPr bwMode="grayWhite">
            <a:xfrm>
              <a:off x="4558" y="3167"/>
              <a:ext cx="29" cy="48"/>
            </a:xfrm>
            <a:custGeom>
              <a:avLst/>
              <a:gdLst>
                <a:gd name="T0" fmla="*/ 28 w 29"/>
                <a:gd name="T1" fmla="*/ 36 h 48"/>
                <a:gd name="T2" fmla="*/ 20 w 29"/>
                <a:gd name="T3" fmla="*/ 31 h 48"/>
                <a:gd name="T4" fmla="*/ 20 w 29"/>
                <a:gd name="T5" fmla="*/ 10 h 48"/>
                <a:gd name="T6" fmla="*/ 24 w 29"/>
                <a:gd name="T7" fmla="*/ 5 h 48"/>
                <a:gd name="T8" fmla="*/ 17 w 29"/>
                <a:gd name="T9" fmla="*/ 5 h 48"/>
                <a:gd name="T10" fmla="*/ 21 w 29"/>
                <a:gd name="T11" fmla="*/ 0 h 48"/>
                <a:gd name="T12" fmla="*/ 16 w 29"/>
                <a:gd name="T13" fmla="*/ 0 h 48"/>
                <a:gd name="T14" fmla="*/ 10 w 29"/>
                <a:gd name="T15" fmla="*/ 6 h 48"/>
                <a:gd name="T16" fmla="*/ 10 w 29"/>
                <a:gd name="T17" fmla="*/ 19 h 48"/>
                <a:gd name="T18" fmla="*/ 13 w 29"/>
                <a:gd name="T19" fmla="*/ 22 h 48"/>
                <a:gd name="T20" fmla="*/ 13 w 29"/>
                <a:gd name="T21" fmla="*/ 28 h 48"/>
                <a:gd name="T22" fmla="*/ 11 w 29"/>
                <a:gd name="T23" fmla="*/ 28 h 48"/>
                <a:gd name="T24" fmla="*/ 6 w 29"/>
                <a:gd name="T25" fmla="*/ 33 h 48"/>
                <a:gd name="T26" fmla="*/ 6 w 29"/>
                <a:gd name="T27" fmla="*/ 38 h 48"/>
                <a:gd name="T28" fmla="*/ 0 w 29"/>
                <a:gd name="T29" fmla="*/ 47 h 48"/>
                <a:gd name="T30" fmla="*/ 21 w 29"/>
                <a:gd name="T31" fmla="*/ 47 h 48"/>
                <a:gd name="T32" fmla="*/ 28 w 29"/>
                <a:gd name="T33" fmla="*/ 36 h 4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9" h="48">
                  <a:moveTo>
                    <a:pt x="28" y="36"/>
                  </a:moveTo>
                  <a:lnTo>
                    <a:pt x="20" y="31"/>
                  </a:lnTo>
                  <a:lnTo>
                    <a:pt x="20" y="10"/>
                  </a:lnTo>
                  <a:lnTo>
                    <a:pt x="24" y="5"/>
                  </a:lnTo>
                  <a:lnTo>
                    <a:pt x="17" y="5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0" y="6"/>
                  </a:lnTo>
                  <a:lnTo>
                    <a:pt x="10" y="19"/>
                  </a:lnTo>
                  <a:lnTo>
                    <a:pt x="13" y="22"/>
                  </a:lnTo>
                  <a:lnTo>
                    <a:pt x="13" y="28"/>
                  </a:lnTo>
                  <a:lnTo>
                    <a:pt x="11" y="28"/>
                  </a:lnTo>
                  <a:lnTo>
                    <a:pt x="6" y="33"/>
                  </a:lnTo>
                  <a:lnTo>
                    <a:pt x="6" y="38"/>
                  </a:lnTo>
                  <a:lnTo>
                    <a:pt x="0" y="47"/>
                  </a:lnTo>
                  <a:lnTo>
                    <a:pt x="21" y="47"/>
                  </a:lnTo>
                  <a:lnTo>
                    <a:pt x="28" y="36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6" name="Freeform 359"/>
            <p:cNvSpPr>
              <a:spLocks/>
            </p:cNvSpPr>
            <p:nvPr/>
          </p:nvSpPr>
          <p:spPr bwMode="grayWhite">
            <a:xfrm>
              <a:off x="4549" y="3183"/>
              <a:ext cx="17" cy="17"/>
            </a:xfrm>
            <a:custGeom>
              <a:avLst/>
              <a:gdLst>
                <a:gd name="T0" fmla="*/ 13 w 17"/>
                <a:gd name="T1" fmla="*/ 5 h 17"/>
                <a:gd name="T2" fmla="*/ 16 w 17"/>
                <a:gd name="T3" fmla="*/ 5 h 17"/>
                <a:gd name="T4" fmla="*/ 16 w 17"/>
                <a:gd name="T5" fmla="*/ 0 h 17"/>
                <a:gd name="T6" fmla="*/ 10 w 17"/>
                <a:gd name="T7" fmla="*/ 0 h 17"/>
                <a:gd name="T8" fmla="*/ 0 w 17"/>
                <a:gd name="T9" fmla="*/ 10 h 17"/>
                <a:gd name="T10" fmla="*/ 0 w 17"/>
                <a:gd name="T11" fmla="*/ 16 h 17"/>
                <a:gd name="T12" fmla="*/ 9 w 17"/>
                <a:gd name="T13" fmla="*/ 16 h 17"/>
                <a:gd name="T14" fmla="*/ 13 w 17"/>
                <a:gd name="T15" fmla="*/ 11 h 17"/>
                <a:gd name="T16" fmla="*/ 13 w 17"/>
                <a:gd name="T17" fmla="*/ 5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" h="17">
                  <a:moveTo>
                    <a:pt x="13" y="5"/>
                  </a:moveTo>
                  <a:lnTo>
                    <a:pt x="16" y="5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9" y="16"/>
                  </a:lnTo>
                  <a:lnTo>
                    <a:pt x="13" y="11"/>
                  </a:lnTo>
                  <a:lnTo>
                    <a:pt x="13" y="5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7" name="Freeform 360"/>
            <p:cNvSpPr>
              <a:spLocks/>
            </p:cNvSpPr>
            <p:nvPr/>
          </p:nvSpPr>
          <p:spPr bwMode="grayWhite">
            <a:xfrm>
              <a:off x="4527" y="3155"/>
              <a:ext cx="184" cy="155"/>
            </a:xfrm>
            <a:custGeom>
              <a:avLst/>
              <a:gdLst>
                <a:gd name="T0" fmla="*/ 120 w 184"/>
                <a:gd name="T1" fmla="*/ 10 h 155"/>
                <a:gd name="T2" fmla="*/ 144 w 184"/>
                <a:gd name="T3" fmla="*/ 14 h 155"/>
                <a:gd name="T4" fmla="*/ 129 w 184"/>
                <a:gd name="T5" fmla="*/ 20 h 155"/>
                <a:gd name="T6" fmla="*/ 123 w 184"/>
                <a:gd name="T7" fmla="*/ 29 h 155"/>
                <a:gd name="T8" fmla="*/ 114 w 184"/>
                <a:gd name="T9" fmla="*/ 50 h 155"/>
                <a:gd name="T10" fmla="*/ 100 w 184"/>
                <a:gd name="T11" fmla="*/ 51 h 155"/>
                <a:gd name="T12" fmla="*/ 88 w 184"/>
                <a:gd name="T13" fmla="*/ 49 h 155"/>
                <a:gd name="T14" fmla="*/ 94 w 184"/>
                <a:gd name="T15" fmla="*/ 39 h 155"/>
                <a:gd name="T16" fmla="*/ 88 w 184"/>
                <a:gd name="T17" fmla="*/ 26 h 155"/>
                <a:gd name="T18" fmla="*/ 81 w 184"/>
                <a:gd name="T19" fmla="*/ 49 h 155"/>
                <a:gd name="T20" fmla="*/ 62 w 184"/>
                <a:gd name="T21" fmla="*/ 60 h 155"/>
                <a:gd name="T22" fmla="*/ 52 w 184"/>
                <a:gd name="T23" fmla="*/ 67 h 155"/>
                <a:gd name="T24" fmla="*/ 38 w 184"/>
                <a:gd name="T25" fmla="*/ 77 h 155"/>
                <a:gd name="T26" fmla="*/ 30 w 184"/>
                <a:gd name="T27" fmla="*/ 102 h 155"/>
                <a:gd name="T28" fmla="*/ 5 w 184"/>
                <a:gd name="T29" fmla="*/ 93 h 155"/>
                <a:gd name="T30" fmla="*/ 0 w 184"/>
                <a:gd name="T31" fmla="*/ 111 h 155"/>
                <a:gd name="T32" fmla="*/ 10 w 184"/>
                <a:gd name="T33" fmla="*/ 138 h 155"/>
                <a:gd name="T34" fmla="*/ 50 w 184"/>
                <a:gd name="T35" fmla="*/ 109 h 155"/>
                <a:gd name="T36" fmla="*/ 75 w 184"/>
                <a:gd name="T37" fmla="*/ 103 h 155"/>
                <a:gd name="T38" fmla="*/ 79 w 184"/>
                <a:gd name="T39" fmla="*/ 115 h 155"/>
                <a:gd name="T40" fmla="*/ 99 w 184"/>
                <a:gd name="T41" fmla="*/ 143 h 155"/>
                <a:gd name="T42" fmla="*/ 101 w 184"/>
                <a:gd name="T43" fmla="*/ 135 h 155"/>
                <a:gd name="T44" fmla="*/ 107 w 184"/>
                <a:gd name="T45" fmla="*/ 135 h 155"/>
                <a:gd name="T46" fmla="*/ 88 w 184"/>
                <a:gd name="T47" fmla="*/ 108 h 155"/>
                <a:gd name="T48" fmla="*/ 94 w 184"/>
                <a:gd name="T49" fmla="*/ 99 h 155"/>
                <a:gd name="T50" fmla="*/ 114 w 184"/>
                <a:gd name="T51" fmla="*/ 127 h 155"/>
                <a:gd name="T52" fmla="*/ 123 w 184"/>
                <a:gd name="T53" fmla="*/ 144 h 155"/>
                <a:gd name="T54" fmla="*/ 127 w 184"/>
                <a:gd name="T55" fmla="*/ 154 h 155"/>
                <a:gd name="T56" fmla="*/ 131 w 184"/>
                <a:gd name="T57" fmla="*/ 136 h 155"/>
                <a:gd name="T58" fmla="*/ 144 w 184"/>
                <a:gd name="T59" fmla="*/ 130 h 155"/>
                <a:gd name="T60" fmla="*/ 153 w 184"/>
                <a:gd name="T61" fmla="*/ 126 h 155"/>
                <a:gd name="T62" fmla="*/ 150 w 184"/>
                <a:gd name="T63" fmla="*/ 113 h 155"/>
                <a:gd name="T64" fmla="*/ 157 w 184"/>
                <a:gd name="T65" fmla="*/ 90 h 155"/>
                <a:gd name="T66" fmla="*/ 166 w 184"/>
                <a:gd name="T67" fmla="*/ 93 h 155"/>
                <a:gd name="T68" fmla="*/ 169 w 184"/>
                <a:gd name="T69" fmla="*/ 103 h 155"/>
                <a:gd name="T70" fmla="*/ 177 w 184"/>
                <a:gd name="T71" fmla="*/ 98 h 155"/>
                <a:gd name="T72" fmla="*/ 175 w 184"/>
                <a:gd name="T73" fmla="*/ 95 h 155"/>
                <a:gd name="T74" fmla="*/ 180 w 184"/>
                <a:gd name="T75" fmla="*/ 81 h 155"/>
                <a:gd name="T76" fmla="*/ 183 w 184"/>
                <a:gd name="T77" fmla="*/ 98 h 155"/>
                <a:gd name="T78" fmla="*/ 120 w 184"/>
                <a:gd name="T79" fmla="*/ 0 h 15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84" h="155">
                  <a:moveTo>
                    <a:pt x="120" y="0"/>
                  </a:moveTo>
                  <a:lnTo>
                    <a:pt x="120" y="10"/>
                  </a:lnTo>
                  <a:lnTo>
                    <a:pt x="124" y="14"/>
                  </a:lnTo>
                  <a:lnTo>
                    <a:pt x="144" y="14"/>
                  </a:lnTo>
                  <a:lnTo>
                    <a:pt x="144" y="20"/>
                  </a:lnTo>
                  <a:lnTo>
                    <a:pt x="129" y="20"/>
                  </a:lnTo>
                  <a:lnTo>
                    <a:pt x="129" y="37"/>
                  </a:lnTo>
                  <a:lnTo>
                    <a:pt x="123" y="29"/>
                  </a:lnTo>
                  <a:lnTo>
                    <a:pt x="123" y="40"/>
                  </a:lnTo>
                  <a:lnTo>
                    <a:pt x="114" y="50"/>
                  </a:lnTo>
                  <a:lnTo>
                    <a:pt x="109" y="44"/>
                  </a:lnTo>
                  <a:lnTo>
                    <a:pt x="100" y="51"/>
                  </a:lnTo>
                  <a:lnTo>
                    <a:pt x="99" y="49"/>
                  </a:lnTo>
                  <a:lnTo>
                    <a:pt x="88" y="49"/>
                  </a:lnTo>
                  <a:lnTo>
                    <a:pt x="94" y="42"/>
                  </a:lnTo>
                  <a:lnTo>
                    <a:pt x="94" y="39"/>
                  </a:lnTo>
                  <a:lnTo>
                    <a:pt x="88" y="34"/>
                  </a:lnTo>
                  <a:lnTo>
                    <a:pt x="88" y="26"/>
                  </a:lnTo>
                  <a:lnTo>
                    <a:pt x="81" y="34"/>
                  </a:lnTo>
                  <a:lnTo>
                    <a:pt x="81" y="49"/>
                  </a:lnTo>
                  <a:lnTo>
                    <a:pt x="73" y="49"/>
                  </a:lnTo>
                  <a:lnTo>
                    <a:pt x="62" y="60"/>
                  </a:lnTo>
                  <a:lnTo>
                    <a:pt x="58" y="60"/>
                  </a:lnTo>
                  <a:lnTo>
                    <a:pt x="52" y="67"/>
                  </a:lnTo>
                  <a:lnTo>
                    <a:pt x="30" y="67"/>
                  </a:lnTo>
                  <a:lnTo>
                    <a:pt x="38" y="77"/>
                  </a:lnTo>
                  <a:lnTo>
                    <a:pt x="38" y="93"/>
                  </a:lnTo>
                  <a:lnTo>
                    <a:pt x="30" y="102"/>
                  </a:lnTo>
                  <a:lnTo>
                    <a:pt x="22" y="93"/>
                  </a:lnTo>
                  <a:lnTo>
                    <a:pt x="5" y="93"/>
                  </a:lnTo>
                  <a:lnTo>
                    <a:pt x="5" y="104"/>
                  </a:lnTo>
                  <a:lnTo>
                    <a:pt x="0" y="111"/>
                  </a:lnTo>
                  <a:lnTo>
                    <a:pt x="0" y="126"/>
                  </a:lnTo>
                  <a:lnTo>
                    <a:pt x="10" y="138"/>
                  </a:lnTo>
                  <a:lnTo>
                    <a:pt x="26" y="138"/>
                  </a:lnTo>
                  <a:lnTo>
                    <a:pt x="50" y="109"/>
                  </a:lnTo>
                  <a:lnTo>
                    <a:pt x="72" y="109"/>
                  </a:lnTo>
                  <a:lnTo>
                    <a:pt x="75" y="103"/>
                  </a:lnTo>
                  <a:lnTo>
                    <a:pt x="80" y="109"/>
                  </a:lnTo>
                  <a:lnTo>
                    <a:pt x="79" y="115"/>
                  </a:lnTo>
                  <a:lnTo>
                    <a:pt x="99" y="135"/>
                  </a:lnTo>
                  <a:lnTo>
                    <a:pt x="99" y="143"/>
                  </a:lnTo>
                  <a:lnTo>
                    <a:pt x="104" y="140"/>
                  </a:lnTo>
                  <a:lnTo>
                    <a:pt x="101" y="135"/>
                  </a:lnTo>
                  <a:lnTo>
                    <a:pt x="104" y="132"/>
                  </a:lnTo>
                  <a:lnTo>
                    <a:pt x="107" y="135"/>
                  </a:lnTo>
                  <a:lnTo>
                    <a:pt x="109" y="134"/>
                  </a:lnTo>
                  <a:lnTo>
                    <a:pt x="88" y="108"/>
                  </a:lnTo>
                  <a:lnTo>
                    <a:pt x="88" y="99"/>
                  </a:lnTo>
                  <a:lnTo>
                    <a:pt x="94" y="99"/>
                  </a:lnTo>
                  <a:lnTo>
                    <a:pt x="94" y="104"/>
                  </a:lnTo>
                  <a:lnTo>
                    <a:pt x="114" y="127"/>
                  </a:lnTo>
                  <a:lnTo>
                    <a:pt x="114" y="134"/>
                  </a:lnTo>
                  <a:lnTo>
                    <a:pt x="123" y="144"/>
                  </a:lnTo>
                  <a:lnTo>
                    <a:pt x="121" y="146"/>
                  </a:lnTo>
                  <a:lnTo>
                    <a:pt x="127" y="154"/>
                  </a:lnTo>
                  <a:lnTo>
                    <a:pt x="137" y="143"/>
                  </a:lnTo>
                  <a:lnTo>
                    <a:pt x="131" y="136"/>
                  </a:lnTo>
                  <a:lnTo>
                    <a:pt x="137" y="130"/>
                  </a:lnTo>
                  <a:lnTo>
                    <a:pt x="144" y="130"/>
                  </a:lnTo>
                  <a:lnTo>
                    <a:pt x="148" y="126"/>
                  </a:lnTo>
                  <a:lnTo>
                    <a:pt x="153" y="126"/>
                  </a:lnTo>
                  <a:lnTo>
                    <a:pt x="147" y="117"/>
                  </a:lnTo>
                  <a:lnTo>
                    <a:pt x="150" y="113"/>
                  </a:lnTo>
                  <a:lnTo>
                    <a:pt x="150" y="98"/>
                  </a:lnTo>
                  <a:lnTo>
                    <a:pt x="157" y="90"/>
                  </a:lnTo>
                  <a:lnTo>
                    <a:pt x="160" y="93"/>
                  </a:lnTo>
                  <a:lnTo>
                    <a:pt x="166" y="93"/>
                  </a:lnTo>
                  <a:lnTo>
                    <a:pt x="163" y="97"/>
                  </a:lnTo>
                  <a:lnTo>
                    <a:pt x="169" y="103"/>
                  </a:lnTo>
                  <a:lnTo>
                    <a:pt x="172" y="98"/>
                  </a:lnTo>
                  <a:lnTo>
                    <a:pt x="177" y="98"/>
                  </a:lnTo>
                  <a:lnTo>
                    <a:pt x="177" y="95"/>
                  </a:lnTo>
                  <a:lnTo>
                    <a:pt x="175" y="95"/>
                  </a:lnTo>
                  <a:lnTo>
                    <a:pt x="171" y="93"/>
                  </a:lnTo>
                  <a:lnTo>
                    <a:pt x="180" y="81"/>
                  </a:lnTo>
                  <a:lnTo>
                    <a:pt x="180" y="98"/>
                  </a:lnTo>
                  <a:lnTo>
                    <a:pt x="183" y="98"/>
                  </a:lnTo>
                  <a:lnTo>
                    <a:pt x="183" y="0"/>
                  </a:lnTo>
                  <a:lnTo>
                    <a:pt x="120" y="0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8" name="Freeform 361"/>
            <p:cNvSpPr>
              <a:spLocks/>
            </p:cNvSpPr>
            <p:nvPr/>
          </p:nvSpPr>
          <p:spPr bwMode="grayWhite">
            <a:xfrm>
              <a:off x="4605" y="2991"/>
              <a:ext cx="782" cy="553"/>
            </a:xfrm>
            <a:custGeom>
              <a:avLst/>
              <a:gdLst>
                <a:gd name="T0" fmla="*/ 22 w 782"/>
                <a:gd name="T1" fmla="*/ 145 h 553"/>
                <a:gd name="T2" fmla="*/ 71 w 782"/>
                <a:gd name="T3" fmla="*/ 96 h 553"/>
                <a:gd name="T4" fmla="*/ 101 w 782"/>
                <a:gd name="T5" fmla="*/ 130 h 553"/>
                <a:gd name="T6" fmla="*/ 84 w 782"/>
                <a:gd name="T7" fmla="*/ 128 h 553"/>
                <a:gd name="T8" fmla="*/ 155 w 782"/>
                <a:gd name="T9" fmla="*/ 123 h 553"/>
                <a:gd name="T10" fmla="*/ 172 w 782"/>
                <a:gd name="T11" fmla="*/ 79 h 553"/>
                <a:gd name="T12" fmla="*/ 172 w 782"/>
                <a:gd name="T13" fmla="*/ 89 h 553"/>
                <a:gd name="T14" fmla="*/ 160 w 782"/>
                <a:gd name="T15" fmla="*/ 123 h 553"/>
                <a:gd name="T16" fmla="*/ 216 w 782"/>
                <a:gd name="T17" fmla="*/ 95 h 553"/>
                <a:gd name="T18" fmla="*/ 330 w 782"/>
                <a:gd name="T19" fmla="*/ 16 h 553"/>
                <a:gd name="T20" fmla="*/ 412 w 782"/>
                <a:gd name="T21" fmla="*/ 20 h 553"/>
                <a:gd name="T22" fmla="*/ 503 w 782"/>
                <a:gd name="T23" fmla="*/ 10 h 553"/>
                <a:gd name="T24" fmla="*/ 602 w 782"/>
                <a:gd name="T25" fmla="*/ 51 h 553"/>
                <a:gd name="T26" fmla="*/ 718 w 782"/>
                <a:gd name="T27" fmla="*/ 65 h 553"/>
                <a:gd name="T28" fmla="*/ 775 w 782"/>
                <a:gd name="T29" fmla="*/ 112 h 553"/>
                <a:gd name="T30" fmla="*/ 731 w 782"/>
                <a:gd name="T31" fmla="*/ 148 h 553"/>
                <a:gd name="T32" fmla="*/ 707 w 782"/>
                <a:gd name="T33" fmla="*/ 194 h 553"/>
                <a:gd name="T34" fmla="*/ 678 w 782"/>
                <a:gd name="T35" fmla="*/ 196 h 553"/>
                <a:gd name="T36" fmla="*/ 687 w 782"/>
                <a:gd name="T37" fmla="*/ 132 h 553"/>
                <a:gd name="T38" fmla="*/ 650 w 782"/>
                <a:gd name="T39" fmla="*/ 166 h 553"/>
                <a:gd name="T40" fmla="*/ 623 w 782"/>
                <a:gd name="T41" fmla="*/ 196 h 553"/>
                <a:gd name="T42" fmla="*/ 632 w 782"/>
                <a:gd name="T43" fmla="*/ 228 h 553"/>
                <a:gd name="T44" fmla="*/ 600 w 782"/>
                <a:gd name="T45" fmla="*/ 276 h 553"/>
                <a:gd name="T46" fmla="*/ 605 w 782"/>
                <a:gd name="T47" fmla="*/ 315 h 553"/>
                <a:gd name="T48" fmla="*/ 602 w 782"/>
                <a:gd name="T49" fmla="*/ 296 h 553"/>
                <a:gd name="T50" fmla="*/ 572 w 782"/>
                <a:gd name="T51" fmla="*/ 299 h 553"/>
                <a:gd name="T52" fmla="*/ 594 w 782"/>
                <a:gd name="T53" fmla="*/ 356 h 553"/>
                <a:gd name="T54" fmla="*/ 539 w 782"/>
                <a:gd name="T55" fmla="*/ 423 h 553"/>
                <a:gd name="T56" fmla="*/ 524 w 782"/>
                <a:gd name="T57" fmla="*/ 442 h 553"/>
                <a:gd name="T58" fmla="*/ 504 w 782"/>
                <a:gd name="T59" fmla="*/ 507 h 553"/>
                <a:gd name="T60" fmla="*/ 477 w 782"/>
                <a:gd name="T61" fmla="*/ 508 h 553"/>
                <a:gd name="T62" fmla="*/ 510 w 782"/>
                <a:gd name="T63" fmla="*/ 552 h 553"/>
                <a:gd name="T64" fmla="*/ 455 w 782"/>
                <a:gd name="T65" fmla="*/ 449 h 553"/>
                <a:gd name="T66" fmla="*/ 391 w 782"/>
                <a:gd name="T67" fmla="*/ 428 h 553"/>
                <a:gd name="T68" fmla="*/ 361 w 782"/>
                <a:gd name="T69" fmla="*/ 495 h 553"/>
                <a:gd name="T70" fmla="*/ 338 w 782"/>
                <a:gd name="T71" fmla="*/ 530 h 553"/>
                <a:gd name="T72" fmla="*/ 298 w 782"/>
                <a:gd name="T73" fmla="*/ 425 h 553"/>
                <a:gd name="T74" fmla="*/ 267 w 782"/>
                <a:gd name="T75" fmla="*/ 436 h 553"/>
                <a:gd name="T76" fmla="*/ 241 w 782"/>
                <a:gd name="T77" fmla="*/ 391 h 553"/>
                <a:gd name="T78" fmla="*/ 160 w 782"/>
                <a:gd name="T79" fmla="*/ 366 h 553"/>
                <a:gd name="T80" fmla="*/ 188 w 782"/>
                <a:gd name="T81" fmla="*/ 414 h 553"/>
                <a:gd name="T82" fmla="*/ 167 w 782"/>
                <a:gd name="T83" fmla="*/ 445 h 553"/>
                <a:gd name="T84" fmla="*/ 136 w 782"/>
                <a:gd name="T85" fmla="*/ 434 h 553"/>
                <a:gd name="T86" fmla="*/ 85 w 782"/>
                <a:gd name="T87" fmla="*/ 355 h 553"/>
                <a:gd name="T88" fmla="*/ 106 w 782"/>
                <a:gd name="T89" fmla="*/ 310 h 553"/>
                <a:gd name="T90" fmla="*/ 119 w 782"/>
                <a:gd name="T91" fmla="*/ 276 h 553"/>
                <a:gd name="T92" fmla="*/ 106 w 782"/>
                <a:gd name="T93" fmla="*/ 162 h 553"/>
                <a:gd name="T94" fmla="*/ 61 w 782"/>
                <a:gd name="T95" fmla="*/ 138 h 553"/>
                <a:gd name="T96" fmla="*/ 39 w 782"/>
                <a:gd name="T97" fmla="*/ 150 h 553"/>
                <a:gd name="T98" fmla="*/ 0 w 782"/>
                <a:gd name="T99" fmla="*/ 162 h 55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782" h="553">
                  <a:moveTo>
                    <a:pt x="0" y="162"/>
                  </a:moveTo>
                  <a:lnTo>
                    <a:pt x="22" y="145"/>
                  </a:lnTo>
                  <a:lnTo>
                    <a:pt x="44" y="112"/>
                  </a:lnTo>
                  <a:lnTo>
                    <a:pt x="71" y="96"/>
                  </a:lnTo>
                  <a:lnTo>
                    <a:pt x="98" y="115"/>
                  </a:lnTo>
                  <a:lnTo>
                    <a:pt x="101" y="130"/>
                  </a:lnTo>
                  <a:lnTo>
                    <a:pt x="95" y="130"/>
                  </a:lnTo>
                  <a:lnTo>
                    <a:pt x="84" y="128"/>
                  </a:lnTo>
                  <a:lnTo>
                    <a:pt x="98" y="145"/>
                  </a:lnTo>
                  <a:lnTo>
                    <a:pt x="155" y="123"/>
                  </a:lnTo>
                  <a:lnTo>
                    <a:pt x="147" y="107"/>
                  </a:lnTo>
                  <a:lnTo>
                    <a:pt x="172" y="79"/>
                  </a:lnTo>
                  <a:lnTo>
                    <a:pt x="188" y="79"/>
                  </a:lnTo>
                  <a:lnTo>
                    <a:pt x="172" y="89"/>
                  </a:lnTo>
                  <a:lnTo>
                    <a:pt x="160" y="109"/>
                  </a:lnTo>
                  <a:lnTo>
                    <a:pt x="160" y="123"/>
                  </a:lnTo>
                  <a:lnTo>
                    <a:pt x="183" y="138"/>
                  </a:lnTo>
                  <a:lnTo>
                    <a:pt x="216" y="95"/>
                  </a:lnTo>
                  <a:lnTo>
                    <a:pt x="330" y="45"/>
                  </a:lnTo>
                  <a:lnTo>
                    <a:pt x="330" y="16"/>
                  </a:lnTo>
                  <a:lnTo>
                    <a:pt x="382" y="5"/>
                  </a:lnTo>
                  <a:lnTo>
                    <a:pt x="412" y="20"/>
                  </a:lnTo>
                  <a:lnTo>
                    <a:pt x="481" y="0"/>
                  </a:lnTo>
                  <a:lnTo>
                    <a:pt x="503" y="10"/>
                  </a:lnTo>
                  <a:lnTo>
                    <a:pt x="549" y="61"/>
                  </a:lnTo>
                  <a:lnTo>
                    <a:pt x="602" y="51"/>
                  </a:lnTo>
                  <a:lnTo>
                    <a:pt x="635" y="69"/>
                  </a:lnTo>
                  <a:lnTo>
                    <a:pt x="718" y="65"/>
                  </a:lnTo>
                  <a:lnTo>
                    <a:pt x="781" y="84"/>
                  </a:lnTo>
                  <a:lnTo>
                    <a:pt x="775" y="112"/>
                  </a:lnTo>
                  <a:lnTo>
                    <a:pt x="722" y="130"/>
                  </a:lnTo>
                  <a:lnTo>
                    <a:pt x="731" y="148"/>
                  </a:lnTo>
                  <a:lnTo>
                    <a:pt x="708" y="158"/>
                  </a:lnTo>
                  <a:lnTo>
                    <a:pt x="707" y="194"/>
                  </a:lnTo>
                  <a:lnTo>
                    <a:pt x="686" y="218"/>
                  </a:lnTo>
                  <a:lnTo>
                    <a:pt x="678" y="196"/>
                  </a:lnTo>
                  <a:lnTo>
                    <a:pt x="689" y="175"/>
                  </a:lnTo>
                  <a:lnTo>
                    <a:pt x="687" y="132"/>
                  </a:lnTo>
                  <a:lnTo>
                    <a:pt x="666" y="154"/>
                  </a:lnTo>
                  <a:lnTo>
                    <a:pt x="650" y="166"/>
                  </a:lnTo>
                  <a:lnTo>
                    <a:pt x="634" y="147"/>
                  </a:lnTo>
                  <a:lnTo>
                    <a:pt x="623" y="196"/>
                  </a:lnTo>
                  <a:lnTo>
                    <a:pt x="635" y="196"/>
                  </a:lnTo>
                  <a:lnTo>
                    <a:pt x="632" y="228"/>
                  </a:lnTo>
                  <a:lnTo>
                    <a:pt x="618" y="263"/>
                  </a:lnTo>
                  <a:lnTo>
                    <a:pt x="600" y="276"/>
                  </a:lnTo>
                  <a:lnTo>
                    <a:pt x="615" y="299"/>
                  </a:lnTo>
                  <a:lnTo>
                    <a:pt x="605" y="315"/>
                  </a:lnTo>
                  <a:lnTo>
                    <a:pt x="602" y="301"/>
                  </a:lnTo>
                  <a:lnTo>
                    <a:pt x="602" y="296"/>
                  </a:lnTo>
                  <a:lnTo>
                    <a:pt x="590" y="288"/>
                  </a:lnTo>
                  <a:lnTo>
                    <a:pt x="572" y="299"/>
                  </a:lnTo>
                  <a:lnTo>
                    <a:pt x="588" y="337"/>
                  </a:lnTo>
                  <a:lnTo>
                    <a:pt x="594" y="356"/>
                  </a:lnTo>
                  <a:lnTo>
                    <a:pt x="574" y="408"/>
                  </a:lnTo>
                  <a:lnTo>
                    <a:pt x="539" y="423"/>
                  </a:lnTo>
                  <a:lnTo>
                    <a:pt x="509" y="420"/>
                  </a:lnTo>
                  <a:lnTo>
                    <a:pt x="524" y="442"/>
                  </a:lnTo>
                  <a:lnTo>
                    <a:pt x="525" y="472"/>
                  </a:lnTo>
                  <a:lnTo>
                    <a:pt x="504" y="507"/>
                  </a:lnTo>
                  <a:lnTo>
                    <a:pt x="480" y="488"/>
                  </a:lnTo>
                  <a:lnTo>
                    <a:pt x="477" y="508"/>
                  </a:lnTo>
                  <a:lnTo>
                    <a:pt x="495" y="526"/>
                  </a:lnTo>
                  <a:lnTo>
                    <a:pt x="510" y="552"/>
                  </a:lnTo>
                  <a:lnTo>
                    <a:pt x="485" y="536"/>
                  </a:lnTo>
                  <a:lnTo>
                    <a:pt x="455" y="449"/>
                  </a:lnTo>
                  <a:lnTo>
                    <a:pt x="418" y="426"/>
                  </a:lnTo>
                  <a:lnTo>
                    <a:pt x="391" y="428"/>
                  </a:lnTo>
                  <a:lnTo>
                    <a:pt x="356" y="477"/>
                  </a:lnTo>
                  <a:lnTo>
                    <a:pt x="361" y="495"/>
                  </a:lnTo>
                  <a:lnTo>
                    <a:pt x="349" y="530"/>
                  </a:lnTo>
                  <a:lnTo>
                    <a:pt x="338" y="530"/>
                  </a:lnTo>
                  <a:lnTo>
                    <a:pt x="298" y="457"/>
                  </a:lnTo>
                  <a:lnTo>
                    <a:pt x="298" y="425"/>
                  </a:lnTo>
                  <a:lnTo>
                    <a:pt x="290" y="437"/>
                  </a:lnTo>
                  <a:lnTo>
                    <a:pt x="267" y="436"/>
                  </a:lnTo>
                  <a:lnTo>
                    <a:pt x="276" y="416"/>
                  </a:lnTo>
                  <a:lnTo>
                    <a:pt x="241" y="391"/>
                  </a:lnTo>
                  <a:lnTo>
                    <a:pt x="197" y="391"/>
                  </a:lnTo>
                  <a:lnTo>
                    <a:pt x="160" y="366"/>
                  </a:lnTo>
                  <a:lnTo>
                    <a:pt x="157" y="391"/>
                  </a:lnTo>
                  <a:lnTo>
                    <a:pt x="188" y="414"/>
                  </a:lnTo>
                  <a:lnTo>
                    <a:pt x="199" y="414"/>
                  </a:lnTo>
                  <a:lnTo>
                    <a:pt x="167" y="445"/>
                  </a:lnTo>
                  <a:lnTo>
                    <a:pt x="136" y="452"/>
                  </a:lnTo>
                  <a:lnTo>
                    <a:pt x="136" y="434"/>
                  </a:lnTo>
                  <a:lnTo>
                    <a:pt x="91" y="372"/>
                  </a:lnTo>
                  <a:lnTo>
                    <a:pt x="85" y="355"/>
                  </a:lnTo>
                  <a:lnTo>
                    <a:pt x="109" y="335"/>
                  </a:lnTo>
                  <a:lnTo>
                    <a:pt x="106" y="310"/>
                  </a:lnTo>
                  <a:lnTo>
                    <a:pt x="106" y="282"/>
                  </a:lnTo>
                  <a:lnTo>
                    <a:pt x="119" y="276"/>
                  </a:lnTo>
                  <a:lnTo>
                    <a:pt x="106" y="263"/>
                  </a:lnTo>
                  <a:lnTo>
                    <a:pt x="106" y="162"/>
                  </a:lnTo>
                  <a:lnTo>
                    <a:pt x="43" y="162"/>
                  </a:lnTo>
                  <a:lnTo>
                    <a:pt x="61" y="138"/>
                  </a:lnTo>
                  <a:lnTo>
                    <a:pt x="60" y="130"/>
                  </a:lnTo>
                  <a:lnTo>
                    <a:pt x="39" y="150"/>
                  </a:lnTo>
                  <a:lnTo>
                    <a:pt x="32" y="162"/>
                  </a:lnTo>
                  <a:lnTo>
                    <a:pt x="0" y="162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9" name="Freeform 362"/>
            <p:cNvSpPr>
              <a:spLocks/>
            </p:cNvSpPr>
            <p:nvPr/>
          </p:nvSpPr>
          <p:spPr bwMode="grayWhite">
            <a:xfrm>
              <a:off x="5221" y="3217"/>
              <a:ext cx="68" cy="113"/>
            </a:xfrm>
            <a:custGeom>
              <a:avLst/>
              <a:gdLst>
                <a:gd name="T0" fmla="*/ 45 w 68"/>
                <a:gd name="T1" fmla="*/ 0 h 113"/>
                <a:gd name="T2" fmla="*/ 45 w 68"/>
                <a:gd name="T3" fmla="*/ 14 h 113"/>
                <a:gd name="T4" fmla="*/ 39 w 68"/>
                <a:gd name="T5" fmla="*/ 23 h 113"/>
                <a:gd name="T6" fmla="*/ 41 w 68"/>
                <a:gd name="T7" fmla="*/ 38 h 113"/>
                <a:gd name="T8" fmla="*/ 33 w 68"/>
                <a:gd name="T9" fmla="*/ 58 h 113"/>
                <a:gd name="T10" fmla="*/ 22 w 68"/>
                <a:gd name="T11" fmla="*/ 77 h 113"/>
                <a:gd name="T12" fmla="*/ 5 w 68"/>
                <a:gd name="T13" fmla="*/ 89 h 113"/>
                <a:gd name="T14" fmla="*/ 0 w 68"/>
                <a:gd name="T15" fmla="*/ 110 h 113"/>
                <a:gd name="T16" fmla="*/ 7 w 68"/>
                <a:gd name="T17" fmla="*/ 112 h 113"/>
                <a:gd name="T18" fmla="*/ 7 w 68"/>
                <a:gd name="T19" fmla="*/ 92 h 113"/>
                <a:gd name="T20" fmla="*/ 31 w 68"/>
                <a:gd name="T21" fmla="*/ 91 h 113"/>
                <a:gd name="T22" fmla="*/ 49 w 68"/>
                <a:gd name="T23" fmla="*/ 78 h 113"/>
                <a:gd name="T24" fmla="*/ 49 w 68"/>
                <a:gd name="T25" fmla="*/ 51 h 113"/>
                <a:gd name="T26" fmla="*/ 55 w 68"/>
                <a:gd name="T27" fmla="*/ 41 h 113"/>
                <a:gd name="T28" fmla="*/ 46 w 68"/>
                <a:gd name="T29" fmla="*/ 24 h 113"/>
                <a:gd name="T30" fmla="*/ 59 w 68"/>
                <a:gd name="T31" fmla="*/ 19 h 113"/>
                <a:gd name="T32" fmla="*/ 67 w 68"/>
                <a:gd name="T33" fmla="*/ 5 h 113"/>
                <a:gd name="T34" fmla="*/ 49 w 68"/>
                <a:gd name="T35" fmla="*/ 7 h 113"/>
                <a:gd name="T36" fmla="*/ 45 w 68"/>
                <a:gd name="T37" fmla="*/ 0 h 11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8" h="113">
                  <a:moveTo>
                    <a:pt x="45" y="0"/>
                  </a:moveTo>
                  <a:lnTo>
                    <a:pt x="45" y="14"/>
                  </a:lnTo>
                  <a:lnTo>
                    <a:pt x="39" y="23"/>
                  </a:lnTo>
                  <a:lnTo>
                    <a:pt x="41" y="38"/>
                  </a:lnTo>
                  <a:lnTo>
                    <a:pt x="33" y="58"/>
                  </a:lnTo>
                  <a:lnTo>
                    <a:pt x="22" y="77"/>
                  </a:lnTo>
                  <a:lnTo>
                    <a:pt x="5" y="89"/>
                  </a:lnTo>
                  <a:lnTo>
                    <a:pt x="0" y="110"/>
                  </a:lnTo>
                  <a:lnTo>
                    <a:pt x="7" y="112"/>
                  </a:lnTo>
                  <a:lnTo>
                    <a:pt x="7" y="92"/>
                  </a:lnTo>
                  <a:lnTo>
                    <a:pt x="31" y="91"/>
                  </a:lnTo>
                  <a:lnTo>
                    <a:pt x="49" y="78"/>
                  </a:lnTo>
                  <a:lnTo>
                    <a:pt x="49" y="51"/>
                  </a:lnTo>
                  <a:lnTo>
                    <a:pt x="55" y="41"/>
                  </a:lnTo>
                  <a:lnTo>
                    <a:pt x="46" y="24"/>
                  </a:lnTo>
                  <a:lnTo>
                    <a:pt x="59" y="19"/>
                  </a:lnTo>
                  <a:lnTo>
                    <a:pt x="67" y="5"/>
                  </a:lnTo>
                  <a:lnTo>
                    <a:pt x="49" y="7"/>
                  </a:lnTo>
                  <a:lnTo>
                    <a:pt x="45" y="0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0" name="Freeform 363"/>
            <p:cNvSpPr>
              <a:spLocks/>
            </p:cNvSpPr>
            <p:nvPr/>
          </p:nvSpPr>
          <p:spPr bwMode="grayWhite">
            <a:xfrm>
              <a:off x="4967" y="3518"/>
              <a:ext cx="17" cy="26"/>
            </a:xfrm>
            <a:custGeom>
              <a:avLst/>
              <a:gdLst>
                <a:gd name="T0" fmla="*/ 8 w 17"/>
                <a:gd name="T1" fmla="*/ 0 h 26"/>
                <a:gd name="T2" fmla="*/ 0 w 17"/>
                <a:gd name="T3" fmla="*/ 11 h 26"/>
                <a:gd name="T4" fmla="*/ 5 w 17"/>
                <a:gd name="T5" fmla="*/ 25 h 26"/>
                <a:gd name="T6" fmla="*/ 16 w 17"/>
                <a:gd name="T7" fmla="*/ 15 h 26"/>
                <a:gd name="T8" fmla="*/ 8 w 17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" h="26">
                  <a:moveTo>
                    <a:pt x="8" y="0"/>
                  </a:moveTo>
                  <a:lnTo>
                    <a:pt x="0" y="11"/>
                  </a:lnTo>
                  <a:lnTo>
                    <a:pt x="5" y="25"/>
                  </a:lnTo>
                  <a:lnTo>
                    <a:pt x="16" y="15"/>
                  </a:lnTo>
                  <a:lnTo>
                    <a:pt x="8" y="0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1" name="Freeform 364"/>
            <p:cNvSpPr>
              <a:spLocks/>
            </p:cNvSpPr>
            <p:nvPr/>
          </p:nvSpPr>
          <p:spPr bwMode="grayWhite">
            <a:xfrm>
              <a:off x="5069" y="3545"/>
              <a:ext cx="158" cy="68"/>
            </a:xfrm>
            <a:custGeom>
              <a:avLst/>
              <a:gdLst>
                <a:gd name="T0" fmla="*/ 0 w 158"/>
                <a:gd name="T1" fmla="*/ 0 h 68"/>
                <a:gd name="T2" fmla="*/ 23 w 158"/>
                <a:gd name="T3" fmla="*/ 5 h 68"/>
                <a:gd name="T4" fmla="*/ 58 w 158"/>
                <a:gd name="T5" fmla="*/ 29 h 68"/>
                <a:gd name="T6" fmla="*/ 53 w 158"/>
                <a:gd name="T7" fmla="*/ 43 h 68"/>
                <a:gd name="T8" fmla="*/ 82 w 158"/>
                <a:gd name="T9" fmla="*/ 55 h 68"/>
                <a:gd name="T10" fmla="*/ 157 w 158"/>
                <a:gd name="T11" fmla="*/ 55 h 68"/>
                <a:gd name="T12" fmla="*/ 75 w 158"/>
                <a:gd name="T13" fmla="*/ 67 h 68"/>
                <a:gd name="T14" fmla="*/ 53 w 158"/>
                <a:gd name="T15" fmla="*/ 43 h 68"/>
                <a:gd name="T16" fmla="*/ 32 w 158"/>
                <a:gd name="T17" fmla="*/ 38 h 68"/>
                <a:gd name="T18" fmla="*/ 0 w 158"/>
                <a:gd name="T19" fmla="*/ 0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8" h="68">
                  <a:moveTo>
                    <a:pt x="0" y="0"/>
                  </a:moveTo>
                  <a:lnTo>
                    <a:pt x="23" y="5"/>
                  </a:lnTo>
                  <a:lnTo>
                    <a:pt x="58" y="29"/>
                  </a:lnTo>
                  <a:lnTo>
                    <a:pt x="53" y="43"/>
                  </a:lnTo>
                  <a:lnTo>
                    <a:pt x="82" y="55"/>
                  </a:lnTo>
                  <a:lnTo>
                    <a:pt x="157" y="55"/>
                  </a:lnTo>
                  <a:lnTo>
                    <a:pt x="75" y="67"/>
                  </a:lnTo>
                  <a:lnTo>
                    <a:pt x="53" y="43"/>
                  </a:lnTo>
                  <a:lnTo>
                    <a:pt x="32" y="38"/>
                  </a:lnTo>
                  <a:lnTo>
                    <a:pt x="0" y="0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2" name="Freeform 365"/>
            <p:cNvSpPr>
              <a:spLocks/>
            </p:cNvSpPr>
            <p:nvPr/>
          </p:nvSpPr>
          <p:spPr bwMode="grayWhite">
            <a:xfrm>
              <a:off x="5195" y="3601"/>
              <a:ext cx="169" cy="159"/>
            </a:xfrm>
            <a:custGeom>
              <a:avLst/>
              <a:gdLst>
                <a:gd name="T0" fmla="*/ 135 w 169"/>
                <a:gd name="T1" fmla="*/ 155 h 159"/>
                <a:gd name="T2" fmla="*/ 127 w 169"/>
                <a:gd name="T3" fmla="*/ 152 h 159"/>
                <a:gd name="T4" fmla="*/ 110 w 169"/>
                <a:gd name="T5" fmla="*/ 134 h 159"/>
                <a:gd name="T6" fmla="*/ 92 w 169"/>
                <a:gd name="T7" fmla="*/ 130 h 159"/>
                <a:gd name="T8" fmla="*/ 88 w 169"/>
                <a:gd name="T9" fmla="*/ 119 h 159"/>
                <a:gd name="T10" fmla="*/ 78 w 169"/>
                <a:gd name="T11" fmla="*/ 111 h 159"/>
                <a:gd name="T12" fmla="*/ 62 w 169"/>
                <a:gd name="T13" fmla="*/ 111 h 159"/>
                <a:gd name="T14" fmla="*/ 44 w 169"/>
                <a:gd name="T15" fmla="*/ 118 h 159"/>
                <a:gd name="T16" fmla="*/ 28 w 169"/>
                <a:gd name="T17" fmla="*/ 121 h 159"/>
                <a:gd name="T18" fmla="*/ 10 w 169"/>
                <a:gd name="T19" fmla="*/ 121 h 159"/>
                <a:gd name="T20" fmla="*/ 10 w 169"/>
                <a:gd name="T21" fmla="*/ 109 h 159"/>
                <a:gd name="T22" fmla="*/ 3 w 169"/>
                <a:gd name="T23" fmla="*/ 91 h 159"/>
                <a:gd name="T24" fmla="*/ 2 w 169"/>
                <a:gd name="T25" fmla="*/ 81 h 159"/>
                <a:gd name="T26" fmla="*/ 2 w 169"/>
                <a:gd name="T27" fmla="*/ 56 h 159"/>
                <a:gd name="T28" fmla="*/ 31 w 169"/>
                <a:gd name="T29" fmla="*/ 43 h 159"/>
                <a:gd name="T30" fmla="*/ 34 w 169"/>
                <a:gd name="T31" fmla="*/ 29 h 159"/>
                <a:gd name="T32" fmla="*/ 40 w 169"/>
                <a:gd name="T33" fmla="*/ 30 h 159"/>
                <a:gd name="T34" fmla="*/ 55 w 169"/>
                <a:gd name="T35" fmla="*/ 15 h 159"/>
                <a:gd name="T36" fmla="*/ 70 w 169"/>
                <a:gd name="T37" fmla="*/ 17 h 159"/>
                <a:gd name="T38" fmla="*/ 80 w 169"/>
                <a:gd name="T39" fmla="*/ 7 h 159"/>
                <a:gd name="T40" fmla="*/ 89 w 169"/>
                <a:gd name="T41" fmla="*/ 5 h 159"/>
                <a:gd name="T42" fmla="*/ 103 w 169"/>
                <a:gd name="T43" fmla="*/ 24 h 159"/>
                <a:gd name="T44" fmla="*/ 116 w 169"/>
                <a:gd name="T45" fmla="*/ 30 h 159"/>
                <a:gd name="T46" fmla="*/ 117 w 169"/>
                <a:gd name="T47" fmla="*/ 11 h 159"/>
                <a:gd name="T48" fmla="*/ 122 w 169"/>
                <a:gd name="T49" fmla="*/ 0 h 159"/>
                <a:gd name="T50" fmla="*/ 132 w 169"/>
                <a:gd name="T51" fmla="*/ 15 h 159"/>
                <a:gd name="T52" fmla="*/ 140 w 169"/>
                <a:gd name="T53" fmla="*/ 43 h 159"/>
                <a:gd name="T54" fmla="*/ 156 w 169"/>
                <a:gd name="T55" fmla="*/ 59 h 159"/>
                <a:gd name="T56" fmla="*/ 165 w 169"/>
                <a:gd name="T57" fmla="*/ 72 h 159"/>
                <a:gd name="T58" fmla="*/ 168 w 169"/>
                <a:gd name="T59" fmla="*/ 95 h 159"/>
                <a:gd name="T60" fmla="*/ 157 w 169"/>
                <a:gd name="T61" fmla="*/ 121 h 159"/>
                <a:gd name="T62" fmla="*/ 155 w 169"/>
                <a:gd name="T63" fmla="*/ 145 h 159"/>
                <a:gd name="T64" fmla="*/ 140 w 169"/>
                <a:gd name="T65" fmla="*/ 154 h 15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9" h="159">
                  <a:moveTo>
                    <a:pt x="140" y="154"/>
                  </a:moveTo>
                  <a:lnTo>
                    <a:pt x="135" y="155"/>
                  </a:lnTo>
                  <a:lnTo>
                    <a:pt x="132" y="158"/>
                  </a:lnTo>
                  <a:lnTo>
                    <a:pt x="127" y="152"/>
                  </a:lnTo>
                  <a:lnTo>
                    <a:pt x="112" y="145"/>
                  </a:lnTo>
                  <a:lnTo>
                    <a:pt x="110" y="134"/>
                  </a:lnTo>
                  <a:lnTo>
                    <a:pt x="105" y="130"/>
                  </a:lnTo>
                  <a:lnTo>
                    <a:pt x="92" y="130"/>
                  </a:lnTo>
                  <a:lnTo>
                    <a:pt x="92" y="122"/>
                  </a:lnTo>
                  <a:lnTo>
                    <a:pt x="88" y="119"/>
                  </a:lnTo>
                  <a:lnTo>
                    <a:pt x="87" y="112"/>
                  </a:lnTo>
                  <a:lnTo>
                    <a:pt x="78" y="111"/>
                  </a:lnTo>
                  <a:lnTo>
                    <a:pt x="70" y="109"/>
                  </a:lnTo>
                  <a:lnTo>
                    <a:pt x="62" y="111"/>
                  </a:lnTo>
                  <a:lnTo>
                    <a:pt x="62" y="112"/>
                  </a:lnTo>
                  <a:lnTo>
                    <a:pt x="44" y="118"/>
                  </a:lnTo>
                  <a:lnTo>
                    <a:pt x="44" y="121"/>
                  </a:lnTo>
                  <a:lnTo>
                    <a:pt x="28" y="121"/>
                  </a:lnTo>
                  <a:lnTo>
                    <a:pt x="20" y="126"/>
                  </a:lnTo>
                  <a:lnTo>
                    <a:pt x="10" y="121"/>
                  </a:lnTo>
                  <a:lnTo>
                    <a:pt x="10" y="119"/>
                  </a:lnTo>
                  <a:lnTo>
                    <a:pt x="10" y="109"/>
                  </a:lnTo>
                  <a:lnTo>
                    <a:pt x="7" y="99"/>
                  </a:lnTo>
                  <a:lnTo>
                    <a:pt x="3" y="91"/>
                  </a:lnTo>
                  <a:lnTo>
                    <a:pt x="5" y="84"/>
                  </a:lnTo>
                  <a:lnTo>
                    <a:pt x="2" y="81"/>
                  </a:lnTo>
                  <a:lnTo>
                    <a:pt x="0" y="66"/>
                  </a:lnTo>
                  <a:lnTo>
                    <a:pt x="2" y="56"/>
                  </a:lnTo>
                  <a:lnTo>
                    <a:pt x="11" y="48"/>
                  </a:lnTo>
                  <a:lnTo>
                    <a:pt x="31" y="43"/>
                  </a:lnTo>
                  <a:lnTo>
                    <a:pt x="36" y="36"/>
                  </a:lnTo>
                  <a:lnTo>
                    <a:pt x="34" y="29"/>
                  </a:lnTo>
                  <a:lnTo>
                    <a:pt x="39" y="27"/>
                  </a:lnTo>
                  <a:lnTo>
                    <a:pt x="40" y="30"/>
                  </a:lnTo>
                  <a:lnTo>
                    <a:pt x="42" y="25"/>
                  </a:lnTo>
                  <a:lnTo>
                    <a:pt x="55" y="15"/>
                  </a:lnTo>
                  <a:lnTo>
                    <a:pt x="62" y="20"/>
                  </a:lnTo>
                  <a:lnTo>
                    <a:pt x="70" y="17"/>
                  </a:lnTo>
                  <a:lnTo>
                    <a:pt x="72" y="9"/>
                  </a:lnTo>
                  <a:lnTo>
                    <a:pt x="80" y="7"/>
                  </a:lnTo>
                  <a:lnTo>
                    <a:pt x="78" y="1"/>
                  </a:lnTo>
                  <a:lnTo>
                    <a:pt x="89" y="5"/>
                  </a:lnTo>
                  <a:lnTo>
                    <a:pt x="98" y="3"/>
                  </a:lnTo>
                  <a:lnTo>
                    <a:pt x="103" y="24"/>
                  </a:lnTo>
                  <a:lnTo>
                    <a:pt x="110" y="30"/>
                  </a:lnTo>
                  <a:lnTo>
                    <a:pt x="116" y="30"/>
                  </a:lnTo>
                  <a:lnTo>
                    <a:pt x="119" y="17"/>
                  </a:lnTo>
                  <a:lnTo>
                    <a:pt x="117" y="11"/>
                  </a:lnTo>
                  <a:lnTo>
                    <a:pt x="119" y="1"/>
                  </a:lnTo>
                  <a:lnTo>
                    <a:pt x="122" y="0"/>
                  </a:lnTo>
                  <a:lnTo>
                    <a:pt x="127" y="12"/>
                  </a:lnTo>
                  <a:lnTo>
                    <a:pt x="132" y="15"/>
                  </a:lnTo>
                  <a:lnTo>
                    <a:pt x="135" y="27"/>
                  </a:lnTo>
                  <a:lnTo>
                    <a:pt x="140" y="43"/>
                  </a:lnTo>
                  <a:lnTo>
                    <a:pt x="147" y="47"/>
                  </a:lnTo>
                  <a:lnTo>
                    <a:pt x="156" y="59"/>
                  </a:lnTo>
                  <a:lnTo>
                    <a:pt x="157" y="65"/>
                  </a:lnTo>
                  <a:lnTo>
                    <a:pt x="165" y="72"/>
                  </a:lnTo>
                  <a:lnTo>
                    <a:pt x="168" y="85"/>
                  </a:lnTo>
                  <a:lnTo>
                    <a:pt x="168" y="95"/>
                  </a:lnTo>
                  <a:lnTo>
                    <a:pt x="165" y="111"/>
                  </a:lnTo>
                  <a:lnTo>
                    <a:pt x="157" y="121"/>
                  </a:lnTo>
                  <a:lnTo>
                    <a:pt x="155" y="134"/>
                  </a:lnTo>
                  <a:lnTo>
                    <a:pt x="155" y="145"/>
                  </a:lnTo>
                  <a:lnTo>
                    <a:pt x="147" y="147"/>
                  </a:lnTo>
                  <a:lnTo>
                    <a:pt x="140" y="154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3" name="Freeform 366"/>
            <p:cNvSpPr>
              <a:spLocks/>
            </p:cNvSpPr>
            <p:nvPr/>
          </p:nvSpPr>
          <p:spPr bwMode="grayWhite">
            <a:xfrm>
              <a:off x="5330" y="3768"/>
              <a:ext cx="17" cy="20"/>
            </a:xfrm>
            <a:custGeom>
              <a:avLst/>
              <a:gdLst>
                <a:gd name="T0" fmla="*/ 8 w 17"/>
                <a:gd name="T1" fmla="*/ 16 h 20"/>
                <a:gd name="T2" fmla="*/ 2 w 17"/>
                <a:gd name="T3" fmla="*/ 13 h 20"/>
                <a:gd name="T4" fmla="*/ 2 w 17"/>
                <a:gd name="T5" fmla="*/ 10 h 20"/>
                <a:gd name="T6" fmla="*/ 2 w 17"/>
                <a:gd name="T7" fmla="*/ 8 h 20"/>
                <a:gd name="T8" fmla="*/ 1 w 17"/>
                <a:gd name="T9" fmla="*/ 5 h 20"/>
                <a:gd name="T10" fmla="*/ 0 w 17"/>
                <a:gd name="T11" fmla="*/ 0 h 20"/>
                <a:gd name="T12" fmla="*/ 2 w 17"/>
                <a:gd name="T13" fmla="*/ 0 h 20"/>
                <a:gd name="T14" fmla="*/ 8 w 17"/>
                <a:gd name="T15" fmla="*/ 2 h 20"/>
                <a:gd name="T16" fmla="*/ 11 w 17"/>
                <a:gd name="T17" fmla="*/ 2 h 20"/>
                <a:gd name="T18" fmla="*/ 12 w 17"/>
                <a:gd name="T19" fmla="*/ 2 h 20"/>
                <a:gd name="T20" fmla="*/ 16 w 17"/>
                <a:gd name="T21" fmla="*/ 0 h 20"/>
                <a:gd name="T22" fmla="*/ 16 w 17"/>
                <a:gd name="T23" fmla="*/ 8 h 20"/>
                <a:gd name="T24" fmla="*/ 14 w 17"/>
                <a:gd name="T25" fmla="*/ 10 h 20"/>
                <a:gd name="T26" fmla="*/ 12 w 17"/>
                <a:gd name="T27" fmla="*/ 13 h 20"/>
                <a:gd name="T28" fmla="*/ 12 w 17"/>
                <a:gd name="T29" fmla="*/ 16 h 20"/>
                <a:gd name="T30" fmla="*/ 11 w 17"/>
                <a:gd name="T31" fmla="*/ 16 h 20"/>
                <a:gd name="T32" fmla="*/ 11 w 17"/>
                <a:gd name="T33" fmla="*/ 19 h 20"/>
                <a:gd name="T34" fmla="*/ 8 w 17"/>
                <a:gd name="T35" fmla="*/ 16 h 2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7" h="20">
                  <a:moveTo>
                    <a:pt x="8" y="16"/>
                  </a:moveTo>
                  <a:lnTo>
                    <a:pt x="2" y="13"/>
                  </a:lnTo>
                  <a:lnTo>
                    <a:pt x="2" y="10"/>
                  </a:lnTo>
                  <a:lnTo>
                    <a:pt x="2" y="8"/>
                  </a:lnTo>
                  <a:lnTo>
                    <a:pt x="1" y="5"/>
                  </a:lnTo>
                  <a:lnTo>
                    <a:pt x="0" y="0"/>
                  </a:lnTo>
                  <a:lnTo>
                    <a:pt x="2" y="0"/>
                  </a:lnTo>
                  <a:lnTo>
                    <a:pt x="8" y="2"/>
                  </a:lnTo>
                  <a:lnTo>
                    <a:pt x="11" y="2"/>
                  </a:lnTo>
                  <a:lnTo>
                    <a:pt x="12" y="2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14" y="10"/>
                  </a:lnTo>
                  <a:lnTo>
                    <a:pt x="12" y="13"/>
                  </a:lnTo>
                  <a:lnTo>
                    <a:pt x="12" y="16"/>
                  </a:lnTo>
                  <a:lnTo>
                    <a:pt x="11" y="16"/>
                  </a:lnTo>
                  <a:lnTo>
                    <a:pt x="11" y="19"/>
                  </a:lnTo>
                  <a:lnTo>
                    <a:pt x="8" y="16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4" name="Freeform 367"/>
            <p:cNvSpPr>
              <a:spLocks/>
            </p:cNvSpPr>
            <p:nvPr/>
          </p:nvSpPr>
          <p:spPr bwMode="grayWhite">
            <a:xfrm>
              <a:off x="4739" y="3587"/>
              <a:ext cx="19" cy="76"/>
            </a:xfrm>
            <a:custGeom>
              <a:avLst/>
              <a:gdLst>
                <a:gd name="T0" fmla="*/ 2 w 19"/>
                <a:gd name="T1" fmla="*/ 26 h 76"/>
                <a:gd name="T2" fmla="*/ 9 w 19"/>
                <a:gd name="T3" fmla="*/ 20 h 76"/>
                <a:gd name="T4" fmla="*/ 14 w 19"/>
                <a:gd name="T5" fmla="*/ 0 h 76"/>
                <a:gd name="T6" fmla="*/ 18 w 19"/>
                <a:gd name="T7" fmla="*/ 30 h 76"/>
                <a:gd name="T8" fmla="*/ 12 w 19"/>
                <a:gd name="T9" fmla="*/ 67 h 76"/>
                <a:gd name="T10" fmla="*/ 0 w 19"/>
                <a:gd name="T11" fmla="*/ 75 h 76"/>
                <a:gd name="T12" fmla="*/ 0 w 19"/>
                <a:gd name="T13" fmla="*/ 57 h 76"/>
                <a:gd name="T14" fmla="*/ 3 w 19"/>
                <a:gd name="T15" fmla="*/ 45 h 76"/>
                <a:gd name="T16" fmla="*/ 2 w 19"/>
                <a:gd name="T17" fmla="*/ 26 h 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" h="76">
                  <a:moveTo>
                    <a:pt x="2" y="26"/>
                  </a:moveTo>
                  <a:lnTo>
                    <a:pt x="9" y="20"/>
                  </a:lnTo>
                  <a:lnTo>
                    <a:pt x="14" y="0"/>
                  </a:lnTo>
                  <a:lnTo>
                    <a:pt x="18" y="30"/>
                  </a:lnTo>
                  <a:lnTo>
                    <a:pt x="12" y="67"/>
                  </a:lnTo>
                  <a:lnTo>
                    <a:pt x="0" y="75"/>
                  </a:lnTo>
                  <a:lnTo>
                    <a:pt x="0" y="57"/>
                  </a:lnTo>
                  <a:lnTo>
                    <a:pt x="3" y="45"/>
                  </a:lnTo>
                  <a:lnTo>
                    <a:pt x="2" y="26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183" name="Rectangle 159"/>
          <p:cNvSpPr>
            <a:spLocks noChangeArrowheads="1"/>
          </p:cNvSpPr>
          <p:nvPr userDrawn="1"/>
        </p:nvSpPr>
        <p:spPr bwMode="auto">
          <a:xfrm>
            <a:off x="11113" y="6513513"/>
            <a:ext cx="9324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>
            <a:lvl1pPr eaLnBrk="0" hangingPunct="0"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r>
              <a:rPr lang="en-US" altLang="zh-TW" sz="800" b="1" dirty="0" smtClean="0">
                <a:solidFill>
                  <a:srgbClr val="C0C0C0"/>
                </a:solidFill>
                <a:ea typeface="標楷體" panose="03000509000000000000" pitchFamily="65" charset="-120"/>
              </a:rPr>
              <a:t>HDL     T.-C. Huang / NCUE   Fall 2022</a:t>
            </a:r>
            <a:r>
              <a:rPr lang="en-US" altLang="zh-TW" sz="1000" b="1" dirty="0" smtClean="0">
                <a:solidFill>
                  <a:schemeClr val="bg2"/>
                </a:solidFill>
                <a:ea typeface="標楷體" panose="03000509000000000000" pitchFamily="65" charset="-120"/>
              </a:rPr>
              <a:t>	 	</a:t>
            </a:r>
            <a:fld id="{512AA3D4-FB98-4582-837F-8BD1E996E965}" type="slidenum">
              <a:rPr lang="en-US" altLang="zh-TW" sz="2000" b="1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altLang="zh-TW" sz="2000" b="1" dirty="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rgbClr val="00FF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8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800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testlab.ncue.edu.tw/tch/lecture/HDL2014/syllabus.htm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09800" y="3471863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zh-TW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Rectangle 164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6460" name="Text Box 316"/>
          <p:cNvSpPr txBox="1">
            <a:spLocks noChangeArrowheads="1"/>
          </p:cNvSpPr>
          <p:nvPr/>
        </p:nvSpPr>
        <p:spPr bwMode="auto">
          <a:xfrm>
            <a:off x="0" y="476250"/>
            <a:ext cx="9144000" cy="557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695575" algn="r"/>
                <a:tab pos="2954338" algn="l"/>
              </a:tabLst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95575" algn="r"/>
                <a:tab pos="2954338" algn="l"/>
              </a:tabLst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95575" algn="r"/>
                <a:tab pos="295433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95575" algn="r"/>
                <a:tab pos="29543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95575" algn="r"/>
                <a:tab pos="29543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5575" algn="r"/>
                <a:tab pos="29543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5575" algn="r"/>
                <a:tab pos="29543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5575" algn="r"/>
                <a:tab pos="29543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5575" algn="r"/>
                <a:tab pos="29543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400" b="1">
                <a:solidFill>
                  <a:schemeClr val="bg1"/>
                </a:solidFill>
                <a:ea typeface="全真楷書" pitchFamily="49" charset="-120"/>
              </a:rPr>
              <a:t>Hardware Description Language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400" b="1">
                <a:solidFill>
                  <a:schemeClr val="bg1"/>
                </a:solidFill>
                <a:ea typeface="全真楷書" pitchFamily="49" charset="-120"/>
              </a:rPr>
              <a:t>-- Logic Design using Verilog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400" b="1">
              <a:solidFill>
                <a:schemeClr val="bg1"/>
              </a:solidFill>
              <a:ea typeface="全真楷書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2800" b="1">
              <a:solidFill>
                <a:srgbClr val="FFFF99"/>
              </a:solidFill>
              <a:ea typeface="全真楷書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 b="1">
                <a:solidFill>
                  <a:srgbClr val="FFFF99"/>
                </a:solidFill>
                <a:ea typeface="全真楷書" pitchFamily="49" charset="-120"/>
              </a:rPr>
              <a:t>	Tsung-Chu Huang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 b="1">
                <a:solidFill>
                  <a:srgbClr val="66FFFF"/>
                </a:solidFill>
              </a:rPr>
              <a:t>Dept. of Electronic Eng.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 b="1">
                <a:solidFill>
                  <a:srgbClr val="66FFFF"/>
                </a:solidFill>
              </a:rPr>
              <a:t>National Changhua University of Ed.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 b="1">
                <a:solidFill>
                  <a:schemeClr val="bg1"/>
                </a:solidFill>
              </a:rPr>
              <a:t>Email: tch@cc.ncue.edu.tw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b="1">
              <a:solidFill>
                <a:srgbClr val="F8FD9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 b="1">
                <a:solidFill>
                  <a:srgbClr val="F8FD91"/>
                </a:solidFill>
              </a:rPr>
              <a:t>2022/09/22</a:t>
            </a:r>
            <a:endParaRPr lang="en-US" altLang="zh-TW" sz="28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46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3" name="Line 53"/>
          <p:cNvSpPr>
            <a:spLocks noChangeShapeType="1"/>
          </p:cNvSpPr>
          <p:nvPr/>
        </p:nvSpPr>
        <p:spPr bwMode="auto">
          <a:xfrm>
            <a:off x="2484438" y="6092825"/>
            <a:ext cx="0" cy="4318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-26988"/>
            <a:ext cx="9144000" cy="1171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rgbClr val="66FFFF"/>
                </a:solidFill>
              </a:rPr>
              <a:t>Bottom-up Synthesis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zh-TW" sz="2800" b="1">
                <a:solidFill>
                  <a:schemeClr val="bg1"/>
                </a:solidFill>
              </a:rPr>
              <a:t>4-Bit Adder</a:t>
            </a:r>
          </a:p>
        </p:txBody>
      </p:sp>
      <p:graphicFrame>
        <p:nvGraphicFramePr>
          <p:cNvPr id="19460" name="Object 34"/>
          <p:cNvGraphicFramePr>
            <a:graphicFrameLocks noChangeAspect="1"/>
          </p:cNvGraphicFramePr>
          <p:nvPr/>
        </p:nvGraphicFramePr>
        <p:xfrm>
          <a:off x="2124075" y="5445125"/>
          <a:ext cx="65722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Visio" r:id="rId4" imgW="657149" imgH="700959" progId="Visio.Drawing.6">
                  <p:embed/>
                </p:oleObj>
              </mc:Choice>
              <mc:Fallback>
                <p:oleObj name="Visio" r:id="rId4" imgW="657149" imgH="700959" progId="Visio.Drawing.6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5445125"/>
                        <a:ext cx="657225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55" name="Object 35"/>
          <p:cNvGraphicFramePr>
            <a:graphicFrameLocks noChangeAspect="1"/>
          </p:cNvGraphicFramePr>
          <p:nvPr/>
        </p:nvGraphicFramePr>
        <p:xfrm>
          <a:off x="2987675" y="5373688"/>
          <a:ext cx="6540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Visio" r:id="rId6" imgW="654101" imgH="758830" progId="Visio.Drawing.6">
                  <p:embed/>
                </p:oleObj>
              </mc:Choice>
              <mc:Fallback>
                <p:oleObj name="Visio" r:id="rId6" imgW="654101" imgH="758830" progId="Visio.Drawing.6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5373688"/>
                        <a:ext cx="65405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56" name="Line 36"/>
          <p:cNvSpPr>
            <a:spLocks noChangeShapeType="1"/>
          </p:cNvSpPr>
          <p:nvPr/>
        </p:nvSpPr>
        <p:spPr bwMode="auto">
          <a:xfrm>
            <a:off x="3419475" y="4724400"/>
            <a:ext cx="0" cy="720725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42759" name="Line 39"/>
          <p:cNvSpPr>
            <a:spLocks noChangeShapeType="1"/>
          </p:cNvSpPr>
          <p:nvPr/>
        </p:nvSpPr>
        <p:spPr bwMode="auto">
          <a:xfrm>
            <a:off x="2627313" y="5229225"/>
            <a:ext cx="0" cy="2159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42760" name="Line 40"/>
          <p:cNvSpPr>
            <a:spLocks noChangeShapeType="1"/>
          </p:cNvSpPr>
          <p:nvPr/>
        </p:nvSpPr>
        <p:spPr bwMode="auto">
          <a:xfrm>
            <a:off x="2268538" y="4724400"/>
            <a:ext cx="0" cy="720725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2627313" y="5157788"/>
            <a:ext cx="865187" cy="142875"/>
            <a:chOff x="1655" y="3249"/>
            <a:chExt cx="545" cy="90"/>
          </a:xfrm>
        </p:grpSpPr>
        <p:sp>
          <p:nvSpPr>
            <p:cNvPr id="19472" name="Line 38"/>
            <p:cNvSpPr>
              <a:spLocks noChangeShapeType="1"/>
            </p:cNvSpPr>
            <p:nvPr/>
          </p:nvSpPr>
          <p:spPr bwMode="auto">
            <a:xfrm flipH="1">
              <a:off x="1655" y="3294"/>
              <a:ext cx="499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473" name="Oval 42"/>
            <p:cNvSpPr>
              <a:spLocks noChangeArrowheads="1"/>
            </p:cNvSpPr>
            <p:nvPr/>
          </p:nvSpPr>
          <p:spPr bwMode="auto">
            <a:xfrm>
              <a:off x="2109" y="3249"/>
              <a:ext cx="91" cy="9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2195513" y="4941888"/>
            <a:ext cx="936625" cy="142875"/>
            <a:chOff x="1383" y="3113"/>
            <a:chExt cx="590" cy="90"/>
          </a:xfrm>
        </p:grpSpPr>
        <p:sp>
          <p:nvSpPr>
            <p:cNvPr id="19470" name="Line 46"/>
            <p:cNvSpPr>
              <a:spLocks noChangeShapeType="1"/>
            </p:cNvSpPr>
            <p:nvPr/>
          </p:nvSpPr>
          <p:spPr bwMode="auto">
            <a:xfrm flipH="1">
              <a:off x="1429" y="3158"/>
              <a:ext cx="544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471" name="Oval 47"/>
            <p:cNvSpPr>
              <a:spLocks noChangeArrowheads="1"/>
            </p:cNvSpPr>
            <p:nvPr/>
          </p:nvSpPr>
          <p:spPr bwMode="auto">
            <a:xfrm>
              <a:off x="1383" y="3113"/>
              <a:ext cx="91" cy="9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</p:grpSp>
      <p:sp>
        <p:nvSpPr>
          <p:cNvPr id="542769" name="Line 49"/>
          <p:cNvSpPr>
            <a:spLocks noChangeShapeType="1"/>
          </p:cNvSpPr>
          <p:nvPr/>
        </p:nvSpPr>
        <p:spPr bwMode="auto">
          <a:xfrm>
            <a:off x="3132138" y="5013325"/>
            <a:ext cx="0" cy="4318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42770" name="Line 50"/>
          <p:cNvSpPr>
            <a:spLocks noChangeShapeType="1"/>
          </p:cNvSpPr>
          <p:nvPr/>
        </p:nvSpPr>
        <p:spPr bwMode="auto">
          <a:xfrm>
            <a:off x="3276600" y="6092825"/>
            <a:ext cx="0" cy="4318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42774" name="Text Box 54"/>
          <p:cNvSpPr txBox="1">
            <a:spLocks noChangeArrowheads="1"/>
          </p:cNvSpPr>
          <p:nvPr/>
        </p:nvSpPr>
        <p:spPr bwMode="auto">
          <a:xfrm>
            <a:off x="1966913" y="6400800"/>
            <a:ext cx="1760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400">
                <a:solidFill>
                  <a:srgbClr val="FFFF66"/>
                </a:solidFill>
              </a:rPr>
              <a:t>Schematics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2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42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42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42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4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4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4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4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2484438" y="6092825"/>
            <a:ext cx="0" cy="4318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-26988"/>
            <a:ext cx="9144000" cy="1171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rgbClr val="66FFFF"/>
                </a:solidFill>
              </a:rPr>
              <a:t>Bottom-up Synthesis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zh-TW" sz="2800" b="1">
                <a:solidFill>
                  <a:schemeClr val="bg1"/>
                </a:solidFill>
              </a:rPr>
              <a:t>4-Bit Adder</a:t>
            </a: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124075" y="5445125"/>
          <a:ext cx="65722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1" name="Visio" r:id="rId4" imgW="657149" imgH="700959" progId="Visio.Drawing.6">
                  <p:embed/>
                </p:oleObj>
              </mc:Choice>
              <mc:Fallback>
                <p:oleObj name="Visio" r:id="rId4" imgW="657149" imgH="700959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5445125"/>
                        <a:ext cx="657225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987675" y="5373688"/>
          <a:ext cx="6540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2" name="Visio" r:id="rId6" imgW="654101" imgH="758830" progId="Visio.Drawing.6">
                  <p:embed/>
                </p:oleObj>
              </mc:Choice>
              <mc:Fallback>
                <p:oleObj name="Visio" r:id="rId6" imgW="654101" imgH="758830" progId="Visio.Drawing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5373688"/>
                        <a:ext cx="65405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3419475" y="4724400"/>
            <a:ext cx="0" cy="720725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2627313" y="5229225"/>
            <a:ext cx="0" cy="2159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2268538" y="4724400"/>
            <a:ext cx="0" cy="720725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21513" name="Group 9"/>
          <p:cNvGrpSpPr>
            <a:grpSpLocks/>
          </p:cNvGrpSpPr>
          <p:nvPr/>
        </p:nvGrpSpPr>
        <p:grpSpPr bwMode="auto">
          <a:xfrm>
            <a:off x="2627313" y="5157788"/>
            <a:ext cx="865187" cy="142875"/>
            <a:chOff x="1655" y="3249"/>
            <a:chExt cx="545" cy="90"/>
          </a:xfrm>
        </p:grpSpPr>
        <p:sp>
          <p:nvSpPr>
            <p:cNvPr id="21523" name="Line 10"/>
            <p:cNvSpPr>
              <a:spLocks noChangeShapeType="1"/>
            </p:cNvSpPr>
            <p:nvPr/>
          </p:nvSpPr>
          <p:spPr bwMode="auto">
            <a:xfrm flipH="1">
              <a:off x="1655" y="3294"/>
              <a:ext cx="499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24" name="Oval 11"/>
            <p:cNvSpPr>
              <a:spLocks noChangeArrowheads="1"/>
            </p:cNvSpPr>
            <p:nvPr/>
          </p:nvSpPr>
          <p:spPr bwMode="auto">
            <a:xfrm>
              <a:off x="2109" y="3249"/>
              <a:ext cx="91" cy="9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</p:grpSp>
      <p:grpSp>
        <p:nvGrpSpPr>
          <p:cNvPr id="21514" name="Group 12"/>
          <p:cNvGrpSpPr>
            <a:grpSpLocks/>
          </p:cNvGrpSpPr>
          <p:nvPr/>
        </p:nvGrpSpPr>
        <p:grpSpPr bwMode="auto">
          <a:xfrm>
            <a:off x="2195513" y="4941888"/>
            <a:ext cx="936625" cy="142875"/>
            <a:chOff x="1383" y="3113"/>
            <a:chExt cx="590" cy="90"/>
          </a:xfrm>
        </p:grpSpPr>
        <p:sp>
          <p:nvSpPr>
            <p:cNvPr id="21521" name="Line 13"/>
            <p:cNvSpPr>
              <a:spLocks noChangeShapeType="1"/>
            </p:cNvSpPr>
            <p:nvPr/>
          </p:nvSpPr>
          <p:spPr bwMode="auto">
            <a:xfrm flipH="1">
              <a:off x="1429" y="3158"/>
              <a:ext cx="544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22" name="Oval 14"/>
            <p:cNvSpPr>
              <a:spLocks noChangeArrowheads="1"/>
            </p:cNvSpPr>
            <p:nvPr/>
          </p:nvSpPr>
          <p:spPr bwMode="auto">
            <a:xfrm>
              <a:off x="1383" y="3113"/>
              <a:ext cx="91" cy="9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</p:grpSp>
      <p:sp>
        <p:nvSpPr>
          <p:cNvPr id="21515" name="Line 15"/>
          <p:cNvSpPr>
            <a:spLocks noChangeShapeType="1"/>
          </p:cNvSpPr>
          <p:nvPr/>
        </p:nvSpPr>
        <p:spPr bwMode="auto">
          <a:xfrm>
            <a:off x="3132138" y="5013325"/>
            <a:ext cx="0" cy="4318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16" name="Line 16"/>
          <p:cNvSpPr>
            <a:spLocks noChangeShapeType="1"/>
          </p:cNvSpPr>
          <p:nvPr/>
        </p:nvSpPr>
        <p:spPr bwMode="auto">
          <a:xfrm>
            <a:off x="3276600" y="6092825"/>
            <a:ext cx="0" cy="4318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17" name="Text Box 17"/>
          <p:cNvSpPr txBox="1">
            <a:spLocks noChangeArrowheads="1"/>
          </p:cNvSpPr>
          <p:nvPr/>
        </p:nvSpPr>
        <p:spPr bwMode="auto">
          <a:xfrm>
            <a:off x="1966913" y="6400800"/>
            <a:ext cx="1760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400">
                <a:solidFill>
                  <a:srgbClr val="FFFF66"/>
                </a:solidFill>
              </a:rPr>
              <a:t>Schematics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604963" y="4918075"/>
            <a:ext cx="2462212" cy="1247775"/>
            <a:chOff x="1011" y="3098"/>
            <a:chExt cx="1551" cy="786"/>
          </a:xfrm>
        </p:grpSpPr>
        <p:sp>
          <p:nvSpPr>
            <p:cNvPr id="21519" name="Freeform 19"/>
            <p:cNvSpPr>
              <a:spLocks/>
            </p:cNvSpPr>
            <p:nvPr/>
          </p:nvSpPr>
          <p:spPr bwMode="auto">
            <a:xfrm>
              <a:off x="1011" y="3098"/>
              <a:ext cx="1551" cy="786"/>
            </a:xfrm>
            <a:custGeom>
              <a:avLst/>
              <a:gdLst>
                <a:gd name="T0" fmla="*/ 0 w 1551"/>
                <a:gd name="T1" fmla="*/ 0 h 786"/>
                <a:gd name="T2" fmla="*/ 680 w 1551"/>
                <a:gd name="T3" fmla="*/ 15 h 786"/>
                <a:gd name="T4" fmla="*/ 815 w 1551"/>
                <a:gd name="T5" fmla="*/ 272 h 786"/>
                <a:gd name="T6" fmla="*/ 948 w 1551"/>
                <a:gd name="T7" fmla="*/ 15 h 786"/>
                <a:gd name="T8" fmla="*/ 1551 w 1551"/>
                <a:gd name="T9" fmla="*/ 15 h 786"/>
                <a:gd name="T10" fmla="*/ 1217 w 1551"/>
                <a:gd name="T11" fmla="*/ 786 h 786"/>
                <a:gd name="T12" fmla="*/ 411 w 1551"/>
                <a:gd name="T13" fmla="*/ 786 h 786"/>
                <a:gd name="T14" fmla="*/ 9 w 1551"/>
                <a:gd name="T15" fmla="*/ 15 h 7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51"/>
                <a:gd name="T25" fmla="*/ 0 h 786"/>
                <a:gd name="T26" fmla="*/ 1551 w 1551"/>
                <a:gd name="T27" fmla="*/ 786 h 7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51" h="786">
                  <a:moveTo>
                    <a:pt x="0" y="0"/>
                  </a:moveTo>
                  <a:lnTo>
                    <a:pt x="680" y="15"/>
                  </a:lnTo>
                  <a:lnTo>
                    <a:pt x="815" y="272"/>
                  </a:lnTo>
                  <a:lnTo>
                    <a:pt x="948" y="15"/>
                  </a:lnTo>
                  <a:lnTo>
                    <a:pt x="1551" y="15"/>
                  </a:lnTo>
                  <a:lnTo>
                    <a:pt x="1217" y="786"/>
                  </a:lnTo>
                  <a:lnTo>
                    <a:pt x="411" y="786"/>
                  </a:lnTo>
                  <a:lnTo>
                    <a:pt x="9" y="15"/>
                  </a:lnTo>
                </a:path>
              </a:pathLst>
            </a:custGeom>
            <a:solidFill>
              <a:schemeClr val="bg1"/>
            </a:solidFill>
            <a:ln w="38100" cap="flat" cmpd="sng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20" name="Text Box 20"/>
            <p:cNvSpPr txBox="1">
              <a:spLocks noChangeArrowheads="1"/>
            </p:cNvSpPr>
            <p:nvPr/>
          </p:nvSpPr>
          <p:spPr bwMode="auto">
            <a:xfrm>
              <a:off x="1283" y="3397"/>
              <a:ext cx="10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400">
                  <a:solidFill>
                    <a:schemeClr val="accent2"/>
                  </a:solidFill>
                </a:rPr>
                <a:t>Half Adder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0" y="-26988"/>
            <a:ext cx="9144000" cy="1171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rgbClr val="66FFFF"/>
                </a:solidFill>
              </a:rPr>
              <a:t>Bottom-up Synthesis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zh-TW" sz="2800" b="1">
                <a:solidFill>
                  <a:schemeClr val="bg1"/>
                </a:solidFill>
              </a:rPr>
              <a:t>4-Bit Adder</a:t>
            </a:r>
          </a:p>
        </p:txBody>
      </p:sp>
      <p:grpSp>
        <p:nvGrpSpPr>
          <p:cNvPr id="23555" name="Group 22"/>
          <p:cNvGrpSpPr>
            <a:grpSpLocks/>
          </p:cNvGrpSpPr>
          <p:nvPr/>
        </p:nvGrpSpPr>
        <p:grpSpPr bwMode="auto">
          <a:xfrm>
            <a:off x="4500563" y="2492375"/>
            <a:ext cx="2462212" cy="863600"/>
            <a:chOff x="1011" y="3098"/>
            <a:chExt cx="1551" cy="786"/>
          </a:xfrm>
        </p:grpSpPr>
        <p:sp>
          <p:nvSpPr>
            <p:cNvPr id="23557" name="Freeform 23"/>
            <p:cNvSpPr>
              <a:spLocks/>
            </p:cNvSpPr>
            <p:nvPr/>
          </p:nvSpPr>
          <p:spPr bwMode="auto">
            <a:xfrm>
              <a:off x="1011" y="3098"/>
              <a:ext cx="1551" cy="786"/>
            </a:xfrm>
            <a:custGeom>
              <a:avLst/>
              <a:gdLst>
                <a:gd name="T0" fmla="*/ 0 w 1551"/>
                <a:gd name="T1" fmla="*/ 0 h 786"/>
                <a:gd name="T2" fmla="*/ 680 w 1551"/>
                <a:gd name="T3" fmla="*/ 15 h 786"/>
                <a:gd name="T4" fmla="*/ 815 w 1551"/>
                <a:gd name="T5" fmla="*/ 272 h 786"/>
                <a:gd name="T6" fmla="*/ 948 w 1551"/>
                <a:gd name="T7" fmla="*/ 15 h 786"/>
                <a:gd name="T8" fmla="*/ 1551 w 1551"/>
                <a:gd name="T9" fmla="*/ 15 h 786"/>
                <a:gd name="T10" fmla="*/ 1217 w 1551"/>
                <a:gd name="T11" fmla="*/ 786 h 786"/>
                <a:gd name="T12" fmla="*/ 411 w 1551"/>
                <a:gd name="T13" fmla="*/ 786 h 786"/>
                <a:gd name="T14" fmla="*/ 9 w 1551"/>
                <a:gd name="T15" fmla="*/ 15 h 7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51"/>
                <a:gd name="T25" fmla="*/ 0 h 786"/>
                <a:gd name="T26" fmla="*/ 1551 w 1551"/>
                <a:gd name="T27" fmla="*/ 786 h 7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51" h="786">
                  <a:moveTo>
                    <a:pt x="0" y="0"/>
                  </a:moveTo>
                  <a:lnTo>
                    <a:pt x="680" y="15"/>
                  </a:lnTo>
                  <a:lnTo>
                    <a:pt x="815" y="272"/>
                  </a:lnTo>
                  <a:lnTo>
                    <a:pt x="948" y="15"/>
                  </a:lnTo>
                  <a:lnTo>
                    <a:pt x="1551" y="15"/>
                  </a:lnTo>
                  <a:lnTo>
                    <a:pt x="1217" y="786"/>
                  </a:lnTo>
                  <a:lnTo>
                    <a:pt x="411" y="786"/>
                  </a:lnTo>
                  <a:lnTo>
                    <a:pt x="9" y="15"/>
                  </a:lnTo>
                </a:path>
              </a:pathLst>
            </a:custGeom>
            <a:solidFill>
              <a:schemeClr val="bg1"/>
            </a:solidFill>
            <a:ln w="38100" cap="flat" cmpd="sng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558" name="Text Box 24"/>
            <p:cNvSpPr txBox="1">
              <a:spLocks noChangeArrowheads="1"/>
            </p:cNvSpPr>
            <p:nvPr/>
          </p:nvSpPr>
          <p:spPr bwMode="auto">
            <a:xfrm>
              <a:off x="1283" y="3399"/>
              <a:ext cx="1024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400">
                  <a:solidFill>
                    <a:schemeClr val="accent2"/>
                  </a:solidFill>
                </a:rPr>
                <a:t>Half Adder</a:t>
              </a:r>
            </a:p>
          </p:txBody>
        </p:sp>
      </p:grpSp>
      <p:sp>
        <p:nvSpPr>
          <p:cNvPr id="544793" name="Text Box 25"/>
          <p:cNvSpPr txBox="1">
            <a:spLocks noChangeArrowheads="1"/>
          </p:cNvSpPr>
          <p:nvPr/>
        </p:nvSpPr>
        <p:spPr bwMode="auto">
          <a:xfrm>
            <a:off x="4772025" y="3429000"/>
            <a:ext cx="1947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400">
                <a:solidFill>
                  <a:srgbClr val="FFFF66"/>
                </a:solidFill>
              </a:rPr>
              <a:t>Symbol 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4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4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9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1171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rgbClr val="66FFFF"/>
                </a:solidFill>
              </a:rPr>
              <a:t>Bottom-up Synthesis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zh-TW" sz="2800" b="1">
                <a:solidFill>
                  <a:schemeClr val="bg1"/>
                </a:solidFill>
              </a:rPr>
              <a:t>4-Bit Adder</a:t>
            </a:r>
          </a:p>
        </p:txBody>
      </p:sp>
      <p:grpSp>
        <p:nvGrpSpPr>
          <p:cNvPr id="25603" name="Group 3"/>
          <p:cNvGrpSpPr>
            <a:grpSpLocks/>
          </p:cNvGrpSpPr>
          <p:nvPr/>
        </p:nvGrpSpPr>
        <p:grpSpPr bwMode="auto">
          <a:xfrm>
            <a:off x="4500563" y="2492375"/>
            <a:ext cx="2462212" cy="863600"/>
            <a:chOff x="1011" y="3098"/>
            <a:chExt cx="1551" cy="786"/>
          </a:xfrm>
        </p:grpSpPr>
        <p:sp>
          <p:nvSpPr>
            <p:cNvPr id="25618" name="Freeform 4"/>
            <p:cNvSpPr>
              <a:spLocks/>
            </p:cNvSpPr>
            <p:nvPr/>
          </p:nvSpPr>
          <p:spPr bwMode="auto">
            <a:xfrm>
              <a:off x="1011" y="3098"/>
              <a:ext cx="1551" cy="786"/>
            </a:xfrm>
            <a:custGeom>
              <a:avLst/>
              <a:gdLst>
                <a:gd name="T0" fmla="*/ 0 w 1551"/>
                <a:gd name="T1" fmla="*/ 0 h 786"/>
                <a:gd name="T2" fmla="*/ 680 w 1551"/>
                <a:gd name="T3" fmla="*/ 15 h 786"/>
                <a:gd name="T4" fmla="*/ 815 w 1551"/>
                <a:gd name="T5" fmla="*/ 272 h 786"/>
                <a:gd name="T6" fmla="*/ 948 w 1551"/>
                <a:gd name="T7" fmla="*/ 15 h 786"/>
                <a:gd name="T8" fmla="*/ 1551 w 1551"/>
                <a:gd name="T9" fmla="*/ 15 h 786"/>
                <a:gd name="T10" fmla="*/ 1217 w 1551"/>
                <a:gd name="T11" fmla="*/ 786 h 786"/>
                <a:gd name="T12" fmla="*/ 411 w 1551"/>
                <a:gd name="T13" fmla="*/ 786 h 786"/>
                <a:gd name="T14" fmla="*/ 9 w 1551"/>
                <a:gd name="T15" fmla="*/ 15 h 7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51"/>
                <a:gd name="T25" fmla="*/ 0 h 786"/>
                <a:gd name="T26" fmla="*/ 1551 w 1551"/>
                <a:gd name="T27" fmla="*/ 786 h 7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51" h="786">
                  <a:moveTo>
                    <a:pt x="0" y="0"/>
                  </a:moveTo>
                  <a:lnTo>
                    <a:pt x="680" y="15"/>
                  </a:lnTo>
                  <a:lnTo>
                    <a:pt x="815" y="272"/>
                  </a:lnTo>
                  <a:lnTo>
                    <a:pt x="948" y="15"/>
                  </a:lnTo>
                  <a:lnTo>
                    <a:pt x="1551" y="15"/>
                  </a:lnTo>
                  <a:lnTo>
                    <a:pt x="1217" y="786"/>
                  </a:lnTo>
                  <a:lnTo>
                    <a:pt x="411" y="786"/>
                  </a:lnTo>
                  <a:lnTo>
                    <a:pt x="9" y="15"/>
                  </a:lnTo>
                </a:path>
              </a:pathLst>
            </a:custGeom>
            <a:solidFill>
              <a:schemeClr val="bg1"/>
            </a:solidFill>
            <a:ln w="38100" cap="flat" cmpd="sng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19" name="Text Box 5"/>
            <p:cNvSpPr txBox="1">
              <a:spLocks noChangeArrowheads="1"/>
            </p:cNvSpPr>
            <p:nvPr/>
          </p:nvSpPr>
          <p:spPr bwMode="auto">
            <a:xfrm>
              <a:off x="1283" y="3399"/>
              <a:ext cx="1024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400">
                  <a:solidFill>
                    <a:schemeClr val="accent2"/>
                  </a:solidFill>
                </a:rPr>
                <a:t>Half Adder</a:t>
              </a: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619250" y="1700213"/>
            <a:ext cx="4824413" cy="3168650"/>
            <a:chOff x="1020" y="1071"/>
            <a:chExt cx="3039" cy="1996"/>
          </a:xfrm>
        </p:grpSpPr>
        <p:graphicFrame>
          <p:nvGraphicFramePr>
            <p:cNvPr id="25605" name="Object 18"/>
            <p:cNvGraphicFramePr>
              <a:graphicFrameLocks noChangeAspect="1"/>
            </p:cNvGraphicFramePr>
            <p:nvPr/>
          </p:nvGraphicFramePr>
          <p:xfrm>
            <a:off x="1493" y="2523"/>
            <a:ext cx="410" cy="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28" name="Visio" r:id="rId4" imgW="651053" imgH="694456" progId="Visio.Drawing.6">
                    <p:embed/>
                  </p:oleObj>
                </mc:Choice>
                <mc:Fallback>
                  <p:oleObj name="Visio" r:id="rId4" imgW="651053" imgH="694456" progId="Visio.Drawing.6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3" y="2523"/>
                          <a:ext cx="410" cy="4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5606" name="Group 23"/>
            <p:cNvGrpSpPr>
              <a:grpSpLocks/>
            </p:cNvGrpSpPr>
            <p:nvPr/>
          </p:nvGrpSpPr>
          <p:grpSpPr bwMode="auto">
            <a:xfrm>
              <a:off x="1020" y="1071"/>
              <a:ext cx="3039" cy="1996"/>
              <a:chOff x="1020" y="1071"/>
              <a:chExt cx="3039" cy="1996"/>
            </a:xfrm>
          </p:grpSpPr>
          <p:grpSp>
            <p:nvGrpSpPr>
              <p:cNvPr id="25607" name="Group 7"/>
              <p:cNvGrpSpPr>
                <a:grpSpLocks/>
              </p:cNvGrpSpPr>
              <p:nvPr/>
            </p:nvGrpSpPr>
            <p:grpSpPr bwMode="auto">
              <a:xfrm>
                <a:off x="1020" y="1570"/>
                <a:ext cx="1551" cy="544"/>
                <a:chOff x="1011" y="3098"/>
                <a:chExt cx="1551" cy="786"/>
              </a:xfrm>
            </p:grpSpPr>
            <p:sp>
              <p:nvSpPr>
                <p:cNvPr id="25616" name="Freeform 8"/>
                <p:cNvSpPr>
                  <a:spLocks/>
                </p:cNvSpPr>
                <p:nvPr/>
              </p:nvSpPr>
              <p:spPr bwMode="auto">
                <a:xfrm>
                  <a:off x="1011" y="3098"/>
                  <a:ext cx="1551" cy="786"/>
                </a:xfrm>
                <a:custGeom>
                  <a:avLst/>
                  <a:gdLst>
                    <a:gd name="T0" fmla="*/ 0 w 1551"/>
                    <a:gd name="T1" fmla="*/ 0 h 786"/>
                    <a:gd name="T2" fmla="*/ 680 w 1551"/>
                    <a:gd name="T3" fmla="*/ 15 h 786"/>
                    <a:gd name="T4" fmla="*/ 815 w 1551"/>
                    <a:gd name="T5" fmla="*/ 272 h 786"/>
                    <a:gd name="T6" fmla="*/ 948 w 1551"/>
                    <a:gd name="T7" fmla="*/ 15 h 786"/>
                    <a:gd name="T8" fmla="*/ 1551 w 1551"/>
                    <a:gd name="T9" fmla="*/ 15 h 786"/>
                    <a:gd name="T10" fmla="*/ 1217 w 1551"/>
                    <a:gd name="T11" fmla="*/ 786 h 786"/>
                    <a:gd name="T12" fmla="*/ 411 w 1551"/>
                    <a:gd name="T13" fmla="*/ 786 h 786"/>
                    <a:gd name="T14" fmla="*/ 9 w 1551"/>
                    <a:gd name="T15" fmla="*/ 15 h 7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551"/>
                    <a:gd name="T25" fmla="*/ 0 h 786"/>
                    <a:gd name="T26" fmla="*/ 1551 w 1551"/>
                    <a:gd name="T27" fmla="*/ 786 h 78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551" h="786">
                      <a:moveTo>
                        <a:pt x="0" y="0"/>
                      </a:moveTo>
                      <a:lnTo>
                        <a:pt x="680" y="15"/>
                      </a:lnTo>
                      <a:lnTo>
                        <a:pt x="815" y="272"/>
                      </a:lnTo>
                      <a:lnTo>
                        <a:pt x="948" y="15"/>
                      </a:lnTo>
                      <a:lnTo>
                        <a:pt x="1551" y="15"/>
                      </a:lnTo>
                      <a:lnTo>
                        <a:pt x="1217" y="786"/>
                      </a:lnTo>
                      <a:lnTo>
                        <a:pt x="411" y="786"/>
                      </a:lnTo>
                      <a:lnTo>
                        <a:pt x="9" y="15"/>
                      </a:lnTo>
                    </a:path>
                  </a:pathLst>
                </a:custGeom>
                <a:solidFill>
                  <a:schemeClr val="bg1"/>
                </a:solidFill>
                <a:ln w="38100" cap="flat" cmpd="sng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561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283" y="3399"/>
                  <a:ext cx="1024" cy="4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r>
                    <a:rPr lang="en-US" altLang="zh-TW" sz="2400">
                      <a:solidFill>
                        <a:schemeClr val="accent2"/>
                      </a:solidFill>
                    </a:rPr>
                    <a:t>Half Adder</a:t>
                  </a:r>
                </a:p>
              </p:txBody>
            </p:sp>
          </p:grpSp>
          <p:sp>
            <p:nvSpPr>
              <p:cNvPr id="25608" name="Line 14"/>
              <p:cNvSpPr>
                <a:spLocks noChangeShapeType="1"/>
              </p:cNvSpPr>
              <p:nvPr/>
            </p:nvSpPr>
            <p:spPr bwMode="auto">
              <a:xfrm>
                <a:off x="4059" y="1071"/>
                <a:ext cx="0" cy="499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09" name="Line 15"/>
              <p:cNvSpPr>
                <a:spLocks noChangeShapeType="1"/>
              </p:cNvSpPr>
              <p:nvPr/>
            </p:nvSpPr>
            <p:spPr bwMode="auto">
              <a:xfrm>
                <a:off x="1383" y="1071"/>
                <a:ext cx="0" cy="499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10" name="Freeform 16"/>
              <p:cNvSpPr>
                <a:spLocks/>
              </p:cNvSpPr>
              <p:nvPr/>
            </p:nvSpPr>
            <p:spPr bwMode="auto">
              <a:xfrm>
                <a:off x="2018" y="1298"/>
                <a:ext cx="1134" cy="1043"/>
              </a:xfrm>
              <a:custGeom>
                <a:avLst/>
                <a:gdLst>
                  <a:gd name="T0" fmla="*/ 0 w 1134"/>
                  <a:gd name="T1" fmla="*/ 817 h 1043"/>
                  <a:gd name="T2" fmla="*/ 0 w 1134"/>
                  <a:gd name="T3" fmla="*/ 1043 h 1043"/>
                  <a:gd name="T4" fmla="*/ 635 w 1134"/>
                  <a:gd name="T5" fmla="*/ 1043 h 1043"/>
                  <a:gd name="T6" fmla="*/ 635 w 1134"/>
                  <a:gd name="T7" fmla="*/ 0 h 1043"/>
                  <a:gd name="T8" fmla="*/ 1134 w 1134"/>
                  <a:gd name="T9" fmla="*/ 0 h 1043"/>
                  <a:gd name="T10" fmla="*/ 1134 w 1134"/>
                  <a:gd name="T11" fmla="*/ 272 h 104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34"/>
                  <a:gd name="T19" fmla="*/ 0 h 1043"/>
                  <a:gd name="T20" fmla="*/ 1134 w 1134"/>
                  <a:gd name="T21" fmla="*/ 1043 h 104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34" h="1043">
                    <a:moveTo>
                      <a:pt x="0" y="817"/>
                    </a:moveTo>
                    <a:lnTo>
                      <a:pt x="0" y="1043"/>
                    </a:lnTo>
                    <a:lnTo>
                      <a:pt x="635" y="1043"/>
                    </a:lnTo>
                    <a:lnTo>
                      <a:pt x="635" y="0"/>
                    </a:lnTo>
                    <a:lnTo>
                      <a:pt x="1134" y="0"/>
                    </a:lnTo>
                    <a:lnTo>
                      <a:pt x="1134" y="272"/>
                    </a:lnTo>
                  </a:path>
                </a:pathLst>
              </a:custGeom>
              <a:noFill/>
              <a:ln w="28575" cap="flat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11" name="Line 17"/>
              <p:cNvSpPr>
                <a:spLocks noChangeShapeType="1"/>
              </p:cNvSpPr>
              <p:nvPr/>
            </p:nvSpPr>
            <p:spPr bwMode="auto">
              <a:xfrm>
                <a:off x="2245" y="1071"/>
                <a:ext cx="0" cy="499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12" name="Line 19"/>
              <p:cNvSpPr>
                <a:spLocks noChangeShapeType="1"/>
              </p:cNvSpPr>
              <p:nvPr/>
            </p:nvSpPr>
            <p:spPr bwMode="auto">
              <a:xfrm>
                <a:off x="1610" y="2115"/>
                <a:ext cx="0" cy="453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13" name="Freeform 20"/>
              <p:cNvSpPr>
                <a:spLocks/>
              </p:cNvSpPr>
              <p:nvPr/>
            </p:nvSpPr>
            <p:spPr bwMode="auto">
              <a:xfrm>
                <a:off x="1791" y="2115"/>
                <a:ext cx="1633" cy="453"/>
              </a:xfrm>
              <a:custGeom>
                <a:avLst/>
                <a:gdLst>
                  <a:gd name="T0" fmla="*/ 1633 w 1633"/>
                  <a:gd name="T1" fmla="*/ 0 h 453"/>
                  <a:gd name="T2" fmla="*/ 1633 w 1633"/>
                  <a:gd name="T3" fmla="*/ 317 h 453"/>
                  <a:gd name="T4" fmla="*/ 0 w 1633"/>
                  <a:gd name="T5" fmla="*/ 317 h 453"/>
                  <a:gd name="T6" fmla="*/ 0 w 1633"/>
                  <a:gd name="T7" fmla="*/ 453 h 4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33"/>
                  <a:gd name="T13" fmla="*/ 0 h 453"/>
                  <a:gd name="T14" fmla="*/ 1633 w 1633"/>
                  <a:gd name="T15" fmla="*/ 453 h 4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33" h="453">
                    <a:moveTo>
                      <a:pt x="1633" y="0"/>
                    </a:moveTo>
                    <a:lnTo>
                      <a:pt x="1633" y="317"/>
                    </a:lnTo>
                    <a:lnTo>
                      <a:pt x="0" y="317"/>
                    </a:lnTo>
                    <a:lnTo>
                      <a:pt x="0" y="453"/>
                    </a:lnTo>
                  </a:path>
                </a:pathLst>
              </a:custGeom>
              <a:noFill/>
              <a:ln w="28575" cap="flat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14" name="Line 21"/>
              <p:cNvSpPr>
                <a:spLocks noChangeShapeType="1"/>
              </p:cNvSpPr>
              <p:nvPr/>
            </p:nvSpPr>
            <p:spPr bwMode="auto">
              <a:xfrm>
                <a:off x="1701" y="2931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615" name="Line 22"/>
              <p:cNvSpPr>
                <a:spLocks noChangeShapeType="1"/>
              </p:cNvSpPr>
              <p:nvPr/>
            </p:nvSpPr>
            <p:spPr bwMode="auto">
              <a:xfrm>
                <a:off x="3787" y="2115"/>
                <a:ext cx="0" cy="907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1171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rgbClr val="66FFFF"/>
                </a:solidFill>
              </a:rPr>
              <a:t>Bottom-up Synthesis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zh-TW" sz="2800" b="1">
                <a:solidFill>
                  <a:schemeClr val="bg1"/>
                </a:solidFill>
              </a:rPr>
              <a:t>4-Bit Adder</a:t>
            </a:r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4500563" y="2492375"/>
            <a:ext cx="2462212" cy="863600"/>
            <a:chOff x="1011" y="3098"/>
            <a:chExt cx="1551" cy="786"/>
          </a:xfrm>
        </p:grpSpPr>
        <p:sp>
          <p:nvSpPr>
            <p:cNvPr id="27669" name="Freeform 4"/>
            <p:cNvSpPr>
              <a:spLocks/>
            </p:cNvSpPr>
            <p:nvPr/>
          </p:nvSpPr>
          <p:spPr bwMode="auto">
            <a:xfrm>
              <a:off x="1011" y="3098"/>
              <a:ext cx="1551" cy="786"/>
            </a:xfrm>
            <a:custGeom>
              <a:avLst/>
              <a:gdLst>
                <a:gd name="T0" fmla="*/ 0 w 1551"/>
                <a:gd name="T1" fmla="*/ 0 h 786"/>
                <a:gd name="T2" fmla="*/ 680 w 1551"/>
                <a:gd name="T3" fmla="*/ 15 h 786"/>
                <a:gd name="T4" fmla="*/ 815 w 1551"/>
                <a:gd name="T5" fmla="*/ 272 h 786"/>
                <a:gd name="T6" fmla="*/ 948 w 1551"/>
                <a:gd name="T7" fmla="*/ 15 h 786"/>
                <a:gd name="T8" fmla="*/ 1551 w 1551"/>
                <a:gd name="T9" fmla="*/ 15 h 786"/>
                <a:gd name="T10" fmla="*/ 1217 w 1551"/>
                <a:gd name="T11" fmla="*/ 786 h 786"/>
                <a:gd name="T12" fmla="*/ 411 w 1551"/>
                <a:gd name="T13" fmla="*/ 786 h 786"/>
                <a:gd name="T14" fmla="*/ 9 w 1551"/>
                <a:gd name="T15" fmla="*/ 15 h 7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51"/>
                <a:gd name="T25" fmla="*/ 0 h 786"/>
                <a:gd name="T26" fmla="*/ 1551 w 1551"/>
                <a:gd name="T27" fmla="*/ 786 h 7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51" h="786">
                  <a:moveTo>
                    <a:pt x="0" y="0"/>
                  </a:moveTo>
                  <a:lnTo>
                    <a:pt x="680" y="15"/>
                  </a:lnTo>
                  <a:lnTo>
                    <a:pt x="815" y="272"/>
                  </a:lnTo>
                  <a:lnTo>
                    <a:pt x="948" y="15"/>
                  </a:lnTo>
                  <a:lnTo>
                    <a:pt x="1551" y="15"/>
                  </a:lnTo>
                  <a:lnTo>
                    <a:pt x="1217" y="786"/>
                  </a:lnTo>
                  <a:lnTo>
                    <a:pt x="411" y="786"/>
                  </a:lnTo>
                  <a:lnTo>
                    <a:pt x="9" y="15"/>
                  </a:lnTo>
                </a:path>
              </a:pathLst>
            </a:custGeom>
            <a:solidFill>
              <a:schemeClr val="bg1"/>
            </a:solidFill>
            <a:ln w="38100" cap="flat" cmpd="sng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670" name="Text Box 5"/>
            <p:cNvSpPr txBox="1">
              <a:spLocks noChangeArrowheads="1"/>
            </p:cNvSpPr>
            <p:nvPr/>
          </p:nvSpPr>
          <p:spPr bwMode="auto">
            <a:xfrm>
              <a:off x="1283" y="3399"/>
              <a:ext cx="1024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400">
                  <a:solidFill>
                    <a:schemeClr val="accent2"/>
                  </a:solidFill>
                </a:rPr>
                <a:t>Half Adder</a:t>
              </a:r>
            </a:p>
          </p:txBody>
        </p:sp>
      </p:grpSp>
      <p:grpSp>
        <p:nvGrpSpPr>
          <p:cNvPr id="27652" name="Group 6"/>
          <p:cNvGrpSpPr>
            <a:grpSpLocks/>
          </p:cNvGrpSpPr>
          <p:nvPr/>
        </p:nvGrpSpPr>
        <p:grpSpPr bwMode="auto">
          <a:xfrm>
            <a:off x="1619250" y="1700213"/>
            <a:ext cx="4824413" cy="3168650"/>
            <a:chOff x="1020" y="1071"/>
            <a:chExt cx="3039" cy="1996"/>
          </a:xfrm>
        </p:grpSpPr>
        <p:graphicFrame>
          <p:nvGraphicFramePr>
            <p:cNvPr id="27656" name="Object 7"/>
            <p:cNvGraphicFramePr>
              <a:graphicFrameLocks noChangeAspect="1"/>
            </p:cNvGraphicFramePr>
            <p:nvPr/>
          </p:nvGraphicFramePr>
          <p:xfrm>
            <a:off x="1493" y="2523"/>
            <a:ext cx="410" cy="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79" name="Visio" r:id="rId4" imgW="651053" imgH="694456" progId="Visio.Drawing.6">
                    <p:embed/>
                  </p:oleObj>
                </mc:Choice>
                <mc:Fallback>
                  <p:oleObj name="Visio" r:id="rId4" imgW="651053" imgH="694456" progId="Visio.Drawing.6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3" y="2523"/>
                          <a:ext cx="410" cy="4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7657" name="Group 8"/>
            <p:cNvGrpSpPr>
              <a:grpSpLocks/>
            </p:cNvGrpSpPr>
            <p:nvPr/>
          </p:nvGrpSpPr>
          <p:grpSpPr bwMode="auto">
            <a:xfrm>
              <a:off x="1020" y="1071"/>
              <a:ext cx="3039" cy="1996"/>
              <a:chOff x="1020" y="1071"/>
              <a:chExt cx="3039" cy="1996"/>
            </a:xfrm>
          </p:grpSpPr>
          <p:grpSp>
            <p:nvGrpSpPr>
              <p:cNvPr id="27658" name="Group 9"/>
              <p:cNvGrpSpPr>
                <a:grpSpLocks/>
              </p:cNvGrpSpPr>
              <p:nvPr/>
            </p:nvGrpSpPr>
            <p:grpSpPr bwMode="auto">
              <a:xfrm>
                <a:off x="1020" y="1570"/>
                <a:ext cx="1551" cy="544"/>
                <a:chOff x="1011" y="3098"/>
                <a:chExt cx="1551" cy="786"/>
              </a:xfrm>
            </p:grpSpPr>
            <p:sp>
              <p:nvSpPr>
                <p:cNvPr id="27667" name="Freeform 10"/>
                <p:cNvSpPr>
                  <a:spLocks/>
                </p:cNvSpPr>
                <p:nvPr/>
              </p:nvSpPr>
              <p:spPr bwMode="auto">
                <a:xfrm>
                  <a:off x="1011" y="3098"/>
                  <a:ext cx="1551" cy="786"/>
                </a:xfrm>
                <a:custGeom>
                  <a:avLst/>
                  <a:gdLst>
                    <a:gd name="T0" fmla="*/ 0 w 1551"/>
                    <a:gd name="T1" fmla="*/ 0 h 786"/>
                    <a:gd name="T2" fmla="*/ 680 w 1551"/>
                    <a:gd name="T3" fmla="*/ 15 h 786"/>
                    <a:gd name="T4" fmla="*/ 815 w 1551"/>
                    <a:gd name="T5" fmla="*/ 272 h 786"/>
                    <a:gd name="T6" fmla="*/ 948 w 1551"/>
                    <a:gd name="T7" fmla="*/ 15 h 786"/>
                    <a:gd name="T8" fmla="*/ 1551 w 1551"/>
                    <a:gd name="T9" fmla="*/ 15 h 786"/>
                    <a:gd name="T10" fmla="*/ 1217 w 1551"/>
                    <a:gd name="T11" fmla="*/ 786 h 786"/>
                    <a:gd name="T12" fmla="*/ 411 w 1551"/>
                    <a:gd name="T13" fmla="*/ 786 h 786"/>
                    <a:gd name="T14" fmla="*/ 9 w 1551"/>
                    <a:gd name="T15" fmla="*/ 15 h 7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551"/>
                    <a:gd name="T25" fmla="*/ 0 h 786"/>
                    <a:gd name="T26" fmla="*/ 1551 w 1551"/>
                    <a:gd name="T27" fmla="*/ 786 h 78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551" h="786">
                      <a:moveTo>
                        <a:pt x="0" y="0"/>
                      </a:moveTo>
                      <a:lnTo>
                        <a:pt x="680" y="15"/>
                      </a:lnTo>
                      <a:lnTo>
                        <a:pt x="815" y="272"/>
                      </a:lnTo>
                      <a:lnTo>
                        <a:pt x="948" y="15"/>
                      </a:lnTo>
                      <a:lnTo>
                        <a:pt x="1551" y="15"/>
                      </a:lnTo>
                      <a:lnTo>
                        <a:pt x="1217" y="786"/>
                      </a:lnTo>
                      <a:lnTo>
                        <a:pt x="411" y="786"/>
                      </a:lnTo>
                      <a:lnTo>
                        <a:pt x="9" y="15"/>
                      </a:lnTo>
                    </a:path>
                  </a:pathLst>
                </a:custGeom>
                <a:solidFill>
                  <a:schemeClr val="bg1"/>
                </a:solidFill>
                <a:ln w="38100" cap="flat" cmpd="sng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7668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283" y="3399"/>
                  <a:ext cx="1024" cy="4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r>
                    <a:rPr lang="en-US" altLang="zh-TW" sz="2400">
                      <a:solidFill>
                        <a:schemeClr val="accent2"/>
                      </a:solidFill>
                    </a:rPr>
                    <a:t>Half Adder</a:t>
                  </a:r>
                </a:p>
              </p:txBody>
            </p:sp>
          </p:grpSp>
          <p:sp>
            <p:nvSpPr>
              <p:cNvPr id="27659" name="Line 12"/>
              <p:cNvSpPr>
                <a:spLocks noChangeShapeType="1"/>
              </p:cNvSpPr>
              <p:nvPr/>
            </p:nvSpPr>
            <p:spPr bwMode="auto">
              <a:xfrm>
                <a:off x="4059" y="1071"/>
                <a:ext cx="0" cy="499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660" name="Line 13"/>
              <p:cNvSpPr>
                <a:spLocks noChangeShapeType="1"/>
              </p:cNvSpPr>
              <p:nvPr/>
            </p:nvSpPr>
            <p:spPr bwMode="auto">
              <a:xfrm>
                <a:off x="1383" y="1071"/>
                <a:ext cx="0" cy="499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661" name="Freeform 14"/>
              <p:cNvSpPr>
                <a:spLocks/>
              </p:cNvSpPr>
              <p:nvPr/>
            </p:nvSpPr>
            <p:spPr bwMode="auto">
              <a:xfrm>
                <a:off x="2018" y="1298"/>
                <a:ext cx="1134" cy="1043"/>
              </a:xfrm>
              <a:custGeom>
                <a:avLst/>
                <a:gdLst>
                  <a:gd name="T0" fmla="*/ 0 w 1134"/>
                  <a:gd name="T1" fmla="*/ 817 h 1043"/>
                  <a:gd name="T2" fmla="*/ 0 w 1134"/>
                  <a:gd name="T3" fmla="*/ 1043 h 1043"/>
                  <a:gd name="T4" fmla="*/ 635 w 1134"/>
                  <a:gd name="T5" fmla="*/ 1043 h 1043"/>
                  <a:gd name="T6" fmla="*/ 635 w 1134"/>
                  <a:gd name="T7" fmla="*/ 0 h 1043"/>
                  <a:gd name="T8" fmla="*/ 1134 w 1134"/>
                  <a:gd name="T9" fmla="*/ 0 h 1043"/>
                  <a:gd name="T10" fmla="*/ 1134 w 1134"/>
                  <a:gd name="T11" fmla="*/ 272 h 104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34"/>
                  <a:gd name="T19" fmla="*/ 0 h 1043"/>
                  <a:gd name="T20" fmla="*/ 1134 w 1134"/>
                  <a:gd name="T21" fmla="*/ 1043 h 104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34" h="1043">
                    <a:moveTo>
                      <a:pt x="0" y="817"/>
                    </a:moveTo>
                    <a:lnTo>
                      <a:pt x="0" y="1043"/>
                    </a:lnTo>
                    <a:lnTo>
                      <a:pt x="635" y="1043"/>
                    </a:lnTo>
                    <a:lnTo>
                      <a:pt x="635" y="0"/>
                    </a:lnTo>
                    <a:lnTo>
                      <a:pt x="1134" y="0"/>
                    </a:lnTo>
                    <a:lnTo>
                      <a:pt x="1134" y="272"/>
                    </a:lnTo>
                  </a:path>
                </a:pathLst>
              </a:custGeom>
              <a:noFill/>
              <a:ln w="28575" cap="flat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662" name="Line 15"/>
              <p:cNvSpPr>
                <a:spLocks noChangeShapeType="1"/>
              </p:cNvSpPr>
              <p:nvPr/>
            </p:nvSpPr>
            <p:spPr bwMode="auto">
              <a:xfrm>
                <a:off x="2245" y="1071"/>
                <a:ext cx="0" cy="499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663" name="Line 16"/>
              <p:cNvSpPr>
                <a:spLocks noChangeShapeType="1"/>
              </p:cNvSpPr>
              <p:nvPr/>
            </p:nvSpPr>
            <p:spPr bwMode="auto">
              <a:xfrm>
                <a:off x="1610" y="2115"/>
                <a:ext cx="0" cy="453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664" name="Freeform 17"/>
              <p:cNvSpPr>
                <a:spLocks/>
              </p:cNvSpPr>
              <p:nvPr/>
            </p:nvSpPr>
            <p:spPr bwMode="auto">
              <a:xfrm>
                <a:off x="1791" y="2115"/>
                <a:ext cx="1633" cy="453"/>
              </a:xfrm>
              <a:custGeom>
                <a:avLst/>
                <a:gdLst>
                  <a:gd name="T0" fmla="*/ 1633 w 1633"/>
                  <a:gd name="T1" fmla="*/ 0 h 453"/>
                  <a:gd name="T2" fmla="*/ 1633 w 1633"/>
                  <a:gd name="T3" fmla="*/ 317 h 453"/>
                  <a:gd name="T4" fmla="*/ 0 w 1633"/>
                  <a:gd name="T5" fmla="*/ 317 h 453"/>
                  <a:gd name="T6" fmla="*/ 0 w 1633"/>
                  <a:gd name="T7" fmla="*/ 453 h 4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33"/>
                  <a:gd name="T13" fmla="*/ 0 h 453"/>
                  <a:gd name="T14" fmla="*/ 1633 w 1633"/>
                  <a:gd name="T15" fmla="*/ 453 h 4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33" h="453">
                    <a:moveTo>
                      <a:pt x="1633" y="0"/>
                    </a:moveTo>
                    <a:lnTo>
                      <a:pt x="1633" y="317"/>
                    </a:lnTo>
                    <a:lnTo>
                      <a:pt x="0" y="317"/>
                    </a:lnTo>
                    <a:lnTo>
                      <a:pt x="0" y="453"/>
                    </a:lnTo>
                  </a:path>
                </a:pathLst>
              </a:custGeom>
              <a:noFill/>
              <a:ln w="28575" cap="flat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665" name="Line 18"/>
              <p:cNvSpPr>
                <a:spLocks noChangeShapeType="1"/>
              </p:cNvSpPr>
              <p:nvPr/>
            </p:nvSpPr>
            <p:spPr bwMode="auto">
              <a:xfrm>
                <a:off x="1701" y="2931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666" name="Line 19"/>
              <p:cNvSpPr>
                <a:spLocks noChangeShapeType="1"/>
              </p:cNvSpPr>
              <p:nvPr/>
            </p:nvSpPr>
            <p:spPr bwMode="auto">
              <a:xfrm>
                <a:off x="3787" y="2115"/>
                <a:ext cx="0" cy="907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898525" y="2347913"/>
            <a:ext cx="6553200" cy="2305050"/>
            <a:chOff x="1011" y="3098"/>
            <a:chExt cx="1551" cy="786"/>
          </a:xfrm>
        </p:grpSpPr>
        <p:sp>
          <p:nvSpPr>
            <p:cNvPr id="27654" name="Freeform 21"/>
            <p:cNvSpPr>
              <a:spLocks/>
            </p:cNvSpPr>
            <p:nvPr/>
          </p:nvSpPr>
          <p:spPr bwMode="auto">
            <a:xfrm>
              <a:off x="1011" y="3098"/>
              <a:ext cx="1551" cy="786"/>
            </a:xfrm>
            <a:custGeom>
              <a:avLst/>
              <a:gdLst>
                <a:gd name="T0" fmla="*/ 0 w 1551"/>
                <a:gd name="T1" fmla="*/ 0 h 786"/>
                <a:gd name="T2" fmla="*/ 680 w 1551"/>
                <a:gd name="T3" fmla="*/ 15 h 786"/>
                <a:gd name="T4" fmla="*/ 815 w 1551"/>
                <a:gd name="T5" fmla="*/ 272 h 786"/>
                <a:gd name="T6" fmla="*/ 948 w 1551"/>
                <a:gd name="T7" fmla="*/ 15 h 786"/>
                <a:gd name="T8" fmla="*/ 1551 w 1551"/>
                <a:gd name="T9" fmla="*/ 15 h 786"/>
                <a:gd name="T10" fmla="*/ 1217 w 1551"/>
                <a:gd name="T11" fmla="*/ 786 h 786"/>
                <a:gd name="T12" fmla="*/ 411 w 1551"/>
                <a:gd name="T13" fmla="*/ 786 h 786"/>
                <a:gd name="T14" fmla="*/ 9 w 1551"/>
                <a:gd name="T15" fmla="*/ 15 h 7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51"/>
                <a:gd name="T25" fmla="*/ 0 h 786"/>
                <a:gd name="T26" fmla="*/ 1551 w 1551"/>
                <a:gd name="T27" fmla="*/ 786 h 7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51" h="786">
                  <a:moveTo>
                    <a:pt x="0" y="0"/>
                  </a:moveTo>
                  <a:lnTo>
                    <a:pt x="680" y="15"/>
                  </a:lnTo>
                  <a:lnTo>
                    <a:pt x="815" y="272"/>
                  </a:lnTo>
                  <a:lnTo>
                    <a:pt x="948" y="15"/>
                  </a:lnTo>
                  <a:lnTo>
                    <a:pt x="1551" y="15"/>
                  </a:lnTo>
                  <a:lnTo>
                    <a:pt x="1217" y="786"/>
                  </a:lnTo>
                  <a:lnTo>
                    <a:pt x="411" y="786"/>
                  </a:lnTo>
                  <a:lnTo>
                    <a:pt x="9" y="15"/>
                  </a:lnTo>
                </a:path>
              </a:pathLst>
            </a:custGeom>
            <a:solidFill>
              <a:schemeClr val="bg1"/>
            </a:solidFill>
            <a:ln w="38100" cap="flat" cmpd="sng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655" name="Text Box 22"/>
            <p:cNvSpPr txBox="1">
              <a:spLocks noChangeArrowheads="1"/>
            </p:cNvSpPr>
            <p:nvPr/>
          </p:nvSpPr>
          <p:spPr bwMode="auto">
            <a:xfrm>
              <a:off x="1610" y="3399"/>
              <a:ext cx="37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400">
                  <a:solidFill>
                    <a:schemeClr val="accent2"/>
                  </a:solidFill>
                </a:rPr>
                <a:t>Full Adder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1171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rgbClr val="66FFFF"/>
                </a:solidFill>
              </a:rPr>
              <a:t>Bottom-up Synthesis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zh-TW" sz="2800" b="1">
                <a:solidFill>
                  <a:schemeClr val="bg1"/>
                </a:solidFill>
              </a:rPr>
              <a:t>4-Bit Adder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877050" y="2420938"/>
            <a:ext cx="1919288" cy="673100"/>
            <a:chOff x="1011" y="3098"/>
            <a:chExt cx="1551" cy="817"/>
          </a:xfrm>
        </p:grpSpPr>
        <p:sp>
          <p:nvSpPr>
            <p:cNvPr id="29731" name="Freeform 21"/>
            <p:cNvSpPr>
              <a:spLocks/>
            </p:cNvSpPr>
            <p:nvPr/>
          </p:nvSpPr>
          <p:spPr bwMode="auto">
            <a:xfrm>
              <a:off x="1011" y="3098"/>
              <a:ext cx="1551" cy="786"/>
            </a:xfrm>
            <a:custGeom>
              <a:avLst/>
              <a:gdLst>
                <a:gd name="T0" fmla="*/ 0 w 1551"/>
                <a:gd name="T1" fmla="*/ 0 h 786"/>
                <a:gd name="T2" fmla="*/ 680 w 1551"/>
                <a:gd name="T3" fmla="*/ 15 h 786"/>
                <a:gd name="T4" fmla="*/ 815 w 1551"/>
                <a:gd name="T5" fmla="*/ 272 h 786"/>
                <a:gd name="T6" fmla="*/ 948 w 1551"/>
                <a:gd name="T7" fmla="*/ 15 h 786"/>
                <a:gd name="T8" fmla="*/ 1551 w 1551"/>
                <a:gd name="T9" fmla="*/ 15 h 786"/>
                <a:gd name="T10" fmla="*/ 1217 w 1551"/>
                <a:gd name="T11" fmla="*/ 786 h 786"/>
                <a:gd name="T12" fmla="*/ 411 w 1551"/>
                <a:gd name="T13" fmla="*/ 786 h 786"/>
                <a:gd name="T14" fmla="*/ 9 w 1551"/>
                <a:gd name="T15" fmla="*/ 15 h 7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51"/>
                <a:gd name="T25" fmla="*/ 0 h 786"/>
                <a:gd name="T26" fmla="*/ 1551 w 1551"/>
                <a:gd name="T27" fmla="*/ 786 h 7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51" h="786">
                  <a:moveTo>
                    <a:pt x="0" y="0"/>
                  </a:moveTo>
                  <a:lnTo>
                    <a:pt x="680" y="15"/>
                  </a:lnTo>
                  <a:lnTo>
                    <a:pt x="815" y="272"/>
                  </a:lnTo>
                  <a:lnTo>
                    <a:pt x="948" y="15"/>
                  </a:lnTo>
                  <a:lnTo>
                    <a:pt x="1551" y="15"/>
                  </a:lnTo>
                  <a:lnTo>
                    <a:pt x="1217" y="786"/>
                  </a:lnTo>
                  <a:lnTo>
                    <a:pt x="411" y="786"/>
                  </a:lnTo>
                  <a:lnTo>
                    <a:pt x="9" y="15"/>
                  </a:lnTo>
                </a:path>
              </a:pathLst>
            </a:custGeom>
            <a:solidFill>
              <a:schemeClr val="bg1"/>
            </a:solidFill>
            <a:ln w="38100" cap="flat" cmpd="sng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32" name="Text Box 22"/>
            <p:cNvSpPr txBox="1">
              <a:spLocks noChangeArrowheads="1"/>
            </p:cNvSpPr>
            <p:nvPr/>
          </p:nvSpPr>
          <p:spPr bwMode="auto">
            <a:xfrm>
              <a:off x="1255" y="3433"/>
              <a:ext cx="1085" cy="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000">
                  <a:solidFill>
                    <a:schemeClr val="accent2"/>
                  </a:solidFill>
                </a:rPr>
                <a:t>Full Adder</a:t>
              </a: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4716463" y="2420938"/>
            <a:ext cx="1919287" cy="673100"/>
            <a:chOff x="1011" y="3098"/>
            <a:chExt cx="1551" cy="817"/>
          </a:xfrm>
        </p:grpSpPr>
        <p:sp>
          <p:nvSpPr>
            <p:cNvPr id="29729" name="Freeform 33"/>
            <p:cNvSpPr>
              <a:spLocks/>
            </p:cNvSpPr>
            <p:nvPr/>
          </p:nvSpPr>
          <p:spPr bwMode="auto">
            <a:xfrm>
              <a:off x="1011" y="3098"/>
              <a:ext cx="1551" cy="786"/>
            </a:xfrm>
            <a:custGeom>
              <a:avLst/>
              <a:gdLst>
                <a:gd name="T0" fmla="*/ 0 w 1551"/>
                <a:gd name="T1" fmla="*/ 0 h 786"/>
                <a:gd name="T2" fmla="*/ 680 w 1551"/>
                <a:gd name="T3" fmla="*/ 15 h 786"/>
                <a:gd name="T4" fmla="*/ 815 w 1551"/>
                <a:gd name="T5" fmla="*/ 272 h 786"/>
                <a:gd name="T6" fmla="*/ 948 w 1551"/>
                <a:gd name="T7" fmla="*/ 15 h 786"/>
                <a:gd name="T8" fmla="*/ 1551 w 1551"/>
                <a:gd name="T9" fmla="*/ 15 h 786"/>
                <a:gd name="T10" fmla="*/ 1217 w 1551"/>
                <a:gd name="T11" fmla="*/ 786 h 786"/>
                <a:gd name="T12" fmla="*/ 411 w 1551"/>
                <a:gd name="T13" fmla="*/ 786 h 786"/>
                <a:gd name="T14" fmla="*/ 9 w 1551"/>
                <a:gd name="T15" fmla="*/ 15 h 7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51"/>
                <a:gd name="T25" fmla="*/ 0 h 786"/>
                <a:gd name="T26" fmla="*/ 1551 w 1551"/>
                <a:gd name="T27" fmla="*/ 786 h 7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51" h="786">
                  <a:moveTo>
                    <a:pt x="0" y="0"/>
                  </a:moveTo>
                  <a:lnTo>
                    <a:pt x="680" y="15"/>
                  </a:lnTo>
                  <a:lnTo>
                    <a:pt x="815" y="272"/>
                  </a:lnTo>
                  <a:lnTo>
                    <a:pt x="948" y="15"/>
                  </a:lnTo>
                  <a:lnTo>
                    <a:pt x="1551" y="15"/>
                  </a:lnTo>
                  <a:lnTo>
                    <a:pt x="1217" y="786"/>
                  </a:lnTo>
                  <a:lnTo>
                    <a:pt x="411" y="786"/>
                  </a:lnTo>
                  <a:lnTo>
                    <a:pt x="9" y="15"/>
                  </a:lnTo>
                </a:path>
              </a:pathLst>
            </a:custGeom>
            <a:solidFill>
              <a:schemeClr val="bg1"/>
            </a:solidFill>
            <a:ln w="38100" cap="flat" cmpd="sng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30" name="Text Box 34"/>
            <p:cNvSpPr txBox="1">
              <a:spLocks noChangeArrowheads="1"/>
            </p:cNvSpPr>
            <p:nvPr/>
          </p:nvSpPr>
          <p:spPr bwMode="auto">
            <a:xfrm>
              <a:off x="1255" y="3433"/>
              <a:ext cx="1085" cy="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000">
                  <a:solidFill>
                    <a:schemeClr val="accent2"/>
                  </a:solidFill>
                </a:rPr>
                <a:t>Full Adder</a:t>
              </a:r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2555875" y="2420938"/>
            <a:ext cx="1919288" cy="673100"/>
            <a:chOff x="1011" y="3098"/>
            <a:chExt cx="1551" cy="817"/>
          </a:xfrm>
        </p:grpSpPr>
        <p:sp>
          <p:nvSpPr>
            <p:cNvPr id="29727" name="Freeform 39"/>
            <p:cNvSpPr>
              <a:spLocks/>
            </p:cNvSpPr>
            <p:nvPr/>
          </p:nvSpPr>
          <p:spPr bwMode="auto">
            <a:xfrm>
              <a:off x="1011" y="3098"/>
              <a:ext cx="1551" cy="786"/>
            </a:xfrm>
            <a:custGeom>
              <a:avLst/>
              <a:gdLst>
                <a:gd name="T0" fmla="*/ 0 w 1551"/>
                <a:gd name="T1" fmla="*/ 0 h 786"/>
                <a:gd name="T2" fmla="*/ 680 w 1551"/>
                <a:gd name="T3" fmla="*/ 15 h 786"/>
                <a:gd name="T4" fmla="*/ 815 w 1551"/>
                <a:gd name="T5" fmla="*/ 272 h 786"/>
                <a:gd name="T6" fmla="*/ 948 w 1551"/>
                <a:gd name="T7" fmla="*/ 15 h 786"/>
                <a:gd name="T8" fmla="*/ 1551 w 1551"/>
                <a:gd name="T9" fmla="*/ 15 h 786"/>
                <a:gd name="T10" fmla="*/ 1217 w 1551"/>
                <a:gd name="T11" fmla="*/ 786 h 786"/>
                <a:gd name="T12" fmla="*/ 411 w 1551"/>
                <a:gd name="T13" fmla="*/ 786 h 786"/>
                <a:gd name="T14" fmla="*/ 9 w 1551"/>
                <a:gd name="T15" fmla="*/ 15 h 7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51"/>
                <a:gd name="T25" fmla="*/ 0 h 786"/>
                <a:gd name="T26" fmla="*/ 1551 w 1551"/>
                <a:gd name="T27" fmla="*/ 786 h 7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51" h="786">
                  <a:moveTo>
                    <a:pt x="0" y="0"/>
                  </a:moveTo>
                  <a:lnTo>
                    <a:pt x="680" y="15"/>
                  </a:lnTo>
                  <a:lnTo>
                    <a:pt x="815" y="272"/>
                  </a:lnTo>
                  <a:lnTo>
                    <a:pt x="948" y="15"/>
                  </a:lnTo>
                  <a:lnTo>
                    <a:pt x="1551" y="15"/>
                  </a:lnTo>
                  <a:lnTo>
                    <a:pt x="1217" y="786"/>
                  </a:lnTo>
                  <a:lnTo>
                    <a:pt x="411" y="786"/>
                  </a:lnTo>
                  <a:lnTo>
                    <a:pt x="9" y="15"/>
                  </a:lnTo>
                </a:path>
              </a:pathLst>
            </a:custGeom>
            <a:solidFill>
              <a:schemeClr val="bg1"/>
            </a:solidFill>
            <a:ln w="38100" cap="flat" cmpd="sng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28" name="Text Box 40"/>
            <p:cNvSpPr txBox="1">
              <a:spLocks noChangeArrowheads="1"/>
            </p:cNvSpPr>
            <p:nvPr/>
          </p:nvSpPr>
          <p:spPr bwMode="auto">
            <a:xfrm>
              <a:off x="1255" y="3433"/>
              <a:ext cx="1085" cy="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000">
                  <a:solidFill>
                    <a:schemeClr val="accent2"/>
                  </a:solidFill>
                </a:rPr>
                <a:t>Full Adder</a:t>
              </a:r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395288" y="2420938"/>
            <a:ext cx="1919287" cy="673100"/>
            <a:chOff x="1011" y="3098"/>
            <a:chExt cx="1551" cy="817"/>
          </a:xfrm>
        </p:grpSpPr>
        <p:sp>
          <p:nvSpPr>
            <p:cNvPr id="29725" name="Freeform 42"/>
            <p:cNvSpPr>
              <a:spLocks/>
            </p:cNvSpPr>
            <p:nvPr/>
          </p:nvSpPr>
          <p:spPr bwMode="auto">
            <a:xfrm>
              <a:off x="1011" y="3098"/>
              <a:ext cx="1551" cy="786"/>
            </a:xfrm>
            <a:custGeom>
              <a:avLst/>
              <a:gdLst>
                <a:gd name="T0" fmla="*/ 0 w 1551"/>
                <a:gd name="T1" fmla="*/ 0 h 786"/>
                <a:gd name="T2" fmla="*/ 680 w 1551"/>
                <a:gd name="T3" fmla="*/ 15 h 786"/>
                <a:gd name="T4" fmla="*/ 815 w 1551"/>
                <a:gd name="T5" fmla="*/ 272 h 786"/>
                <a:gd name="T6" fmla="*/ 948 w 1551"/>
                <a:gd name="T7" fmla="*/ 15 h 786"/>
                <a:gd name="T8" fmla="*/ 1551 w 1551"/>
                <a:gd name="T9" fmla="*/ 15 h 786"/>
                <a:gd name="T10" fmla="*/ 1217 w 1551"/>
                <a:gd name="T11" fmla="*/ 786 h 786"/>
                <a:gd name="T12" fmla="*/ 411 w 1551"/>
                <a:gd name="T13" fmla="*/ 786 h 786"/>
                <a:gd name="T14" fmla="*/ 9 w 1551"/>
                <a:gd name="T15" fmla="*/ 15 h 7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51"/>
                <a:gd name="T25" fmla="*/ 0 h 786"/>
                <a:gd name="T26" fmla="*/ 1551 w 1551"/>
                <a:gd name="T27" fmla="*/ 786 h 7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51" h="786">
                  <a:moveTo>
                    <a:pt x="0" y="0"/>
                  </a:moveTo>
                  <a:lnTo>
                    <a:pt x="680" y="15"/>
                  </a:lnTo>
                  <a:lnTo>
                    <a:pt x="815" y="272"/>
                  </a:lnTo>
                  <a:lnTo>
                    <a:pt x="948" y="15"/>
                  </a:lnTo>
                  <a:lnTo>
                    <a:pt x="1551" y="15"/>
                  </a:lnTo>
                  <a:lnTo>
                    <a:pt x="1217" y="786"/>
                  </a:lnTo>
                  <a:lnTo>
                    <a:pt x="411" y="786"/>
                  </a:lnTo>
                  <a:lnTo>
                    <a:pt x="9" y="15"/>
                  </a:lnTo>
                </a:path>
              </a:pathLst>
            </a:custGeom>
            <a:solidFill>
              <a:schemeClr val="bg1"/>
            </a:solidFill>
            <a:ln w="38100" cap="flat" cmpd="sng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26" name="Text Box 43"/>
            <p:cNvSpPr txBox="1">
              <a:spLocks noChangeArrowheads="1"/>
            </p:cNvSpPr>
            <p:nvPr/>
          </p:nvSpPr>
          <p:spPr bwMode="auto">
            <a:xfrm>
              <a:off x="1255" y="3433"/>
              <a:ext cx="1085" cy="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000">
                  <a:solidFill>
                    <a:schemeClr val="accent2"/>
                  </a:solidFill>
                </a:rPr>
                <a:t>Full Adder</a:t>
              </a:r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323850" y="1557338"/>
            <a:ext cx="6985000" cy="863600"/>
            <a:chOff x="204" y="981"/>
            <a:chExt cx="4400" cy="544"/>
          </a:xfrm>
        </p:grpSpPr>
        <p:sp>
          <p:nvSpPr>
            <p:cNvPr id="29720" name="Line 44"/>
            <p:cNvSpPr>
              <a:spLocks noChangeShapeType="1"/>
            </p:cNvSpPr>
            <p:nvPr/>
          </p:nvSpPr>
          <p:spPr bwMode="auto">
            <a:xfrm>
              <a:off x="204" y="981"/>
              <a:ext cx="4400" cy="0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21" name="Line 45"/>
            <p:cNvSpPr>
              <a:spLocks noChangeShapeType="1"/>
            </p:cNvSpPr>
            <p:nvPr/>
          </p:nvSpPr>
          <p:spPr bwMode="auto">
            <a:xfrm>
              <a:off x="521" y="981"/>
              <a:ext cx="0" cy="54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22" name="Line 46"/>
            <p:cNvSpPr>
              <a:spLocks noChangeShapeType="1"/>
            </p:cNvSpPr>
            <p:nvPr/>
          </p:nvSpPr>
          <p:spPr bwMode="auto">
            <a:xfrm>
              <a:off x="1882" y="981"/>
              <a:ext cx="0" cy="54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23" name="Line 47"/>
            <p:cNvSpPr>
              <a:spLocks noChangeShapeType="1"/>
            </p:cNvSpPr>
            <p:nvPr/>
          </p:nvSpPr>
          <p:spPr bwMode="auto">
            <a:xfrm>
              <a:off x="3243" y="981"/>
              <a:ext cx="0" cy="54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24" name="Line 48"/>
            <p:cNvSpPr>
              <a:spLocks noChangeShapeType="1"/>
            </p:cNvSpPr>
            <p:nvPr/>
          </p:nvSpPr>
          <p:spPr bwMode="auto">
            <a:xfrm>
              <a:off x="4604" y="981"/>
              <a:ext cx="0" cy="54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323850" y="1844675"/>
            <a:ext cx="8137525" cy="576263"/>
            <a:chOff x="204" y="1162"/>
            <a:chExt cx="5126" cy="363"/>
          </a:xfrm>
        </p:grpSpPr>
        <p:sp>
          <p:nvSpPr>
            <p:cNvPr id="29715" name="Line 51"/>
            <p:cNvSpPr>
              <a:spLocks noChangeShapeType="1"/>
            </p:cNvSpPr>
            <p:nvPr/>
          </p:nvSpPr>
          <p:spPr bwMode="auto">
            <a:xfrm>
              <a:off x="204" y="1162"/>
              <a:ext cx="5125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16" name="Line 52"/>
            <p:cNvSpPr>
              <a:spLocks noChangeShapeType="1"/>
            </p:cNvSpPr>
            <p:nvPr/>
          </p:nvSpPr>
          <p:spPr bwMode="auto">
            <a:xfrm>
              <a:off x="1247" y="1162"/>
              <a:ext cx="0" cy="363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17" name="Line 53"/>
            <p:cNvSpPr>
              <a:spLocks noChangeShapeType="1"/>
            </p:cNvSpPr>
            <p:nvPr/>
          </p:nvSpPr>
          <p:spPr bwMode="auto">
            <a:xfrm>
              <a:off x="2608" y="1162"/>
              <a:ext cx="0" cy="363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18" name="Line 54"/>
            <p:cNvSpPr>
              <a:spLocks noChangeShapeType="1"/>
            </p:cNvSpPr>
            <p:nvPr/>
          </p:nvSpPr>
          <p:spPr bwMode="auto">
            <a:xfrm>
              <a:off x="3969" y="1162"/>
              <a:ext cx="0" cy="363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19" name="Line 55"/>
            <p:cNvSpPr>
              <a:spLocks noChangeShapeType="1"/>
            </p:cNvSpPr>
            <p:nvPr/>
          </p:nvSpPr>
          <p:spPr bwMode="auto">
            <a:xfrm>
              <a:off x="5330" y="1162"/>
              <a:ext cx="0" cy="363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8" name="Group 57"/>
          <p:cNvGrpSpPr>
            <a:grpSpLocks/>
          </p:cNvGrpSpPr>
          <p:nvPr/>
        </p:nvGrpSpPr>
        <p:grpSpPr bwMode="auto">
          <a:xfrm flipH="1" flipV="1">
            <a:off x="1619250" y="3068638"/>
            <a:ext cx="8137525" cy="576262"/>
            <a:chOff x="204" y="1162"/>
            <a:chExt cx="5126" cy="363"/>
          </a:xfrm>
        </p:grpSpPr>
        <p:sp>
          <p:nvSpPr>
            <p:cNvPr id="29710" name="Line 58"/>
            <p:cNvSpPr>
              <a:spLocks noChangeShapeType="1"/>
            </p:cNvSpPr>
            <p:nvPr/>
          </p:nvSpPr>
          <p:spPr bwMode="auto">
            <a:xfrm>
              <a:off x="204" y="1162"/>
              <a:ext cx="5125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11" name="Line 59"/>
            <p:cNvSpPr>
              <a:spLocks noChangeShapeType="1"/>
            </p:cNvSpPr>
            <p:nvPr/>
          </p:nvSpPr>
          <p:spPr bwMode="auto">
            <a:xfrm>
              <a:off x="1247" y="1162"/>
              <a:ext cx="0" cy="36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12" name="Line 60"/>
            <p:cNvSpPr>
              <a:spLocks noChangeShapeType="1"/>
            </p:cNvSpPr>
            <p:nvPr/>
          </p:nvSpPr>
          <p:spPr bwMode="auto">
            <a:xfrm>
              <a:off x="2608" y="1162"/>
              <a:ext cx="0" cy="36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13" name="Line 61"/>
            <p:cNvSpPr>
              <a:spLocks noChangeShapeType="1"/>
            </p:cNvSpPr>
            <p:nvPr/>
          </p:nvSpPr>
          <p:spPr bwMode="auto">
            <a:xfrm>
              <a:off x="3969" y="1162"/>
              <a:ext cx="0" cy="36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714" name="Line 62"/>
            <p:cNvSpPr>
              <a:spLocks noChangeShapeType="1"/>
            </p:cNvSpPr>
            <p:nvPr/>
          </p:nvSpPr>
          <p:spPr bwMode="auto">
            <a:xfrm>
              <a:off x="5330" y="1162"/>
              <a:ext cx="0" cy="36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555071" name="Freeform 63"/>
          <p:cNvSpPr>
            <a:spLocks/>
          </p:cNvSpPr>
          <p:nvPr/>
        </p:nvSpPr>
        <p:spPr bwMode="auto">
          <a:xfrm>
            <a:off x="6443663" y="2205038"/>
            <a:ext cx="1223962" cy="1152525"/>
          </a:xfrm>
          <a:custGeom>
            <a:avLst/>
            <a:gdLst>
              <a:gd name="T0" fmla="*/ 2147483646 w 771"/>
              <a:gd name="T1" fmla="*/ 2147483646 h 726"/>
              <a:gd name="T2" fmla="*/ 2147483646 w 771"/>
              <a:gd name="T3" fmla="*/ 2147483646 h 726"/>
              <a:gd name="T4" fmla="*/ 2147483646 w 771"/>
              <a:gd name="T5" fmla="*/ 2147483646 h 726"/>
              <a:gd name="T6" fmla="*/ 2147483646 w 771"/>
              <a:gd name="T7" fmla="*/ 0 h 726"/>
              <a:gd name="T8" fmla="*/ 2147483646 w 771"/>
              <a:gd name="T9" fmla="*/ 0 h 726"/>
              <a:gd name="T10" fmla="*/ 0 w 771"/>
              <a:gd name="T11" fmla="*/ 2147483646 h 7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71"/>
              <a:gd name="T19" fmla="*/ 0 h 726"/>
              <a:gd name="T20" fmla="*/ 771 w 771"/>
              <a:gd name="T21" fmla="*/ 726 h 7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71" h="726">
                <a:moveTo>
                  <a:pt x="771" y="544"/>
                </a:moveTo>
                <a:lnTo>
                  <a:pt x="771" y="726"/>
                </a:lnTo>
                <a:lnTo>
                  <a:pt x="227" y="726"/>
                </a:lnTo>
                <a:lnTo>
                  <a:pt x="227" y="0"/>
                </a:lnTo>
                <a:lnTo>
                  <a:pt x="91" y="0"/>
                </a:lnTo>
                <a:lnTo>
                  <a:pt x="0" y="136"/>
                </a:lnTo>
              </a:path>
            </a:pathLst>
          </a:custGeom>
          <a:noFill/>
          <a:ln w="28575" cap="flat" cmpd="sng">
            <a:solidFill>
              <a:srgbClr val="FF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55072" name="Freeform 64"/>
          <p:cNvSpPr>
            <a:spLocks/>
          </p:cNvSpPr>
          <p:nvPr/>
        </p:nvSpPr>
        <p:spPr bwMode="auto">
          <a:xfrm>
            <a:off x="4284663" y="2205038"/>
            <a:ext cx="1223962" cy="1152525"/>
          </a:xfrm>
          <a:custGeom>
            <a:avLst/>
            <a:gdLst>
              <a:gd name="T0" fmla="*/ 2147483646 w 771"/>
              <a:gd name="T1" fmla="*/ 2147483646 h 726"/>
              <a:gd name="T2" fmla="*/ 2147483646 w 771"/>
              <a:gd name="T3" fmla="*/ 2147483646 h 726"/>
              <a:gd name="T4" fmla="*/ 2147483646 w 771"/>
              <a:gd name="T5" fmla="*/ 2147483646 h 726"/>
              <a:gd name="T6" fmla="*/ 2147483646 w 771"/>
              <a:gd name="T7" fmla="*/ 0 h 726"/>
              <a:gd name="T8" fmla="*/ 2147483646 w 771"/>
              <a:gd name="T9" fmla="*/ 0 h 726"/>
              <a:gd name="T10" fmla="*/ 0 w 771"/>
              <a:gd name="T11" fmla="*/ 2147483646 h 7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71"/>
              <a:gd name="T19" fmla="*/ 0 h 726"/>
              <a:gd name="T20" fmla="*/ 771 w 771"/>
              <a:gd name="T21" fmla="*/ 726 h 7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71" h="726">
                <a:moveTo>
                  <a:pt x="771" y="544"/>
                </a:moveTo>
                <a:lnTo>
                  <a:pt x="771" y="726"/>
                </a:lnTo>
                <a:lnTo>
                  <a:pt x="227" y="726"/>
                </a:lnTo>
                <a:lnTo>
                  <a:pt x="227" y="0"/>
                </a:lnTo>
                <a:lnTo>
                  <a:pt x="91" y="0"/>
                </a:lnTo>
                <a:lnTo>
                  <a:pt x="0" y="136"/>
                </a:lnTo>
              </a:path>
            </a:pathLst>
          </a:custGeom>
          <a:noFill/>
          <a:ln w="28575" cap="flat" cmpd="sng">
            <a:solidFill>
              <a:srgbClr val="FF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55073" name="Freeform 65"/>
          <p:cNvSpPr>
            <a:spLocks/>
          </p:cNvSpPr>
          <p:nvPr/>
        </p:nvSpPr>
        <p:spPr bwMode="auto">
          <a:xfrm>
            <a:off x="2124075" y="2205038"/>
            <a:ext cx="1223963" cy="1152525"/>
          </a:xfrm>
          <a:custGeom>
            <a:avLst/>
            <a:gdLst>
              <a:gd name="T0" fmla="*/ 2147483646 w 771"/>
              <a:gd name="T1" fmla="*/ 2147483646 h 726"/>
              <a:gd name="T2" fmla="*/ 2147483646 w 771"/>
              <a:gd name="T3" fmla="*/ 2147483646 h 726"/>
              <a:gd name="T4" fmla="*/ 2147483646 w 771"/>
              <a:gd name="T5" fmla="*/ 2147483646 h 726"/>
              <a:gd name="T6" fmla="*/ 2147483646 w 771"/>
              <a:gd name="T7" fmla="*/ 0 h 726"/>
              <a:gd name="T8" fmla="*/ 2147483646 w 771"/>
              <a:gd name="T9" fmla="*/ 0 h 726"/>
              <a:gd name="T10" fmla="*/ 0 w 771"/>
              <a:gd name="T11" fmla="*/ 2147483646 h 7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71"/>
              <a:gd name="T19" fmla="*/ 0 h 726"/>
              <a:gd name="T20" fmla="*/ 771 w 771"/>
              <a:gd name="T21" fmla="*/ 726 h 7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71" h="726">
                <a:moveTo>
                  <a:pt x="771" y="544"/>
                </a:moveTo>
                <a:lnTo>
                  <a:pt x="771" y="726"/>
                </a:lnTo>
                <a:lnTo>
                  <a:pt x="227" y="726"/>
                </a:lnTo>
                <a:lnTo>
                  <a:pt x="227" y="0"/>
                </a:lnTo>
                <a:lnTo>
                  <a:pt x="91" y="0"/>
                </a:lnTo>
                <a:lnTo>
                  <a:pt x="0" y="136"/>
                </a:lnTo>
              </a:path>
            </a:pathLst>
          </a:custGeom>
          <a:noFill/>
          <a:ln w="28575" cap="flat" cmpd="sng">
            <a:solidFill>
              <a:srgbClr val="FF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55075" name="Line 67"/>
          <p:cNvSpPr>
            <a:spLocks noChangeShapeType="1"/>
          </p:cNvSpPr>
          <p:nvPr/>
        </p:nvSpPr>
        <p:spPr bwMode="auto">
          <a:xfrm>
            <a:off x="1042988" y="3068638"/>
            <a:ext cx="0" cy="576262"/>
          </a:xfrm>
          <a:prstGeom prst="line">
            <a:avLst/>
          </a:prstGeom>
          <a:noFill/>
          <a:ln w="28575">
            <a:solidFill>
              <a:srgbClr val="FF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55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55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55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5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1171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rgbClr val="66FFFF"/>
                </a:solidFill>
              </a:rPr>
              <a:t>Flattened Synthesis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zh-TW" sz="2800" b="1">
                <a:solidFill>
                  <a:schemeClr val="bg1"/>
                </a:solidFill>
              </a:rPr>
              <a:t>For Some example</a:t>
            </a:r>
          </a:p>
        </p:txBody>
      </p:sp>
      <p:sp>
        <p:nvSpPr>
          <p:cNvPr id="557093" name="Rectangle 37"/>
          <p:cNvSpPr>
            <a:spLocks noChangeArrowheads="1"/>
          </p:cNvSpPr>
          <p:nvPr/>
        </p:nvSpPr>
        <p:spPr bwMode="auto">
          <a:xfrm>
            <a:off x="7453313" y="1557338"/>
            <a:ext cx="936625" cy="7207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chemeClr val="tx1"/>
                </a:solidFill>
              </a:rPr>
              <a:t>NAND</a:t>
            </a:r>
          </a:p>
        </p:txBody>
      </p:sp>
      <p:sp>
        <p:nvSpPr>
          <p:cNvPr id="557094" name="Rectangle 38"/>
          <p:cNvSpPr>
            <a:spLocks noChangeArrowheads="1"/>
          </p:cNvSpPr>
          <p:nvPr/>
        </p:nvSpPr>
        <p:spPr bwMode="auto">
          <a:xfrm>
            <a:off x="6516688" y="1557338"/>
            <a:ext cx="936625" cy="7207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chemeClr val="tx1"/>
                </a:solidFill>
              </a:rPr>
              <a:t>NAND</a:t>
            </a:r>
          </a:p>
        </p:txBody>
      </p:sp>
      <p:sp>
        <p:nvSpPr>
          <p:cNvPr id="557095" name="Rectangle 39"/>
          <p:cNvSpPr>
            <a:spLocks noChangeArrowheads="1"/>
          </p:cNvSpPr>
          <p:nvPr/>
        </p:nvSpPr>
        <p:spPr bwMode="auto">
          <a:xfrm>
            <a:off x="5940425" y="1557338"/>
            <a:ext cx="576263" cy="7207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chemeClr val="tx1"/>
                </a:solidFill>
              </a:rPr>
              <a:t>NOT</a:t>
            </a:r>
          </a:p>
        </p:txBody>
      </p:sp>
      <p:sp>
        <p:nvSpPr>
          <p:cNvPr id="557096" name="Rectangle 40"/>
          <p:cNvSpPr>
            <a:spLocks noChangeArrowheads="1"/>
          </p:cNvSpPr>
          <p:nvPr/>
        </p:nvSpPr>
        <p:spPr bwMode="auto">
          <a:xfrm>
            <a:off x="4645025" y="1557338"/>
            <a:ext cx="1296988" cy="7207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chemeClr val="tx1"/>
                </a:solidFill>
              </a:rPr>
              <a:t>AOI</a:t>
            </a:r>
          </a:p>
        </p:txBody>
      </p:sp>
      <p:sp>
        <p:nvSpPr>
          <p:cNvPr id="557097" name="Rectangle 41"/>
          <p:cNvSpPr>
            <a:spLocks noChangeArrowheads="1"/>
          </p:cNvSpPr>
          <p:nvPr/>
        </p:nvSpPr>
        <p:spPr bwMode="auto">
          <a:xfrm>
            <a:off x="4068763" y="1557338"/>
            <a:ext cx="576262" cy="7207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chemeClr val="tx1"/>
                </a:solidFill>
              </a:rPr>
              <a:t>NOT</a:t>
            </a:r>
          </a:p>
        </p:txBody>
      </p:sp>
      <p:sp>
        <p:nvSpPr>
          <p:cNvPr id="557098" name="Rectangle 42"/>
          <p:cNvSpPr>
            <a:spLocks noChangeArrowheads="1"/>
          </p:cNvSpPr>
          <p:nvPr/>
        </p:nvSpPr>
        <p:spPr bwMode="auto">
          <a:xfrm>
            <a:off x="2771775" y="1557338"/>
            <a:ext cx="1296988" cy="7207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chemeClr val="tx1"/>
                </a:solidFill>
              </a:rPr>
              <a:t>XOR</a:t>
            </a:r>
          </a:p>
        </p:txBody>
      </p:sp>
      <p:sp>
        <p:nvSpPr>
          <p:cNvPr id="557099" name="Rectangle 43"/>
          <p:cNvSpPr>
            <a:spLocks noChangeArrowheads="1"/>
          </p:cNvSpPr>
          <p:nvPr/>
        </p:nvSpPr>
        <p:spPr bwMode="auto">
          <a:xfrm>
            <a:off x="1836738" y="1557338"/>
            <a:ext cx="936625" cy="7207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chemeClr val="tx1"/>
                </a:solidFill>
              </a:rPr>
              <a:t>NOR</a:t>
            </a:r>
          </a:p>
        </p:txBody>
      </p:sp>
      <p:sp>
        <p:nvSpPr>
          <p:cNvPr id="557100" name="Rectangle 44"/>
          <p:cNvSpPr>
            <a:spLocks noChangeArrowheads="1"/>
          </p:cNvSpPr>
          <p:nvPr/>
        </p:nvSpPr>
        <p:spPr bwMode="auto">
          <a:xfrm>
            <a:off x="900113" y="1557338"/>
            <a:ext cx="936625" cy="7207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chemeClr val="tx1"/>
                </a:solidFill>
              </a:rPr>
              <a:t>NAND</a:t>
            </a:r>
          </a:p>
        </p:txBody>
      </p:sp>
      <p:sp>
        <p:nvSpPr>
          <p:cNvPr id="557101" name="Rectangle 45"/>
          <p:cNvSpPr>
            <a:spLocks noChangeArrowheads="1"/>
          </p:cNvSpPr>
          <p:nvPr/>
        </p:nvSpPr>
        <p:spPr bwMode="auto">
          <a:xfrm>
            <a:off x="7453313" y="3500438"/>
            <a:ext cx="936625" cy="7207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chemeClr val="tx1"/>
                </a:solidFill>
              </a:rPr>
              <a:t>NAND</a:t>
            </a:r>
          </a:p>
        </p:txBody>
      </p:sp>
      <p:sp>
        <p:nvSpPr>
          <p:cNvPr id="557102" name="Rectangle 46"/>
          <p:cNvSpPr>
            <a:spLocks noChangeArrowheads="1"/>
          </p:cNvSpPr>
          <p:nvPr/>
        </p:nvSpPr>
        <p:spPr bwMode="auto">
          <a:xfrm>
            <a:off x="6516688" y="3500438"/>
            <a:ext cx="936625" cy="7207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chemeClr val="tx1"/>
                </a:solidFill>
              </a:rPr>
              <a:t>NAND</a:t>
            </a:r>
          </a:p>
        </p:txBody>
      </p:sp>
      <p:sp>
        <p:nvSpPr>
          <p:cNvPr id="557103" name="Rectangle 47"/>
          <p:cNvSpPr>
            <a:spLocks noChangeArrowheads="1"/>
          </p:cNvSpPr>
          <p:nvPr/>
        </p:nvSpPr>
        <p:spPr bwMode="auto">
          <a:xfrm>
            <a:off x="5940425" y="3500438"/>
            <a:ext cx="576263" cy="7207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chemeClr val="tx1"/>
                </a:solidFill>
              </a:rPr>
              <a:t>NOT</a:t>
            </a:r>
          </a:p>
        </p:txBody>
      </p:sp>
      <p:sp>
        <p:nvSpPr>
          <p:cNvPr id="557104" name="Rectangle 48"/>
          <p:cNvSpPr>
            <a:spLocks noChangeArrowheads="1"/>
          </p:cNvSpPr>
          <p:nvPr/>
        </p:nvSpPr>
        <p:spPr bwMode="auto">
          <a:xfrm>
            <a:off x="4068763" y="3500438"/>
            <a:ext cx="1296987" cy="7207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chemeClr val="tx1"/>
                </a:solidFill>
              </a:rPr>
              <a:t>AOI</a:t>
            </a:r>
          </a:p>
        </p:txBody>
      </p:sp>
      <p:sp>
        <p:nvSpPr>
          <p:cNvPr id="557105" name="Rectangle 49"/>
          <p:cNvSpPr>
            <a:spLocks noChangeArrowheads="1"/>
          </p:cNvSpPr>
          <p:nvPr/>
        </p:nvSpPr>
        <p:spPr bwMode="auto">
          <a:xfrm>
            <a:off x="5364163" y="3500438"/>
            <a:ext cx="576262" cy="7207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chemeClr val="tx1"/>
                </a:solidFill>
              </a:rPr>
              <a:t>NOT</a:t>
            </a:r>
          </a:p>
        </p:txBody>
      </p:sp>
      <p:sp>
        <p:nvSpPr>
          <p:cNvPr id="557106" name="Rectangle 50"/>
          <p:cNvSpPr>
            <a:spLocks noChangeArrowheads="1"/>
          </p:cNvSpPr>
          <p:nvPr/>
        </p:nvSpPr>
        <p:spPr bwMode="auto">
          <a:xfrm>
            <a:off x="2771775" y="3500438"/>
            <a:ext cx="1296988" cy="7207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chemeClr val="tx1"/>
                </a:solidFill>
              </a:rPr>
              <a:t>XOR</a:t>
            </a:r>
          </a:p>
        </p:txBody>
      </p:sp>
      <p:sp>
        <p:nvSpPr>
          <p:cNvPr id="557107" name="Rectangle 51"/>
          <p:cNvSpPr>
            <a:spLocks noChangeArrowheads="1"/>
          </p:cNvSpPr>
          <p:nvPr/>
        </p:nvSpPr>
        <p:spPr bwMode="auto">
          <a:xfrm>
            <a:off x="1836738" y="3500438"/>
            <a:ext cx="936625" cy="7207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chemeClr val="tx1"/>
                </a:solidFill>
              </a:rPr>
              <a:t>NOR</a:t>
            </a:r>
          </a:p>
        </p:txBody>
      </p:sp>
      <p:sp>
        <p:nvSpPr>
          <p:cNvPr id="557108" name="Rectangle 52"/>
          <p:cNvSpPr>
            <a:spLocks noChangeArrowheads="1"/>
          </p:cNvSpPr>
          <p:nvPr/>
        </p:nvSpPr>
        <p:spPr bwMode="auto">
          <a:xfrm>
            <a:off x="900113" y="3500438"/>
            <a:ext cx="936625" cy="7207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chemeClr val="tx1"/>
                </a:solidFill>
              </a:rPr>
              <a:t>NAND</a:t>
            </a:r>
          </a:p>
        </p:txBody>
      </p:sp>
      <p:sp>
        <p:nvSpPr>
          <p:cNvPr id="557109" name="Rectangle 53"/>
          <p:cNvSpPr>
            <a:spLocks noChangeArrowheads="1"/>
          </p:cNvSpPr>
          <p:nvPr/>
        </p:nvSpPr>
        <p:spPr bwMode="auto">
          <a:xfrm>
            <a:off x="1836738" y="5516563"/>
            <a:ext cx="936625" cy="7207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chemeClr val="tx1"/>
                </a:solidFill>
              </a:rPr>
              <a:t>NAND</a:t>
            </a:r>
          </a:p>
        </p:txBody>
      </p:sp>
      <p:sp>
        <p:nvSpPr>
          <p:cNvPr id="557110" name="Rectangle 54"/>
          <p:cNvSpPr>
            <a:spLocks noChangeArrowheads="1"/>
          </p:cNvSpPr>
          <p:nvPr/>
        </p:nvSpPr>
        <p:spPr bwMode="auto">
          <a:xfrm>
            <a:off x="900113" y="5516563"/>
            <a:ext cx="936625" cy="7207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chemeClr val="tx1"/>
                </a:solidFill>
              </a:rPr>
              <a:t>NAND</a:t>
            </a:r>
          </a:p>
        </p:txBody>
      </p:sp>
      <p:sp>
        <p:nvSpPr>
          <p:cNvPr id="557111" name="Rectangle 55"/>
          <p:cNvSpPr>
            <a:spLocks noChangeArrowheads="1"/>
          </p:cNvSpPr>
          <p:nvPr/>
        </p:nvSpPr>
        <p:spPr bwMode="auto">
          <a:xfrm>
            <a:off x="7813675" y="5516563"/>
            <a:ext cx="576263" cy="7207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chemeClr val="tx1"/>
                </a:solidFill>
              </a:rPr>
              <a:t>NOT</a:t>
            </a:r>
          </a:p>
        </p:txBody>
      </p:sp>
      <p:sp>
        <p:nvSpPr>
          <p:cNvPr id="557112" name="Rectangle 56"/>
          <p:cNvSpPr>
            <a:spLocks noChangeArrowheads="1"/>
          </p:cNvSpPr>
          <p:nvPr/>
        </p:nvSpPr>
        <p:spPr bwMode="auto">
          <a:xfrm>
            <a:off x="5942013" y="5516563"/>
            <a:ext cx="1296987" cy="7207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chemeClr val="tx1"/>
                </a:solidFill>
              </a:rPr>
              <a:t>AOI</a:t>
            </a:r>
          </a:p>
        </p:txBody>
      </p:sp>
      <p:sp>
        <p:nvSpPr>
          <p:cNvPr id="557113" name="Rectangle 57"/>
          <p:cNvSpPr>
            <a:spLocks noChangeArrowheads="1"/>
          </p:cNvSpPr>
          <p:nvPr/>
        </p:nvSpPr>
        <p:spPr bwMode="auto">
          <a:xfrm>
            <a:off x="7237413" y="5516563"/>
            <a:ext cx="576262" cy="7207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chemeClr val="tx1"/>
                </a:solidFill>
              </a:rPr>
              <a:t>NOT</a:t>
            </a:r>
          </a:p>
        </p:txBody>
      </p:sp>
      <p:sp>
        <p:nvSpPr>
          <p:cNvPr id="557114" name="Rectangle 58"/>
          <p:cNvSpPr>
            <a:spLocks noChangeArrowheads="1"/>
          </p:cNvSpPr>
          <p:nvPr/>
        </p:nvSpPr>
        <p:spPr bwMode="auto">
          <a:xfrm>
            <a:off x="4645025" y="5516563"/>
            <a:ext cx="1296988" cy="7207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chemeClr val="tx1"/>
                </a:solidFill>
              </a:rPr>
              <a:t>XOR</a:t>
            </a:r>
          </a:p>
        </p:txBody>
      </p:sp>
      <p:sp>
        <p:nvSpPr>
          <p:cNvPr id="557115" name="Rectangle 59"/>
          <p:cNvSpPr>
            <a:spLocks noChangeArrowheads="1"/>
          </p:cNvSpPr>
          <p:nvPr/>
        </p:nvSpPr>
        <p:spPr bwMode="auto">
          <a:xfrm>
            <a:off x="3709988" y="5516563"/>
            <a:ext cx="936625" cy="7207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chemeClr val="tx1"/>
                </a:solidFill>
              </a:rPr>
              <a:t>NOR</a:t>
            </a:r>
          </a:p>
        </p:txBody>
      </p:sp>
      <p:sp>
        <p:nvSpPr>
          <p:cNvPr id="557116" name="Rectangle 60"/>
          <p:cNvSpPr>
            <a:spLocks noChangeArrowheads="1"/>
          </p:cNvSpPr>
          <p:nvPr/>
        </p:nvSpPr>
        <p:spPr bwMode="auto">
          <a:xfrm>
            <a:off x="2773363" y="5516563"/>
            <a:ext cx="936625" cy="7207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chemeClr val="tx1"/>
                </a:solidFill>
              </a:rPr>
              <a:t>NAND</a:t>
            </a:r>
          </a:p>
        </p:txBody>
      </p:sp>
      <p:sp>
        <p:nvSpPr>
          <p:cNvPr id="557117" name="Rectangle 61"/>
          <p:cNvSpPr>
            <a:spLocks noChangeArrowheads="1"/>
          </p:cNvSpPr>
          <p:nvPr/>
        </p:nvSpPr>
        <p:spPr bwMode="auto">
          <a:xfrm>
            <a:off x="1116013" y="2565400"/>
            <a:ext cx="3384550" cy="2159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57118" name="Rectangle 62"/>
          <p:cNvSpPr>
            <a:spLocks noChangeArrowheads="1"/>
          </p:cNvSpPr>
          <p:nvPr/>
        </p:nvSpPr>
        <p:spPr bwMode="auto">
          <a:xfrm>
            <a:off x="1116013" y="2276475"/>
            <a:ext cx="144462" cy="504825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57119" name="Rectangle 63"/>
          <p:cNvSpPr>
            <a:spLocks noChangeArrowheads="1"/>
          </p:cNvSpPr>
          <p:nvPr/>
        </p:nvSpPr>
        <p:spPr bwMode="auto">
          <a:xfrm>
            <a:off x="2484438" y="2276475"/>
            <a:ext cx="144462" cy="504825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57120" name="Rectangle 64"/>
          <p:cNvSpPr>
            <a:spLocks noChangeArrowheads="1"/>
          </p:cNvSpPr>
          <p:nvPr/>
        </p:nvSpPr>
        <p:spPr bwMode="auto">
          <a:xfrm>
            <a:off x="4356100" y="2276475"/>
            <a:ext cx="144463" cy="504825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57121" name="Rectangle 65"/>
          <p:cNvSpPr>
            <a:spLocks noChangeArrowheads="1"/>
          </p:cNvSpPr>
          <p:nvPr/>
        </p:nvSpPr>
        <p:spPr bwMode="auto">
          <a:xfrm>
            <a:off x="2268538" y="2997200"/>
            <a:ext cx="5400675" cy="2159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57122" name="Rectangle 66"/>
          <p:cNvSpPr>
            <a:spLocks noChangeArrowheads="1"/>
          </p:cNvSpPr>
          <p:nvPr/>
        </p:nvSpPr>
        <p:spPr bwMode="auto">
          <a:xfrm>
            <a:off x="3348038" y="2565400"/>
            <a:ext cx="144462" cy="935038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57123" name="Rectangle 67"/>
          <p:cNvSpPr>
            <a:spLocks noChangeArrowheads="1"/>
          </p:cNvSpPr>
          <p:nvPr/>
        </p:nvSpPr>
        <p:spPr bwMode="auto">
          <a:xfrm>
            <a:off x="4789488" y="2565400"/>
            <a:ext cx="3384550" cy="2159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57124" name="Rectangle 68"/>
          <p:cNvSpPr>
            <a:spLocks noChangeArrowheads="1"/>
          </p:cNvSpPr>
          <p:nvPr/>
        </p:nvSpPr>
        <p:spPr bwMode="auto">
          <a:xfrm>
            <a:off x="4789488" y="2276475"/>
            <a:ext cx="144462" cy="504825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57125" name="Rectangle 69"/>
          <p:cNvSpPr>
            <a:spLocks noChangeArrowheads="1"/>
          </p:cNvSpPr>
          <p:nvPr/>
        </p:nvSpPr>
        <p:spPr bwMode="auto">
          <a:xfrm>
            <a:off x="6157913" y="2276475"/>
            <a:ext cx="144462" cy="504825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57126" name="Rectangle 70"/>
          <p:cNvSpPr>
            <a:spLocks noChangeArrowheads="1"/>
          </p:cNvSpPr>
          <p:nvPr/>
        </p:nvSpPr>
        <p:spPr bwMode="auto">
          <a:xfrm>
            <a:off x="8029575" y="2276475"/>
            <a:ext cx="144463" cy="504825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57127" name="Rectangle 71"/>
          <p:cNvSpPr>
            <a:spLocks noChangeArrowheads="1"/>
          </p:cNvSpPr>
          <p:nvPr/>
        </p:nvSpPr>
        <p:spPr bwMode="auto">
          <a:xfrm>
            <a:off x="7021513" y="2565400"/>
            <a:ext cx="144462" cy="935038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57128" name="Rectangle 72"/>
          <p:cNvSpPr>
            <a:spLocks noChangeArrowheads="1"/>
          </p:cNvSpPr>
          <p:nvPr/>
        </p:nvSpPr>
        <p:spPr bwMode="auto">
          <a:xfrm>
            <a:off x="2268538" y="2997200"/>
            <a:ext cx="144462" cy="574675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57129" name="Rectangle 73"/>
          <p:cNvSpPr>
            <a:spLocks noChangeArrowheads="1"/>
          </p:cNvSpPr>
          <p:nvPr/>
        </p:nvSpPr>
        <p:spPr bwMode="auto">
          <a:xfrm>
            <a:off x="2916238" y="2997200"/>
            <a:ext cx="144462" cy="574675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57130" name="Rectangle 74"/>
          <p:cNvSpPr>
            <a:spLocks noChangeArrowheads="1"/>
          </p:cNvSpPr>
          <p:nvPr/>
        </p:nvSpPr>
        <p:spPr bwMode="auto">
          <a:xfrm>
            <a:off x="5580063" y="2997200"/>
            <a:ext cx="144462" cy="574675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57131" name="Rectangle 75"/>
          <p:cNvSpPr>
            <a:spLocks noChangeArrowheads="1"/>
          </p:cNvSpPr>
          <p:nvPr/>
        </p:nvSpPr>
        <p:spPr bwMode="auto">
          <a:xfrm>
            <a:off x="7308850" y="2997200"/>
            <a:ext cx="144463" cy="574675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57132" name="Rectangle 76"/>
          <p:cNvSpPr>
            <a:spLocks noChangeArrowheads="1"/>
          </p:cNvSpPr>
          <p:nvPr/>
        </p:nvSpPr>
        <p:spPr bwMode="auto">
          <a:xfrm>
            <a:off x="5148263" y="2276475"/>
            <a:ext cx="144462" cy="936625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57133" name="Rectangle 77"/>
          <p:cNvSpPr>
            <a:spLocks noChangeArrowheads="1"/>
          </p:cNvSpPr>
          <p:nvPr/>
        </p:nvSpPr>
        <p:spPr bwMode="auto">
          <a:xfrm>
            <a:off x="1116013" y="4508500"/>
            <a:ext cx="3384550" cy="2159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57134" name="Rectangle 78"/>
          <p:cNvSpPr>
            <a:spLocks noChangeArrowheads="1"/>
          </p:cNvSpPr>
          <p:nvPr/>
        </p:nvSpPr>
        <p:spPr bwMode="auto">
          <a:xfrm>
            <a:off x="1116013" y="4219575"/>
            <a:ext cx="144462" cy="504825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57135" name="Rectangle 79"/>
          <p:cNvSpPr>
            <a:spLocks noChangeArrowheads="1"/>
          </p:cNvSpPr>
          <p:nvPr/>
        </p:nvSpPr>
        <p:spPr bwMode="auto">
          <a:xfrm>
            <a:off x="2484438" y="4219575"/>
            <a:ext cx="144462" cy="504825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57136" name="Rectangle 80"/>
          <p:cNvSpPr>
            <a:spLocks noChangeArrowheads="1"/>
          </p:cNvSpPr>
          <p:nvPr/>
        </p:nvSpPr>
        <p:spPr bwMode="auto">
          <a:xfrm>
            <a:off x="4356100" y="4219575"/>
            <a:ext cx="144463" cy="504825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57137" name="Rectangle 81"/>
          <p:cNvSpPr>
            <a:spLocks noChangeArrowheads="1"/>
          </p:cNvSpPr>
          <p:nvPr/>
        </p:nvSpPr>
        <p:spPr bwMode="auto">
          <a:xfrm>
            <a:off x="1981200" y="4940300"/>
            <a:ext cx="5688013" cy="2159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57138" name="Rectangle 82"/>
          <p:cNvSpPr>
            <a:spLocks noChangeArrowheads="1"/>
          </p:cNvSpPr>
          <p:nvPr/>
        </p:nvSpPr>
        <p:spPr bwMode="auto">
          <a:xfrm>
            <a:off x="4789488" y="4508500"/>
            <a:ext cx="3384550" cy="2159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57139" name="Rectangle 83"/>
          <p:cNvSpPr>
            <a:spLocks noChangeArrowheads="1"/>
          </p:cNvSpPr>
          <p:nvPr/>
        </p:nvSpPr>
        <p:spPr bwMode="auto">
          <a:xfrm>
            <a:off x="4789488" y="4219575"/>
            <a:ext cx="144462" cy="504825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57140" name="Rectangle 84"/>
          <p:cNvSpPr>
            <a:spLocks noChangeArrowheads="1"/>
          </p:cNvSpPr>
          <p:nvPr/>
        </p:nvSpPr>
        <p:spPr bwMode="auto">
          <a:xfrm>
            <a:off x="6157913" y="4219575"/>
            <a:ext cx="144462" cy="504825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57141" name="Rectangle 85"/>
          <p:cNvSpPr>
            <a:spLocks noChangeArrowheads="1"/>
          </p:cNvSpPr>
          <p:nvPr/>
        </p:nvSpPr>
        <p:spPr bwMode="auto">
          <a:xfrm>
            <a:off x="8029575" y="4219575"/>
            <a:ext cx="144463" cy="504825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57142" name="Rectangle 86"/>
          <p:cNvSpPr>
            <a:spLocks noChangeArrowheads="1"/>
          </p:cNvSpPr>
          <p:nvPr/>
        </p:nvSpPr>
        <p:spPr bwMode="auto">
          <a:xfrm>
            <a:off x="6589713" y="4508500"/>
            <a:ext cx="142875" cy="1008063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57143" name="Rectangle 87"/>
          <p:cNvSpPr>
            <a:spLocks noChangeArrowheads="1"/>
          </p:cNvSpPr>
          <p:nvPr/>
        </p:nvSpPr>
        <p:spPr bwMode="auto">
          <a:xfrm>
            <a:off x="1981200" y="4940300"/>
            <a:ext cx="144463" cy="574675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57144" name="Rectangle 88"/>
          <p:cNvSpPr>
            <a:spLocks noChangeArrowheads="1"/>
          </p:cNvSpPr>
          <p:nvPr/>
        </p:nvSpPr>
        <p:spPr bwMode="auto">
          <a:xfrm>
            <a:off x="2916238" y="4940300"/>
            <a:ext cx="144462" cy="574675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57145" name="Rectangle 89"/>
          <p:cNvSpPr>
            <a:spLocks noChangeArrowheads="1"/>
          </p:cNvSpPr>
          <p:nvPr/>
        </p:nvSpPr>
        <p:spPr bwMode="auto">
          <a:xfrm>
            <a:off x="4356100" y="4940300"/>
            <a:ext cx="144463" cy="574675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57146" name="Rectangle 90"/>
          <p:cNvSpPr>
            <a:spLocks noChangeArrowheads="1"/>
          </p:cNvSpPr>
          <p:nvPr/>
        </p:nvSpPr>
        <p:spPr bwMode="auto">
          <a:xfrm>
            <a:off x="7308850" y="4940300"/>
            <a:ext cx="144463" cy="574675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57147" name="Rectangle 91"/>
          <p:cNvSpPr>
            <a:spLocks noChangeArrowheads="1"/>
          </p:cNvSpPr>
          <p:nvPr/>
        </p:nvSpPr>
        <p:spPr bwMode="auto">
          <a:xfrm>
            <a:off x="5148263" y="4219575"/>
            <a:ext cx="144462" cy="936625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31802" name="Text Box 92"/>
          <p:cNvSpPr txBox="1">
            <a:spLocks noChangeArrowheads="1"/>
          </p:cNvSpPr>
          <p:nvPr/>
        </p:nvSpPr>
        <p:spPr bwMode="auto">
          <a:xfrm>
            <a:off x="3400425" y="6183313"/>
            <a:ext cx="2066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400">
                <a:solidFill>
                  <a:srgbClr val="FFFF66"/>
                </a:solidFill>
              </a:rPr>
              <a:t>Physical 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7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7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7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7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7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7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7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7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7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7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7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57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7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7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57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7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57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57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57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57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57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57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57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57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7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7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5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5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5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5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5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5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5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5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5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5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5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5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0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5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5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5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5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5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5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5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5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57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57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55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55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55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55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55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55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55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55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55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55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55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500"/>
                                        <p:tgtEl>
                                          <p:spTgt spid="55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500"/>
                                        <p:tgtEl>
                                          <p:spTgt spid="55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500"/>
                                        <p:tgtEl>
                                          <p:spTgt spid="55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500"/>
                                        <p:tgtEl>
                                          <p:spTgt spid="55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557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55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55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55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2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55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2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55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2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55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2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55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2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55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2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500"/>
                                        <p:tgtEl>
                                          <p:spTgt spid="55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2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55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2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1" dur="500"/>
                                        <p:tgtEl>
                                          <p:spTgt spid="55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2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5" dur="500"/>
                                        <p:tgtEl>
                                          <p:spTgt spid="55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2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9" dur="500"/>
                                        <p:tgtEl>
                                          <p:spTgt spid="55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2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3" dur="500"/>
                                        <p:tgtEl>
                                          <p:spTgt spid="55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2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55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093" grpId="0" animBg="1"/>
      <p:bldP spid="557094" grpId="0" animBg="1"/>
      <p:bldP spid="557095" grpId="0" animBg="1"/>
      <p:bldP spid="557096" grpId="0" animBg="1"/>
      <p:bldP spid="557097" grpId="0" animBg="1"/>
      <p:bldP spid="557098" grpId="0" animBg="1"/>
      <p:bldP spid="557099" grpId="0" animBg="1"/>
      <p:bldP spid="557100" grpId="0" animBg="1"/>
      <p:bldP spid="557101" grpId="0" animBg="1"/>
      <p:bldP spid="557102" grpId="0" animBg="1"/>
      <p:bldP spid="557103" grpId="0" animBg="1"/>
      <p:bldP spid="557104" grpId="0" animBg="1"/>
      <p:bldP spid="557105" grpId="0" animBg="1"/>
      <p:bldP spid="557106" grpId="0" animBg="1"/>
      <p:bldP spid="557107" grpId="0" animBg="1"/>
      <p:bldP spid="557108" grpId="0" animBg="1"/>
      <p:bldP spid="557109" grpId="0" animBg="1"/>
      <p:bldP spid="557110" grpId="0" animBg="1"/>
      <p:bldP spid="557111" grpId="0" animBg="1"/>
      <p:bldP spid="557112" grpId="0" animBg="1"/>
      <p:bldP spid="557113" grpId="0" animBg="1"/>
      <p:bldP spid="557114" grpId="0" animBg="1"/>
      <p:bldP spid="557115" grpId="0" animBg="1"/>
      <p:bldP spid="557116" grpId="0" animBg="1"/>
      <p:bldP spid="557117" grpId="0" animBg="1"/>
      <p:bldP spid="557118" grpId="0" animBg="1"/>
      <p:bldP spid="557119" grpId="0" animBg="1"/>
      <p:bldP spid="557120" grpId="0" animBg="1"/>
      <p:bldP spid="557121" grpId="0" animBg="1"/>
      <p:bldP spid="557122" grpId="0" animBg="1"/>
      <p:bldP spid="557123" grpId="0" animBg="1"/>
      <p:bldP spid="557124" grpId="0" animBg="1"/>
      <p:bldP spid="557125" grpId="0" animBg="1"/>
      <p:bldP spid="557126" grpId="0" animBg="1"/>
      <p:bldP spid="557127" grpId="0" animBg="1"/>
      <p:bldP spid="557128" grpId="0" animBg="1"/>
      <p:bldP spid="557129" grpId="0" animBg="1"/>
      <p:bldP spid="557130" grpId="0" animBg="1"/>
      <p:bldP spid="557131" grpId="0" animBg="1"/>
      <p:bldP spid="557132" grpId="0" animBg="1"/>
      <p:bldP spid="557133" grpId="0" animBg="1"/>
      <p:bldP spid="557134" grpId="0" animBg="1"/>
      <p:bldP spid="557135" grpId="0" animBg="1"/>
      <p:bldP spid="557136" grpId="0" animBg="1"/>
      <p:bldP spid="557137" grpId="0" animBg="1"/>
      <p:bldP spid="557138" grpId="0" animBg="1"/>
      <p:bldP spid="557139" grpId="0" animBg="1"/>
      <p:bldP spid="557140" grpId="0" animBg="1"/>
      <p:bldP spid="557141" grpId="0" animBg="1"/>
      <p:bldP spid="557142" grpId="0" animBg="1"/>
      <p:bldP spid="557143" grpId="0" animBg="1"/>
      <p:bldP spid="557144" grpId="0" animBg="1"/>
      <p:bldP spid="557145" grpId="0" animBg="1"/>
      <p:bldP spid="557146" grpId="0" animBg="1"/>
      <p:bldP spid="5571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642350" cy="1143000"/>
          </a:xfrm>
        </p:spPr>
        <p:txBody>
          <a:bodyPr/>
          <a:lstStyle/>
          <a:p>
            <a:pPr eaLnBrk="1" hangingPunct="1"/>
            <a:r>
              <a:rPr lang="en-US" altLang="zh-TW" smtClean="0">
                <a:solidFill>
                  <a:schemeClr val="bg1"/>
                </a:solidFill>
              </a:rPr>
              <a:t>Ideal EDA Flow along Y-Chart</a:t>
            </a: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0" y="2971800"/>
            <a:ext cx="89154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/>
          <a:p>
            <a:endParaRPr lang="zh-TW" altLang="en-US"/>
          </a:p>
        </p:txBody>
      </p:sp>
      <p:sp>
        <p:nvSpPr>
          <p:cNvPr id="33796" name="Oval 4"/>
          <p:cNvSpPr>
            <a:spLocks noChangeAspect="1" noChangeArrowheads="1"/>
          </p:cNvSpPr>
          <p:nvPr/>
        </p:nvSpPr>
        <p:spPr bwMode="auto">
          <a:xfrm>
            <a:off x="2505075" y="1484313"/>
            <a:ext cx="4106863" cy="4106862"/>
          </a:xfrm>
          <a:prstGeom prst="ellipse">
            <a:avLst/>
          </a:prstGeom>
          <a:solidFill>
            <a:srgbClr val="FF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TW" altLang="zh-TW" sz="2400">
              <a:ea typeface="標楷體" panose="03000509000000000000" pitchFamily="65" charset="-120"/>
            </a:endParaRPr>
          </a:p>
        </p:txBody>
      </p:sp>
      <p:sp>
        <p:nvSpPr>
          <p:cNvPr id="33797" name="Oval 5"/>
          <p:cNvSpPr>
            <a:spLocks noChangeAspect="1" noChangeArrowheads="1"/>
          </p:cNvSpPr>
          <p:nvPr/>
        </p:nvSpPr>
        <p:spPr bwMode="auto">
          <a:xfrm>
            <a:off x="3222625" y="2132013"/>
            <a:ext cx="2738438" cy="2738437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3873500" y="2852738"/>
            <a:ext cx="1368425" cy="1368425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TW" altLang="zh-TW" sz="2400">
              <a:ea typeface="標楷體" panose="03000509000000000000" pitchFamily="65" charset="-120"/>
            </a:endParaRP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 flipH="1" flipV="1">
            <a:off x="2073275" y="2132013"/>
            <a:ext cx="2482850" cy="14398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4521200" y="3571875"/>
            <a:ext cx="0" cy="252095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992188" y="1412875"/>
            <a:ext cx="162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>
                <a:ea typeface="標楷體" panose="03000509000000000000" pitchFamily="65" charset="-120"/>
              </a:rPr>
              <a:t>Behavioral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6754813" y="1412875"/>
            <a:ext cx="1489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>
                <a:ea typeface="標楷體" panose="03000509000000000000" pitchFamily="65" charset="-120"/>
              </a:rPr>
              <a:t>Structural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3873500" y="5948363"/>
            <a:ext cx="132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>
                <a:ea typeface="標楷體" panose="03000509000000000000" pitchFamily="65" charset="-120"/>
              </a:rPr>
              <a:t>Physical</a:t>
            </a:r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V="1">
            <a:off x="4521200" y="2132013"/>
            <a:ext cx="2482850" cy="14398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559117" name="Arc 13"/>
          <p:cNvSpPr>
            <a:spLocks noChangeAspect="1"/>
          </p:cNvSpPr>
          <p:nvPr/>
        </p:nvSpPr>
        <p:spPr bwMode="auto">
          <a:xfrm>
            <a:off x="3946525" y="2854325"/>
            <a:ext cx="1177925" cy="682625"/>
          </a:xfrm>
          <a:custGeom>
            <a:avLst/>
            <a:gdLst>
              <a:gd name="T0" fmla="*/ 0 w 37257"/>
              <a:gd name="T1" fmla="*/ 2147483646 h 21600"/>
              <a:gd name="T2" fmla="*/ 2147483646 w 37257"/>
              <a:gd name="T3" fmla="*/ 2147483646 h 21600"/>
              <a:gd name="T4" fmla="*/ 2147483646 w 37257"/>
              <a:gd name="T5" fmla="*/ 2147483646 h 21600"/>
              <a:gd name="T6" fmla="*/ 0 60000 65536"/>
              <a:gd name="T7" fmla="*/ 0 60000 65536"/>
              <a:gd name="T8" fmla="*/ 0 60000 65536"/>
              <a:gd name="T9" fmla="*/ 0 w 37257"/>
              <a:gd name="T10" fmla="*/ 0 h 21600"/>
              <a:gd name="T11" fmla="*/ 37257 w 3725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57" h="21600" fill="none" extrusionOk="0">
                <a:moveTo>
                  <a:pt x="0" y="11149"/>
                </a:moveTo>
                <a:cubicBezTo>
                  <a:pt x="3803" y="4270"/>
                  <a:pt x="11043" y="-1"/>
                  <a:pt x="18904" y="0"/>
                </a:cubicBezTo>
                <a:cubicBezTo>
                  <a:pt x="26375" y="0"/>
                  <a:pt x="33316" y="3861"/>
                  <a:pt x="37256" y="10209"/>
                </a:cubicBezTo>
              </a:path>
              <a:path w="37257" h="21600" stroke="0" extrusionOk="0">
                <a:moveTo>
                  <a:pt x="0" y="11149"/>
                </a:moveTo>
                <a:cubicBezTo>
                  <a:pt x="3803" y="4270"/>
                  <a:pt x="11043" y="-1"/>
                  <a:pt x="18904" y="0"/>
                </a:cubicBezTo>
                <a:cubicBezTo>
                  <a:pt x="26375" y="0"/>
                  <a:pt x="33316" y="3861"/>
                  <a:pt x="37256" y="10209"/>
                </a:cubicBezTo>
                <a:lnTo>
                  <a:pt x="18904" y="21600"/>
                </a:lnTo>
                <a:lnTo>
                  <a:pt x="0" y="11149"/>
                </a:lnTo>
                <a:close/>
              </a:path>
            </a:pathLst>
          </a:cu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59118" name="Arc 14"/>
          <p:cNvSpPr>
            <a:spLocks noChangeAspect="1"/>
          </p:cNvSpPr>
          <p:nvPr/>
        </p:nvSpPr>
        <p:spPr bwMode="auto">
          <a:xfrm>
            <a:off x="3368675" y="2133600"/>
            <a:ext cx="2390775" cy="1365250"/>
          </a:xfrm>
          <a:custGeom>
            <a:avLst/>
            <a:gdLst>
              <a:gd name="T0" fmla="*/ 0 w 37801"/>
              <a:gd name="T1" fmla="*/ 2147483646 h 21600"/>
              <a:gd name="T2" fmla="*/ 2147483646 w 37801"/>
              <a:gd name="T3" fmla="*/ 2147483646 h 21600"/>
              <a:gd name="T4" fmla="*/ 2147483646 w 37801"/>
              <a:gd name="T5" fmla="*/ 2147483646 h 21600"/>
              <a:gd name="T6" fmla="*/ 0 60000 65536"/>
              <a:gd name="T7" fmla="*/ 0 60000 65536"/>
              <a:gd name="T8" fmla="*/ 0 60000 65536"/>
              <a:gd name="T9" fmla="*/ 0 w 37801"/>
              <a:gd name="T10" fmla="*/ 0 h 21600"/>
              <a:gd name="T11" fmla="*/ 37801 w 3780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801" h="21600" fill="none" extrusionOk="0">
                <a:moveTo>
                  <a:pt x="0" y="11149"/>
                </a:moveTo>
                <a:cubicBezTo>
                  <a:pt x="3803" y="4270"/>
                  <a:pt x="11043" y="-1"/>
                  <a:pt x="18904" y="0"/>
                </a:cubicBezTo>
                <a:cubicBezTo>
                  <a:pt x="26759" y="0"/>
                  <a:pt x="33996" y="4265"/>
                  <a:pt x="37801" y="11137"/>
                </a:cubicBezTo>
              </a:path>
              <a:path w="37801" h="21600" stroke="0" extrusionOk="0">
                <a:moveTo>
                  <a:pt x="0" y="11149"/>
                </a:moveTo>
                <a:cubicBezTo>
                  <a:pt x="3803" y="4270"/>
                  <a:pt x="11043" y="-1"/>
                  <a:pt x="18904" y="0"/>
                </a:cubicBezTo>
                <a:cubicBezTo>
                  <a:pt x="26759" y="0"/>
                  <a:pt x="33996" y="4265"/>
                  <a:pt x="37801" y="11137"/>
                </a:cubicBezTo>
                <a:lnTo>
                  <a:pt x="18904" y="21600"/>
                </a:lnTo>
                <a:lnTo>
                  <a:pt x="0" y="11149"/>
                </a:lnTo>
                <a:close/>
              </a:path>
            </a:pathLst>
          </a:cu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749550" y="1052513"/>
            <a:ext cx="3563938" cy="2479675"/>
            <a:chOff x="1628" y="618"/>
            <a:chExt cx="2245" cy="1562"/>
          </a:xfrm>
        </p:grpSpPr>
        <p:sp>
          <p:nvSpPr>
            <p:cNvPr id="33828" name="Text Box 16"/>
            <p:cNvSpPr txBox="1">
              <a:spLocks noChangeArrowheads="1"/>
            </p:cNvSpPr>
            <p:nvPr/>
          </p:nvSpPr>
          <p:spPr bwMode="auto">
            <a:xfrm>
              <a:off x="2109" y="618"/>
              <a:ext cx="136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ea typeface="標楷體" panose="03000509000000000000" pitchFamily="65" charset="-120"/>
                </a:rPr>
                <a:t>modularization</a:t>
              </a:r>
            </a:p>
          </p:txBody>
        </p:sp>
        <p:sp>
          <p:nvSpPr>
            <p:cNvPr id="33829" name="Arc 17"/>
            <p:cNvSpPr>
              <a:spLocks noChangeAspect="1"/>
            </p:cNvSpPr>
            <p:nvPr/>
          </p:nvSpPr>
          <p:spPr bwMode="auto">
            <a:xfrm>
              <a:off x="1628" y="890"/>
              <a:ext cx="2245" cy="1290"/>
            </a:xfrm>
            <a:custGeom>
              <a:avLst/>
              <a:gdLst>
                <a:gd name="T0" fmla="*/ 0 w 37558"/>
                <a:gd name="T1" fmla="*/ 0 h 21600"/>
                <a:gd name="T2" fmla="*/ 0 w 37558"/>
                <a:gd name="T3" fmla="*/ 0 h 21600"/>
                <a:gd name="T4" fmla="*/ 0 w 37558"/>
                <a:gd name="T5" fmla="*/ 0 h 21600"/>
                <a:gd name="T6" fmla="*/ 0 60000 65536"/>
                <a:gd name="T7" fmla="*/ 0 60000 65536"/>
                <a:gd name="T8" fmla="*/ 0 60000 65536"/>
                <a:gd name="T9" fmla="*/ 0 w 37558"/>
                <a:gd name="T10" fmla="*/ 0 h 21600"/>
                <a:gd name="T11" fmla="*/ 37558 w 3755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558" h="21600" fill="none" extrusionOk="0">
                  <a:moveTo>
                    <a:pt x="0" y="11149"/>
                  </a:moveTo>
                  <a:cubicBezTo>
                    <a:pt x="3803" y="4270"/>
                    <a:pt x="11043" y="-1"/>
                    <a:pt x="18904" y="0"/>
                  </a:cubicBezTo>
                  <a:cubicBezTo>
                    <a:pt x="26583" y="0"/>
                    <a:pt x="33686" y="4077"/>
                    <a:pt x="37557" y="10710"/>
                  </a:cubicBezTo>
                </a:path>
                <a:path w="37558" h="21600" stroke="0" extrusionOk="0">
                  <a:moveTo>
                    <a:pt x="0" y="11149"/>
                  </a:moveTo>
                  <a:cubicBezTo>
                    <a:pt x="3803" y="4270"/>
                    <a:pt x="11043" y="-1"/>
                    <a:pt x="18904" y="0"/>
                  </a:cubicBezTo>
                  <a:cubicBezTo>
                    <a:pt x="26583" y="0"/>
                    <a:pt x="33686" y="4077"/>
                    <a:pt x="37557" y="10710"/>
                  </a:cubicBezTo>
                  <a:lnTo>
                    <a:pt x="18904" y="21600"/>
                  </a:lnTo>
                  <a:lnTo>
                    <a:pt x="0" y="11149"/>
                  </a:lnTo>
                  <a:close/>
                </a:path>
              </a:pathLst>
            </a:cu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59122" name="Arc 18"/>
          <p:cNvSpPr>
            <a:spLocks noChangeAspect="1"/>
          </p:cNvSpPr>
          <p:nvPr/>
        </p:nvSpPr>
        <p:spPr bwMode="auto">
          <a:xfrm>
            <a:off x="3944938" y="2565400"/>
            <a:ext cx="1825625" cy="682625"/>
          </a:xfrm>
          <a:custGeom>
            <a:avLst/>
            <a:gdLst>
              <a:gd name="T0" fmla="*/ 0 w 39701"/>
              <a:gd name="T1" fmla="*/ 2147483646 h 21600"/>
              <a:gd name="T2" fmla="*/ 2147483646 w 39701"/>
              <a:gd name="T3" fmla="*/ 2147483646 h 21600"/>
              <a:gd name="T4" fmla="*/ 2147483646 w 39701"/>
              <a:gd name="T5" fmla="*/ 2147483646 h 21600"/>
              <a:gd name="T6" fmla="*/ 0 60000 65536"/>
              <a:gd name="T7" fmla="*/ 0 60000 65536"/>
              <a:gd name="T8" fmla="*/ 0 60000 65536"/>
              <a:gd name="T9" fmla="*/ 0 w 39701"/>
              <a:gd name="T10" fmla="*/ 0 h 21600"/>
              <a:gd name="T11" fmla="*/ 39701 w 3970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701" h="21600" fill="none" extrusionOk="0">
                <a:moveTo>
                  <a:pt x="0" y="18310"/>
                </a:moveTo>
                <a:cubicBezTo>
                  <a:pt x="1623" y="7775"/>
                  <a:pt x="10688" y="-1"/>
                  <a:pt x="21348" y="0"/>
                </a:cubicBezTo>
                <a:cubicBezTo>
                  <a:pt x="28819" y="0"/>
                  <a:pt x="35760" y="3861"/>
                  <a:pt x="39700" y="10209"/>
                </a:cubicBezTo>
              </a:path>
              <a:path w="39701" h="21600" stroke="0" extrusionOk="0">
                <a:moveTo>
                  <a:pt x="0" y="18310"/>
                </a:moveTo>
                <a:cubicBezTo>
                  <a:pt x="1623" y="7775"/>
                  <a:pt x="10688" y="-1"/>
                  <a:pt x="21348" y="0"/>
                </a:cubicBezTo>
                <a:cubicBezTo>
                  <a:pt x="28819" y="0"/>
                  <a:pt x="35760" y="3861"/>
                  <a:pt x="39700" y="10209"/>
                </a:cubicBezTo>
                <a:lnTo>
                  <a:pt x="21348" y="21600"/>
                </a:lnTo>
                <a:lnTo>
                  <a:pt x="0" y="18310"/>
                </a:lnTo>
                <a:close/>
              </a:path>
            </a:pathLst>
          </a:cu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59123" name="Arc 19"/>
          <p:cNvSpPr>
            <a:spLocks noChangeAspect="1"/>
          </p:cNvSpPr>
          <p:nvPr/>
        </p:nvSpPr>
        <p:spPr bwMode="auto">
          <a:xfrm>
            <a:off x="4545013" y="2900363"/>
            <a:ext cx="1419225" cy="1938337"/>
          </a:xfrm>
          <a:custGeom>
            <a:avLst/>
            <a:gdLst>
              <a:gd name="T0" fmla="*/ 2147483646 w 22422"/>
              <a:gd name="T1" fmla="*/ 0 h 30676"/>
              <a:gd name="T2" fmla="*/ 0 w 22422"/>
              <a:gd name="T3" fmla="*/ 2147483646 h 30676"/>
              <a:gd name="T4" fmla="*/ 2147483646 w 22422"/>
              <a:gd name="T5" fmla="*/ 2147483646 h 30676"/>
              <a:gd name="T6" fmla="*/ 0 60000 65536"/>
              <a:gd name="T7" fmla="*/ 0 60000 65536"/>
              <a:gd name="T8" fmla="*/ 0 60000 65536"/>
              <a:gd name="T9" fmla="*/ 0 w 22422"/>
              <a:gd name="T10" fmla="*/ 0 h 30676"/>
              <a:gd name="T11" fmla="*/ 22422 w 22422"/>
              <a:gd name="T12" fmla="*/ 30676 h 306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22" h="30676" fill="none" extrusionOk="0">
                <a:moveTo>
                  <a:pt x="20422" y="-1"/>
                </a:moveTo>
                <a:cubicBezTo>
                  <a:pt x="21739" y="2844"/>
                  <a:pt x="22422" y="5941"/>
                  <a:pt x="22422" y="9076"/>
                </a:cubicBezTo>
                <a:cubicBezTo>
                  <a:pt x="22422" y="21005"/>
                  <a:pt x="12751" y="30676"/>
                  <a:pt x="822" y="30676"/>
                </a:cubicBezTo>
                <a:cubicBezTo>
                  <a:pt x="547" y="30676"/>
                  <a:pt x="273" y="30670"/>
                  <a:pt x="-1" y="30660"/>
                </a:cubicBezTo>
              </a:path>
              <a:path w="22422" h="30676" stroke="0" extrusionOk="0">
                <a:moveTo>
                  <a:pt x="20422" y="-1"/>
                </a:moveTo>
                <a:cubicBezTo>
                  <a:pt x="21739" y="2844"/>
                  <a:pt x="22422" y="5941"/>
                  <a:pt x="22422" y="9076"/>
                </a:cubicBezTo>
                <a:cubicBezTo>
                  <a:pt x="22422" y="21005"/>
                  <a:pt x="12751" y="30676"/>
                  <a:pt x="822" y="30676"/>
                </a:cubicBezTo>
                <a:cubicBezTo>
                  <a:pt x="547" y="30676"/>
                  <a:pt x="273" y="30670"/>
                  <a:pt x="-1" y="30660"/>
                </a:cubicBezTo>
                <a:lnTo>
                  <a:pt x="822" y="9076"/>
                </a:lnTo>
                <a:lnTo>
                  <a:pt x="20422" y="-1"/>
                </a:lnTo>
                <a:close/>
              </a:path>
            </a:pathLst>
          </a:cu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59124" name="Arc 20"/>
          <p:cNvSpPr>
            <a:spLocks noChangeAspect="1"/>
          </p:cNvSpPr>
          <p:nvPr/>
        </p:nvSpPr>
        <p:spPr bwMode="auto">
          <a:xfrm>
            <a:off x="4549775" y="2555875"/>
            <a:ext cx="2062163" cy="3038475"/>
          </a:xfrm>
          <a:custGeom>
            <a:avLst/>
            <a:gdLst>
              <a:gd name="T0" fmla="*/ 2147483646 w 21733"/>
              <a:gd name="T1" fmla="*/ 0 h 32041"/>
              <a:gd name="T2" fmla="*/ 0 w 21733"/>
              <a:gd name="T3" fmla="*/ 2147483646 h 32041"/>
              <a:gd name="T4" fmla="*/ 2147483646 w 21733"/>
              <a:gd name="T5" fmla="*/ 2147483646 h 32041"/>
              <a:gd name="T6" fmla="*/ 0 60000 65536"/>
              <a:gd name="T7" fmla="*/ 0 60000 65536"/>
              <a:gd name="T8" fmla="*/ 0 60000 65536"/>
              <a:gd name="T9" fmla="*/ 0 w 21733"/>
              <a:gd name="T10" fmla="*/ 0 h 32041"/>
              <a:gd name="T11" fmla="*/ 21733 w 21733"/>
              <a:gd name="T12" fmla="*/ 32041 h 320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33" h="32041" fill="none" extrusionOk="0">
                <a:moveTo>
                  <a:pt x="19041" y="0"/>
                </a:moveTo>
                <a:cubicBezTo>
                  <a:pt x="20807" y="3196"/>
                  <a:pt x="21733" y="6789"/>
                  <a:pt x="21733" y="10441"/>
                </a:cubicBezTo>
                <a:cubicBezTo>
                  <a:pt x="21733" y="22370"/>
                  <a:pt x="12062" y="32041"/>
                  <a:pt x="133" y="32041"/>
                </a:cubicBezTo>
                <a:cubicBezTo>
                  <a:pt x="88" y="32041"/>
                  <a:pt x="44" y="32040"/>
                  <a:pt x="0" y="32040"/>
                </a:cubicBezTo>
              </a:path>
              <a:path w="21733" h="32041" stroke="0" extrusionOk="0">
                <a:moveTo>
                  <a:pt x="19041" y="0"/>
                </a:moveTo>
                <a:cubicBezTo>
                  <a:pt x="20807" y="3196"/>
                  <a:pt x="21733" y="6789"/>
                  <a:pt x="21733" y="10441"/>
                </a:cubicBezTo>
                <a:cubicBezTo>
                  <a:pt x="21733" y="22370"/>
                  <a:pt x="12062" y="32041"/>
                  <a:pt x="133" y="32041"/>
                </a:cubicBezTo>
                <a:cubicBezTo>
                  <a:pt x="88" y="32041"/>
                  <a:pt x="44" y="32040"/>
                  <a:pt x="0" y="32040"/>
                </a:cubicBezTo>
                <a:lnTo>
                  <a:pt x="133" y="10441"/>
                </a:lnTo>
                <a:lnTo>
                  <a:pt x="19041" y="0"/>
                </a:lnTo>
                <a:close/>
              </a:path>
            </a:pathLst>
          </a:cu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59125" name="Arc 21"/>
          <p:cNvSpPr>
            <a:spLocks noChangeAspect="1"/>
          </p:cNvSpPr>
          <p:nvPr/>
        </p:nvSpPr>
        <p:spPr bwMode="auto">
          <a:xfrm>
            <a:off x="4305300" y="2708275"/>
            <a:ext cx="1439863" cy="1577975"/>
          </a:xfrm>
          <a:custGeom>
            <a:avLst/>
            <a:gdLst>
              <a:gd name="T0" fmla="*/ 2147483646 w 21384"/>
              <a:gd name="T1" fmla="*/ 2147483646 h 21224"/>
              <a:gd name="T2" fmla="*/ 2147483646 w 21384"/>
              <a:gd name="T3" fmla="*/ 2147483646 h 21224"/>
              <a:gd name="T4" fmla="*/ 0 w 21384"/>
              <a:gd name="T5" fmla="*/ 0 h 21224"/>
              <a:gd name="T6" fmla="*/ 0 60000 65536"/>
              <a:gd name="T7" fmla="*/ 0 60000 65536"/>
              <a:gd name="T8" fmla="*/ 0 60000 65536"/>
              <a:gd name="T9" fmla="*/ 0 w 21384"/>
              <a:gd name="T10" fmla="*/ 0 h 21224"/>
              <a:gd name="T11" fmla="*/ 21384 w 21384"/>
              <a:gd name="T12" fmla="*/ 21224 h 21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84" h="21224" fill="none" extrusionOk="0">
                <a:moveTo>
                  <a:pt x="21384" y="3045"/>
                </a:moveTo>
                <a:cubicBezTo>
                  <a:pt x="20080" y="12198"/>
                  <a:pt x="13096" y="19506"/>
                  <a:pt x="4012" y="21224"/>
                </a:cubicBezTo>
              </a:path>
              <a:path w="21384" h="21224" stroke="0" extrusionOk="0">
                <a:moveTo>
                  <a:pt x="21384" y="3045"/>
                </a:moveTo>
                <a:cubicBezTo>
                  <a:pt x="20080" y="12198"/>
                  <a:pt x="13096" y="19506"/>
                  <a:pt x="4012" y="21224"/>
                </a:cubicBezTo>
                <a:lnTo>
                  <a:pt x="0" y="0"/>
                </a:lnTo>
                <a:lnTo>
                  <a:pt x="21384" y="3045"/>
                </a:lnTo>
                <a:close/>
              </a:path>
            </a:pathLst>
          </a:cu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3368675" y="1412875"/>
            <a:ext cx="2967038" cy="1798638"/>
            <a:chOff x="2018" y="845"/>
            <a:chExt cx="1869" cy="1133"/>
          </a:xfrm>
        </p:grpSpPr>
        <p:sp>
          <p:nvSpPr>
            <p:cNvPr id="33826" name="Arc 23"/>
            <p:cNvSpPr>
              <a:spLocks noChangeAspect="1"/>
            </p:cNvSpPr>
            <p:nvPr/>
          </p:nvSpPr>
          <p:spPr bwMode="auto">
            <a:xfrm>
              <a:off x="2018" y="1118"/>
              <a:ext cx="1869" cy="860"/>
            </a:xfrm>
            <a:custGeom>
              <a:avLst/>
              <a:gdLst>
                <a:gd name="T0" fmla="*/ 0 w 39879"/>
                <a:gd name="T1" fmla="*/ 0 h 21600"/>
                <a:gd name="T2" fmla="*/ 0 w 39879"/>
                <a:gd name="T3" fmla="*/ 0 h 21600"/>
                <a:gd name="T4" fmla="*/ 0 w 39879"/>
                <a:gd name="T5" fmla="*/ 0 h 21600"/>
                <a:gd name="T6" fmla="*/ 0 60000 65536"/>
                <a:gd name="T7" fmla="*/ 0 60000 65536"/>
                <a:gd name="T8" fmla="*/ 0 60000 65536"/>
                <a:gd name="T9" fmla="*/ 0 w 39879"/>
                <a:gd name="T10" fmla="*/ 0 h 21600"/>
                <a:gd name="T11" fmla="*/ 39879 w 3987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879" h="21600" fill="none" extrusionOk="0">
                  <a:moveTo>
                    <a:pt x="-1" y="16471"/>
                  </a:moveTo>
                  <a:cubicBezTo>
                    <a:pt x="2362" y="6802"/>
                    <a:pt x="11027" y="-1"/>
                    <a:pt x="20982" y="0"/>
                  </a:cubicBezTo>
                  <a:cubicBezTo>
                    <a:pt x="28837" y="0"/>
                    <a:pt x="36074" y="4265"/>
                    <a:pt x="39879" y="11137"/>
                  </a:cubicBezTo>
                </a:path>
                <a:path w="39879" h="21600" stroke="0" extrusionOk="0">
                  <a:moveTo>
                    <a:pt x="-1" y="16471"/>
                  </a:moveTo>
                  <a:cubicBezTo>
                    <a:pt x="2362" y="6802"/>
                    <a:pt x="11027" y="-1"/>
                    <a:pt x="20982" y="0"/>
                  </a:cubicBezTo>
                  <a:cubicBezTo>
                    <a:pt x="28837" y="0"/>
                    <a:pt x="36074" y="4265"/>
                    <a:pt x="39879" y="11137"/>
                  </a:cubicBezTo>
                  <a:lnTo>
                    <a:pt x="20982" y="21600"/>
                  </a:lnTo>
                  <a:lnTo>
                    <a:pt x="-1" y="16471"/>
                  </a:lnTo>
                  <a:close/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27" name="Text Box 24"/>
            <p:cNvSpPr txBox="1">
              <a:spLocks noChangeArrowheads="1"/>
            </p:cNvSpPr>
            <p:nvPr/>
          </p:nvSpPr>
          <p:spPr bwMode="auto">
            <a:xfrm>
              <a:off x="2186" y="845"/>
              <a:ext cx="105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accent2"/>
                  </a:solidFill>
                  <a:ea typeface="標楷體" panose="03000509000000000000" pitchFamily="65" charset="-120"/>
                </a:rPr>
                <a:t>partitioning</a:t>
              </a: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376738" y="3219450"/>
            <a:ext cx="1016000" cy="1000125"/>
            <a:chOff x="2653" y="1983"/>
            <a:chExt cx="640" cy="630"/>
          </a:xfrm>
        </p:grpSpPr>
        <p:sp>
          <p:nvSpPr>
            <p:cNvPr id="33824" name="Arc 26"/>
            <p:cNvSpPr>
              <a:spLocks noChangeAspect="1"/>
            </p:cNvSpPr>
            <p:nvPr/>
          </p:nvSpPr>
          <p:spPr bwMode="auto">
            <a:xfrm>
              <a:off x="2751" y="1983"/>
              <a:ext cx="447" cy="630"/>
            </a:xfrm>
            <a:custGeom>
              <a:avLst/>
              <a:gdLst>
                <a:gd name="T0" fmla="*/ 0 w 22467"/>
                <a:gd name="T1" fmla="*/ 0 h 31648"/>
                <a:gd name="T2" fmla="*/ 0 w 22467"/>
                <a:gd name="T3" fmla="*/ 0 h 31648"/>
                <a:gd name="T4" fmla="*/ 0 w 22467"/>
                <a:gd name="T5" fmla="*/ 0 h 31648"/>
                <a:gd name="T6" fmla="*/ 0 60000 65536"/>
                <a:gd name="T7" fmla="*/ 0 60000 65536"/>
                <a:gd name="T8" fmla="*/ 0 60000 65536"/>
                <a:gd name="T9" fmla="*/ 0 w 22467"/>
                <a:gd name="T10" fmla="*/ 0 h 31648"/>
                <a:gd name="T11" fmla="*/ 22467 w 22467"/>
                <a:gd name="T12" fmla="*/ 31648 h 316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467" h="31648" fill="none" extrusionOk="0">
                  <a:moveTo>
                    <a:pt x="19987" y="0"/>
                  </a:moveTo>
                  <a:cubicBezTo>
                    <a:pt x="21616" y="3099"/>
                    <a:pt x="22467" y="6547"/>
                    <a:pt x="22467" y="10048"/>
                  </a:cubicBezTo>
                  <a:cubicBezTo>
                    <a:pt x="22467" y="21977"/>
                    <a:pt x="12796" y="31648"/>
                    <a:pt x="867" y="31648"/>
                  </a:cubicBezTo>
                  <a:cubicBezTo>
                    <a:pt x="577" y="31648"/>
                    <a:pt x="288" y="31642"/>
                    <a:pt x="0" y="31630"/>
                  </a:cubicBezTo>
                </a:path>
                <a:path w="22467" h="31648" stroke="0" extrusionOk="0">
                  <a:moveTo>
                    <a:pt x="19987" y="0"/>
                  </a:moveTo>
                  <a:cubicBezTo>
                    <a:pt x="21616" y="3099"/>
                    <a:pt x="22467" y="6547"/>
                    <a:pt x="22467" y="10048"/>
                  </a:cubicBezTo>
                  <a:cubicBezTo>
                    <a:pt x="22467" y="21977"/>
                    <a:pt x="12796" y="31648"/>
                    <a:pt x="867" y="31648"/>
                  </a:cubicBezTo>
                  <a:cubicBezTo>
                    <a:pt x="577" y="31648"/>
                    <a:pt x="288" y="31642"/>
                    <a:pt x="0" y="31630"/>
                  </a:cubicBezTo>
                  <a:lnTo>
                    <a:pt x="867" y="10048"/>
                  </a:lnTo>
                  <a:lnTo>
                    <a:pt x="19987" y="0"/>
                  </a:lnTo>
                  <a:close/>
                </a:path>
              </a:pathLst>
            </a:cu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25" name="Text Box 27"/>
            <p:cNvSpPr txBox="1">
              <a:spLocks noChangeArrowheads="1"/>
            </p:cNvSpPr>
            <p:nvPr/>
          </p:nvSpPr>
          <p:spPr bwMode="auto">
            <a:xfrm>
              <a:off x="2653" y="2069"/>
              <a:ext cx="6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FF0066"/>
                  </a:solidFill>
                  <a:ea typeface="標楷體" panose="03000509000000000000" pitchFamily="65" charset="-120"/>
                </a:rPr>
                <a:t>library</a:t>
              </a: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592638" y="2347913"/>
            <a:ext cx="1985962" cy="2517775"/>
            <a:chOff x="2789" y="1434"/>
            <a:chExt cx="1251" cy="1586"/>
          </a:xfrm>
        </p:grpSpPr>
        <p:sp>
          <p:nvSpPr>
            <p:cNvPr id="33822" name="Arc 29"/>
            <p:cNvSpPr>
              <a:spLocks noChangeAspect="1"/>
            </p:cNvSpPr>
            <p:nvPr/>
          </p:nvSpPr>
          <p:spPr bwMode="auto">
            <a:xfrm>
              <a:off x="2789" y="1434"/>
              <a:ext cx="1120" cy="1586"/>
            </a:xfrm>
            <a:custGeom>
              <a:avLst/>
              <a:gdLst>
                <a:gd name="T0" fmla="*/ 0 w 22316"/>
                <a:gd name="T1" fmla="*/ 0 h 21600"/>
                <a:gd name="T2" fmla="*/ 0 w 22316"/>
                <a:gd name="T3" fmla="*/ 0 h 21600"/>
                <a:gd name="T4" fmla="*/ 0 w 22316"/>
                <a:gd name="T5" fmla="*/ 0 h 21600"/>
                <a:gd name="T6" fmla="*/ 0 60000 65536"/>
                <a:gd name="T7" fmla="*/ 0 60000 65536"/>
                <a:gd name="T8" fmla="*/ 0 60000 65536"/>
                <a:gd name="T9" fmla="*/ 0 w 22316"/>
                <a:gd name="T10" fmla="*/ 0 h 21600"/>
                <a:gd name="T11" fmla="*/ 22316 w 2231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316" h="21600" fill="none" extrusionOk="0">
                  <a:moveTo>
                    <a:pt x="22316" y="2136"/>
                  </a:moveTo>
                  <a:cubicBezTo>
                    <a:pt x="21218" y="13183"/>
                    <a:pt x="11924" y="21599"/>
                    <a:pt x="822" y="21600"/>
                  </a:cubicBezTo>
                  <a:cubicBezTo>
                    <a:pt x="547" y="21600"/>
                    <a:pt x="273" y="21594"/>
                    <a:pt x="-1" y="21584"/>
                  </a:cubicBezTo>
                </a:path>
                <a:path w="22316" h="21600" stroke="0" extrusionOk="0">
                  <a:moveTo>
                    <a:pt x="22316" y="2136"/>
                  </a:moveTo>
                  <a:cubicBezTo>
                    <a:pt x="21218" y="13183"/>
                    <a:pt x="11924" y="21599"/>
                    <a:pt x="822" y="21600"/>
                  </a:cubicBezTo>
                  <a:cubicBezTo>
                    <a:pt x="547" y="21600"/>
                    <a:pt x="273" y="21594"/>
                    <a:pt x="-1" y="21584"/>
                  </a:cubicBezTo>
                  <a:lnTo>
                    <a:pt x="822" y="0"/>
                  </a:lnTo>
                  <a:lnTo>
                    <a:pt x="22316" y="2136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23" name="Text Box 30"/>
            <p:cNvSpPr txBox="1">
              <a:spLocks noChangeArrowheads="1"/>
            </p:cNvSpPr>
            <p:nvPr/>
          </p:nvSpPr>
          <p:spPr bwMode="auto">
            <a:xfrm>
              <a:off x="3016" y="2568"/>
              <a:ext cx="10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6600FF"/>
                  </a:solidFill>
                  <a:ea typeface="標楷體" panose="03000509000000000000" pitchFamily="65" charset="-120"/>
                </a:rPr>
                <a:t>synthesize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3368675" y="3387725"/>
            <a:ext cx="1157288" cy="809625"/>
            <a:chOff x="2018" y="2089"/>
            <a:chExt cx="729" cy="510"/>
          </a:xfrm>
        </p:grpSpPr>
        <p:sp>
          <p:nvSpPr>
            <p:cNvPr id="33820" name="Arc 32"/>
            <p:cNvSpPr>
              <a:spLocks noChangeAspect="1"/>
            </p:cNvSpPr>
            <p:nvPr/>
          </p:nvSpPr>
          <p:spPr bwMode="auto">
            <a:xfrm>
              <a:off x="2317" y="2089"/>
              <a:ext cx="430" cy="510"/>
            </a:xfrm>
            <a:custGeom>
              <a:avLst/>
              <a:gdLst>
                <a:gd name="T0" fmla="*/ 0 w 21600"/>
                <a:gd name="T1" fmla="*/ 0 h 25627"/>
                <a:gd name="T2" fmla="*/ 0 w 21600"/>
                <a:gd name="T3" fmla="*/ 0 h 25627"/>
                <a:gd name="T4" fmla="*/ 0 w 21600"/>
                <a:gd name="T5" fmla="*/ 0 h 2562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5627"/>
                <a:gd name="T11" fmla="*/ 21600 w 21600"/>
                <a:gd name="T12" fmla="*/ 25627 h 256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5627" fill="none" extrusionOk="0">
                  <a:moveTo>
                    <a:pt x="15308" y="25627"/>
                  </a:moveTo>
                  <a:cubicBezTo>
                    <a:pt x="6214" y="22858"/>
                    <a:pt x="0" y="14470"/>
                    <a:pt x="0" y="4964"/>
                  </a:cubicBezTo>
                  <a:cubicBezTo>
                    <a:pt x="-1" y="3292"/>
                    <a:pt x="194" y="1626"/>
                    <a:pt x="578" y="0"/>
                  </a:cubicBezTo>
                </a:path>
                <a:path w="21600" h="25627" stroke="0" extrusionOk="0">
                  <a:moveTo>
                    <a:pt x="15308" y="25627"/>
                  </a:moveTo>
                  <a:cubicBezTo>
                    <a:pt x="6214" y="22858"/>
                    <a:pt x="0" y="14470"/>
                    <a:pt x="0" y="4964"/>
                  </a:cubicBezTo>
                  <a:cubicBezTo>
                    <a:pt x="-1" y="3292"/>
                    <a:pt x="194" y="1626"/>
                    <a:pt x="578" y="0"/>
                  </a:cubicBezTo>
                  <a:lnTo>
                    <a:pt x="21600" y="4964"/>
                  </a:lnTo>
                  <a:lnTo>
                    <a:pt x="15308" y="25627"/>
                  </a:lnTo>
                  <a:close/>
                </a:path>
              </a:pathLst>
            </a:custGeom>
            <a:noFill/>
            <a:ln w="57150">
              <a:solidFill>
                <a:srgbClr val="FF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21" name="Text Box 33"/>
            <p:cNvSpPr txBox="1">
              <a:spLocks noChangeArrowheads="1"/>
            </p:cNvSpPr>
            <p:nvPr/>
          </p:nvSpPr>
          <p:spPr bwMode="auto">
            <a:xfrm>
              <a:off x="2018" y="2296"/>
              <a:ext cx="4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FF0066"/>
                  </a:solidFill>
                  <a:ea typeface="標楷體" panose="03000509000000000000" pitchFamily="65" charset="-120"/>
                </a:rPr>
                <a:t>sim</a:t>
              </a:r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2792413" y="3187700"/>
            <a:ext cx="1800225" cy="1670050"/>
            <a:chOff x="1655" y="1963"/>
            <a:chExt cx="1134" cy="1052"/>
          </a:xfrm>
        </p:grpSpPr>
        <p:sp>
          <p:nvSpPr>
            <p:cNvPr id="33818" name="Arc 35"/>
            <p:cNvSpPr>
              <a:spLocks noChangeAspect="1"/>
            </p:cNvSpPr>
            <p:nvPr/>
          </p:nvSpPr>
          <p:spPr bwMode="auto">
            <a:xfrm>
              <a:off x="1929" y="1963"/>
              <a:ext cx="860" cy="1052"/>
            </a:xfrm>
            <a:custGeom>
              <a:avLst/>
              <a:gdLst>
                <a:gd name="T0" fmla="*/ 0 w 21600"/>
                <a:gd name="T1" fmla="*/ 0 h 26430"/>
                <a:gd name="T2" fmla="*/ 0 w 21600"/>
                <a:gd name="T3" fmla="*/ 0 h 26430"/>
                <a:gd name="T4" fmla="*/ 0 w 21600"/>
                <a:gd name="T5" fmla="*/ 0 h 2643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6430"/>
                <a:gd name="T11" fmla="*/ 21600 w 21600"/>
                <a:gd name="T12" fmla="*/ 26430 h 264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6430" fill="none" extrusionOk="0">
                  <a:moveTo>
                    <a:pt x="17988" y="26429"/>
                  </a:moveTo>
                  <a:cubicBezTo>
                    <a:pt x="7600" y="24668"/>
                    <a:pt x="0" y="15669"/>
                    <a:pt x="0" y="5134"/>
                  </a:cubicBezTo>
                  <a:cubicBezTo>
                    <a:pt x="-1" y="3404"/>
                    <a:pt x="207" y="1680"/>
                    <a:pt x="619" y="0"/>
                  </a:cubicBezTo>
                </a:path>
                <a:path w="21600" h="26430" stroke="0" extrusionOk="0">
                  <a:moveTo>
                    <a:pt x="17988" y="26429"/>
                  </a:moveTo>
                  <a:cubicBezTo>
                    <a:pt x="7600" y="24668"/>
                    <a:pt x="0" y="15669"/>
                    <a:pt x="0" y="5134"/>
                  </a:cubicBezTo>
                  <a:cubicBezTo>
                    <a:pt x="-1" y="3404"/>
                    <a:pt x="207" y="1680"/>
                    <a:pt x="619" y="0"/>
                  </a:cubicBezTo>
                  <a:lnTo>
                    <a:pt x="21600" y="5134"/>
                  </a:lnTo>
                  <a:lnTo>
                    <a:pt x="17988" y="26429"/>
                  </a:lnTo>
                  <a:close/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19" name="Text Box 36"/>
            <p:cNvSpPr txBox="1">
              <a:spLocks noChangeArrowheads="1"/>
            </p:cNvSpPr>
            <p:nvPr/>
          </p:nvSpPr>
          <p:spPr bwMode="auto">
            <a:xfrm>
              <a:off x="1655" y="2568"/>
              <a:ext cx="3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chemeClr val="accent2"/>
                  </a:solidFill>
                  <a:ea typeface="標楷體" panose="03000509000000000000" pitchFamily="65" charset="-120"/>
                </a:rPr>
                <a:t>ver</a:t>
              </a:r>
            </a:p>
          </p:txBody>
        </p:sp>
      </p:grpSp>
      <p:sp>
        <p:nvSpPr>
          <p:cNvPr id="559141" name="Arc 37"/>
          <p:cNvSpPr>
            <a:spLocks noChangeAspect="1"/>
          </p:cNvSpPr>
          <p:nvPr/>
        </p:nvSpPr>
        <p:spPr bwMode="auto">
          <a:xfrm>
            <a:off x="2544763" y="2771775"/>
            <a:ext cx="2049462" cy="2825750"/>
          </a:xfrm>
          <a:custGeom>
            <a:avLst/>
            <a:gdLst>
              <a:gd name="T0" fmla="*/ 2147483646 w 21600"/>
              <a:gd name="T1" fmla="*/ 2147483646 h 29815"/>
              <a:gd name="T2" fmla="*/ 2147483646 w 21600"/>
              <a:gd name="T3" fmla="*/ 0 h 29815"/>
              <a:gd name="T4" fmla="*/ 2147483646 w 21600"/>
              <a:gd name="T5" fmla="*/ 2147483646 h 29815"/>
              <a:gd name="T6" fmla="*/ 0 60000 65536"/>
              <a:gd name="T7" fmla="*/ 0 60000 65536"/>
              <a:gd name="T8" fmla="*/ 0 60000 65536"/>
              <a:gd name="T9" fmla="*/ 0 w 21600"/>
              <a:gd name="T10" fmla="*/ 0 h 29815"/>
              <a:gd name="T11" fmla="*/ 21600 w 21600"/>
              <a:gd name="T12" fmla="*/ 29815 h 298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815" fill="none" extrusionOk="0">
                <a:moveTo>
                  <a:pt x="18589" y="29815"/>
                </a:moveTo>
                <a:cubicBezTo>
                  <a:pt x="7928" y="28314"/>
                  <a:pt x="0" y="19192"/>
                  <a:pt x="0" y="8426"/>
                </a:cubicBezTo>
                <a:cubicBezTo>
                  <a:pt x="-1" y="5531"/>
                  <a:pt x="581" y="2665"/>
                  <a:pt x="1711" y="0"/>
                </a:cubicBezTo>
              </a:path>
              <a:path w="21600" h="29815" stroke="0" extrusionOk="0">
                <a:moveTo>
                  <a:pt x="18589" y="29815"/>
                </a:moveTo>
                <a:cubicBezTo>
                  <a:pt x="7928" y="28314"/>
                  <a:pt x="0" y="19192"/>
                  <a:pt x="0" y="8426"/>
                </a:cubicBezTo>
                <a:cubicBezTo>
                  <a:pt x="-1" y="5531"/>
                  <a:pt x="581" y="2665"/>
                  <a:pt x="1711" y="0"/>
                </a:cubicBezTo>
                <a:lnTo>
                  <a:pt x="21600" y="8426"/>
                </a:lnTo>
                <a:lnTo>
                  <a:pt x="18589" y="29815"/>
                </a:lnTo>
                <a:close/>
              </a:path>
            </a:pathLst>
          </a:custGeom>
          <a:noFill/>
          <a:ln w="5715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59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59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9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59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59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5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ChangeArrowheads="1"/>
          </p:cNvSpPr>
          <p:nvPr/>
        </p:nvSpPr>
        <p:spPr bwMode="auto">
          <a:xfrm>
            <a:off x="322263" y="979488"/>
            <a:ext cx="4176712" cy="5257800"/>
          </a:xfrm>
          <a:prstGeom prst="rect">
            <a:avLst/>
          </a:prstGeom>
          <a:solidFill>
            <a:srgbClr val="9966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60131" name="Rectangle 3"/>
          <p:cNvSpPr>
            <a:spLocks noChangeArrowheads="1"/>
          </p:cNvSpPr>
          <p:nvPr/>
        </p:nvSpPr>
        <p:spPr bwMode="auto">
          <a:xfrm>
            <a:off x="4498975" y="979488"/>
            <a:ext cx="4176713" cy="5257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313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3400" b="1">
                <a:solidFill>
                  <a:schemeClr val="bg1"/>
                </a:solidFill>
                <a:ea typeface="標楷體" panose="03000509000000000000" pitchFamily="65" charset="-120"/>
              </a:rPr>
              <a:t>VLSI Design Tools Supported by TSRI (CIC)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2800" b="1">
                <a:solidFill>
                  <a:srgbClr val="FFCC66"/>
                </a:solidFill>
                <a:ea typeface="標楷體" panose="03000509000000000000" pitchFamily="65" charset="-120"/>
              </a:rPr>
              <a:t>Syntheses</a:t>
            </a:r>
            <a:r>
              <a:rPr lang="en-US" altLang="zh-TW" sz="2800" b="1">
                <a:solidFill>
                  <a:srgbClr val="996600"/>
                </a:solidFill>
                <a:ea typeface="標楷體" panose="03000509000000000000" pitchFamily="65" charset="-120"/>
              </a:rPr>
              <a:t> </a:t>
            </a:r>
            <a:r>
              <a:rPr lang="en-US" altLang="zh-TW" sz="2800" b="1">
                <a:ea typeface="標楷體" panose="03000509000000000000" pitchFamily="65" charset="-120"/>
              </a:rPr>
              <a:t>&amp; </a:t>
            </a:r>
            <a:r>
              <a:rPr lang="en-US" altLang="zh-TW" sz="2800" b="1">
                <a:solidFill>
                  <a:srgbClr val="00FF00"/>
                </a:solidFill>
                <a:ea typeface="標楷體" panose="03000509000000000000" pitchFamily="65" charset="-120"/>
              </a:rPr>
              <a:t>Analyses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771775" y="4799013"/>
            <a:ext cx="1439863" cy="576262"/>
          </a:xfrm>
          <a:prstGeom prst="rect">
            <a:avLst/>
          </a:prstGeom>
          <a:solidFill>
            <a:srgbClr val="FF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Layout Editor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Laker, Virtuoso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714875" y="5519738"/>
            <a:ext cx="1439863" cy="576262"/>
          </a:xfrm>
          <a:prstGeom prst="rect">
            <a:avLst/>
          </a:prstGeom>
          <a:solidFill>
            <a:srgbClr val="FF99FF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Circuit Simulator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SPICE, Spectre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714875" y="1268413"/>
            <a:ext cx="1439863" cy="576262"/>
          </a:xfrm>
          <a:prstGeom prst="rect">
            <a:avLst/>
          </a:prstGeom>
          <a:solidFill>
            <a:srgbClr val="FF99FF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Logic Simulator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VHDL, Verilog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2770188" y="2133600"/>
            <a:ext cx="1439862" cy="576263"/>
          </a:xfrm>
          <a:prstGeom prst="rect">
            <a:avLst/>
          </a:prstGeom>
          <a:solidFill>
            <a:srgbClr val="FF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Synthesizer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Design Compiler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6588125" y="4799013"/>
            <a:ext cx="1439863" cy="576262"/>
          </a:xfrm>
          <a:prstGeom prst="rect">
            <a:avLst/>
          </a:prstGeom>
          <a:solidFill>
            <a:srgbClr val="FF99FF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STA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PrimeTime/Power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2770188" y="1268413"/>
            <a:ext cx="1439862" cy="576262"/>
          </a:xfrm>
          <a:prstGeom prst="rect">
            <a:avLst/>
          </a:prstGeom>
          <a:solidFill>
            <a:srgbClr val="FF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Schematic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Composer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6588125" y="1268413"/>
            <a:ext cx="1439863" cy="576262"/>
          </a:xfrm>
          <a:prstGeom prst="rect">
            <a:avLst/>
          </a:prstGeom>
          <a:solidFill>
            <a:srgbClr val="FF99FF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Debugger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Debussy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4714875" y="4799013"/>
            <a:ext cx="1439863" cy="576262"/>
          </a:xfrm>
          <a:prstGeom prst="rect">
            <a:avLst/>
          </a:prstGeom>
          <a:solidFill>
            <a:srgbClr val="FF99FF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Physical Extract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Calibre</a:t>
            </a: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4714875" y="4078288"/>
            <a:ext cx="1439863" cy="576262"/>
          </a:xfrm>
          <a:prstGeom prst="rect">
            <a:avLst/>
          </a:prstGeom>
          <a:solidFill>
            <a:srgbClr val="FF99FF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Physical Verify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Dracula, Calibre</a:t>
            </a: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898525" y="2133600"/>
            <a:ext cx="1439863" cy="576263"/>
          </a:xfrm>
          <a:prstGeom prst="rect">
            <a:avLst/>
          </a:prstGeom>
          <a:solidFill>
            <a:srgbClr val="FF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 dirty="0">
                <a:solidFill>
                  <a:srgbClr val="0000FF"/>
                </a:solidFill>
              </a:rPr>
              <a:t>FPGA Synthesis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 dirty="0">
                <a:solidFill>
                  <a:schemeClr val="tx1"/>
                </a:solidFill>
              </a:rPr>
              <a:t>ISE, Quartus</a:t>
            </a:r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2771775" y="2995613"/>
            <a:ext cx="1439863" cy="576262"/>
          </a:xfrm>
          <a:prstGeom prst="rect">
            <a:avLst/>
          </a:prstGeom>
          <a:solidFill>
            <a:srgbClr val="FF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DFT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SynTest, Mentor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2771775" y="3860800"/>
            <a:ext cx="1439863" cy="576263"/>
          </a:xfrm>
          <a:prstGeom prst="rect">
            <a:avLst/>
          </a:prstGeom>
          <a:solidFill>
            <a:srgbClr val="FF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Place &amp; Route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SE, Apollo, Astro</a:t>
            </a:r>
          </a:p>
        </p:txBody>
      </p:sp>
      <p:cxnSp>
        <p:nvCxnSpPr>
          <p:cNvPr id="34833" name="AutoShape 17"/>
          <p:cNvCxnSpPr>
            <a:cxnSpLocks noChangeShapeType="1"/>
            <a:stCxn id="34826" idx="2"/>
            <a:endCxn id="34824" idx="0"/>
          </p:cNvCxnSpPr>
          <p:nvPr/>
        </p:nvCxnSpPr>
        <p:spPr bwMode="auto">
          <a:xfrm rot="5400000">
            <a:off x="3346450" y="1989138"/>
            <a:ext cx="288925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4" name="AutoShape 18"/>
          <p:cNvCxnSpPr>
            <a:cxnSpLocks noChangeShapeType="1"/>
            <a:stCxn id="34824" idx="2"/>
            <a:endCxn id="34831" idx="0"/>
          </p:cNvCxnSpPr>
          <p:nvPr/>
        </p:nvCxnSpPr>
        <p:spPr bwMode="auto">
          <a:xfrm rot="16200000" flipH="1">
            <a:off x="3348832" y="2851944"/>
            <a:ext cx="285750" cy="1587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bg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5" name="AutoShape 19"/>
          <p:cNvCxnSpPr>
            <a:cxnSpLocks noChangeShapeType="1"/>
            <a:stCxn id="34831" idx="2"/>
            <a:endCxn id="34832" idx="0"/>
          </p:cNvCxnSpPr>
          <p:nvPr/>
        </p:nvCxnSpPr>
        <p:spPr bwMode="auto">
          <a:xfrm rot="5400000">
            <a:off x="3348037" y="3716338"/>
            <a:ext cx="288925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6" name="AutoShape 20"/>
          <p:cNvCxnSpPr>
            <a:cxnSpLocks noChangeShapeType="1"/>
            <a:stCxn id="34832" idx="2"/>
            <a:endCxn id="34821" idx="0"/>
          </p:cNvCxnSpPr>
          <p:nvPr/>
        </p:nvCxnSpPr>
        <p:spPr bwMode="auto">
          <a:xfrm rot="5400000">
            <a:off x="3311525" y="4618038"/>
            <a:ext cx="361950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7" name="AutoShape 21"/>
          <p:cNvCxnSpPr>
            <a:cxnSpLocks noChangeShapeType="1"/>
            <a:stCxn id="34821" idx="3"/>
            <a:endCxn id="34828" idx="1"/>
          </p:cNvCxnSpPr>
          <p:nvPr/>
        </p:nvCxnSpPr>
        <p:spPr bwMode="auto">
          <a:xfrm>
            <a:off x="4211638" y="5087938"/>
            <a:ext cx="503237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8" name="AutoShape 22"/>
          <p:cNvCxnSpPr>
            <a:cxnSpLocks noChangeShapeType="1"/>
            <a:stCxn id="34823" idx="2"/>
            <a:endCxn id="34824" idx="3"/>
          </p:cNvCxnSpPr>
          <p:nvPr/>
        </p:nvCxnSpPr>
        <p:spPr bwMode="auto">
          <a:xfrm rot="5400000">
            <a:off x="4533900" y="1520825"/>
            <a:ext cx="577850" cy="1225550"/>
          </a:xfrm>
          <a:prstGeom prst="bentConnector2">
            <a:avLst/>
          </a:prstGeom>
          <a:noFill/>
          <a:ln w="19050">
            <a:solidFill>
              <a:schemeClr val="bg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9" name="AutoShape 23"/>
          <p:cNvCxnSpPr>
            <a:cxnSpLocks noChangeShapeType="1"/>
            <a:stCxn id="34823" idx="3"/>
            <a:endCxn id="34827" idx="1"/>
          </p:cNvCxnSpPr>
          <p:nvPr/>
        </p:nvCxnSpPr>
        <p:spPr bwMode="auto">
          <a:xfrm>
            <a:off x="6154738" y="1557338"/>
            <a:ext cx="433387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0" name="AutoShape 24"/>
          <p:cNvCxnSpPr>
            <a:cxnSpLocks noChangeShapeType="1"/>
            <a:stCxn id="34827" idx="0"/>
            <a:endCxn id="34826" idx="0"/>
          </p:cNvCxnSpPr>
          <p:nvPr/>
        </p:nvCxnSpPr>
        <p:spPr bwMode="auto">
          <a:xfrm rot="-5400000" flipH="1" flipV="1">
            <a:off x="5399088" y="-639762"/>
            <a:ext cx="1587" cy="3817937"/>
          </a:xfrm>
          <a:prstGeom prst="bentConnector3">
            <a:avLst>
              <a:gd name="adj1" fmla="val -14400005"/>
            </a:avLst>
          </a:prstGeom>
          <a:noFill/>
          <a:ln w="19050">
            <a:solidFill>
              <a:schemeClr val="bg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1" name="AutoShape 25"/>
          <p:cNvCxnSpPr>
            <a:cxnSpLocks noChangeShapeType="1"/>
            <a:stCxn id="34826" idx="1"/>
            <a:endCxn id="34830" idx="0"/>
          </p:cNvCxnSpPr>
          <p:nvPr/>
        </p:nvCxnSpPr>
        <p:spPr bwMode="auto">
          <a:xfrm rot="10800000" flipV="1">
            <a:off x="1619250" y="1557338"/>
            <a:ext cx="1150938" cy="576262"/>
          </a:xfrm>
          <a:prstGeom prst="bentConnector2">
            <a:avLst/>
          </a:prstGeom>
          <a:noFill/>
          <a:ln w="19050">
            <a:solidFill>
              <a:schemeClr val="bg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2" name="AutoShape 26"/>
          <p:cNvCxnSpPr>
            <a:cxnSpLocks noChangeShapeType="1"/>
            <a:stCxn id="34830" idx="3"/>
            <a:endCxn id="34824" idx="1"/>
          </p:cNvCxnSpPr>
          <p:nvPr/>
        </p:nvCxnSpPr>
        <p:spPr bwMode="auto">
          <a:xfrm>
            <a:off x="2338388" y="2422525"/>
            <a:ext cx="431800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3" name="AutoShape 27"/>
          <p:cNvCxnSpPr>
            <a:cxnSpLocks noChangeShapeType="1"/>
            <a:stCxn id="34828" idx="0"/>
            <a:endCxn id="34829" idx="2"/>
          </p:cNvCxnSpPr>
          <p:nvPr/>
        </p:nvCxnSpPr>
        <p:spPr bwMode="auto">
          <a:xfrm rot="-5400000">
            <a:off x="5363368" y="4726782"/>
            <a:ext cx="144463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4" name="AutoShape 28"/>
          <p:cNvCxnSpPr>
            <a:cxnSpLocks noChangeShapeType="1"/>
            <a:stCxn id="34828" idx="2"/>
            <a:endCxn id="34822" idx="0"/>
          </p:cNvCxnSpPr>
          <p:nvPr/>
        </p:nvCxnSpPr>
        <p:spPr bwMode="auto">
          <a:xfrm rot="5400000">
            <a:off x="5363368" y="5447507"/>
            <a:ext cx="144463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5" name="AutoShape 29"/>
          <p:cNvCxnSpPr>
            <a:cxnSpLocks noChangeShapeType="1"/>
            <a:stCxn id="34828" idx="3"/>
            <a:endCxn id="34825" idx="1"/>
          </p:cNvCxnSpPr>
          <p:nvPr/>
        </p:nvCxnSpPr>
        <p:spPr bwMode="auto">
          <a:xfrm>
            <a:off x="6154738" y="5087938"/>
            <a:ext cx="433387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6" name="AutoShape 30"/>
          <p:cNvCxnSpPr>
            <a:cxnSpLocks noChangeShapeType="1"/>
            <a:stCxn id="34822" idx="1"/>
            <a:endCxn id="34821" idx="2"/>
          </p:cNvCxnSpPr>
          <p:nvPr/>
        </p:nvCxnSpPr>
        <p:spPr bwMode="auto">
          <a:xfrm rot="10800000">
            <a:off x="3492500" y="5375275"/>
            <a:ext cx="1222375" cy="433388"/>
          </a:xfrm>
          <a:prstGeom prst="bentConnector2">
            <a:avLst/>
          </a:prstGeom>
          <a:noFill/>
          <a:ln w="19050">
            <a:solidFill>
              <a:schemeClr val="bg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7" name="AutoShape 31"/>
          <p:cNvCxnSpPr>
            <a:cxnSpLocks noChangeShapeType="1"/>
            <a:stCxn id="34823" idx="2"/>
            <a:endCxn id="34831" idx="3"/>
          </p:cNvCxnSpPr>
          <p:nvPr/>
        </p:nvCxnSpPr>
        <p:spPr bwMode="auto">
          <a:xfrm rot="5400000">
            <a:off x="4103687" y="1952626"/>
            <a:ext cx="1439863" cy="1223962"/>
          </a:xfrm>
          <a:prstGeom prst="bentConnector2">
            <a:avLst/>
          </a:prstGeom>
          <a:noFill/>
          <a:ln w="19050">
            <a:solidFill>
              <a:schemeClr val="bg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60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6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30" grpId="0" animBg="1"/>
      <p:bldP spid="56013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Freeform 2"/>
          <p:cNvSpPr>
            <a:spLocks/>
          </p:cNvSpPr>
          <p:nvPr/>
        </p:nvSpPr>
        <p:spPr bwMode="auto">
          <a:xfrm flipH="1" flipV="1">
            <a:off x="66675" y="981075"/>
            <a:ext cx="9001125" cy="5256213"/>
          </a:xfrm>
          <a:custGeom>
            <a:avLst/>
            <a:gdLst>
              <a:gd name="T0" fmla="*/ 0 w 4990"/>
              <a:gd name="T1" fmla="*/ 2147483646 h 3493"/>
              <a:gd name="T2" fmla="*/ 2147483646 w 4990"/>
              <a:gd name="T3" fmla="*/ 0 h 3493"/>
              <a:gd name="T4" fmla="*/ 0 w 4990"/>
              <a:gd name="T5" fmla="*/ 0 h 3493"/>
              <a:gd name="T6" fmla="*/ 0 w 4990"/>
              <a:gd name="T7" fmla="*/ 2147483646 h 3493"/>
              <a:gd name="T8" fmla="*/ 0 60000 65536"/>
              <a:gd name="T9" fmla="*/ 0 60000 65536"/>
              <a:gd name="T10" fmla="*/ 0 60000 65536"/>
              <a:gd name="T11" fmla="*/ 0 60000 65536"/>
              <a:gd name="T12" fmla="*/ 0 w 4990"/>
              <a:gd name="T13" fmla="*/ 0 h 3493"/>
              <a:gd name="T14" fmla="*/ 4990 w 4990"/>
              <a:gd name="T15" fmla="*/ 3493 h 34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0" h="3493">
                <a:moveTo>
                  <a:pt x="0" y="3493"/>
                </a:moveTo>
                <a:lnTo>
                  <a:pt x="4990" y="0"/>
                </a:lnTo>
                <a:lnTo>
                  <a:pt x="0" y="0"/>
                </a:lnTo>
                <a:lnTo>
                  <a:pt x="0" y="349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562179" name="Freeform 3"/>
          <p:cNvSpPr>
            <a:spLocks/>
          </p:cNvSpPr>
          <p:nvPr/>
        </p:nvSpPr>
        <p:spPr bwMode="auto">
          <a:xfrm>
            <a:off x="66675" y="981075"/>
            <a:ext cx="9001125" cy="5256213"/>
          </a:xfrm>
          <a:custGeom>
            <a:avLst/>
            <a:gdLst>
              <a:gd name="T0" fmla="*/ 0 w 4990"/>
              <a:gd name="T1" fmla="*/ 2147483646 h 3493"/>
              <a:gd name="T2" fmla="*/ 2147483646 w 4990"/>
              <a:gd name="T3" fmla="*/ 0 h 3493"/>
              <a:gd name="T4" fmla="*/ 0 w 4990"/>
              <a:gd name="T5" fmla="*/ 0 h 3493"/>
              <a:gd name="T6" fmla="*/ 0 w 4990"/>
              <a:gd name="T7" fmla="*/ 2147483646 h 3493"/>
              <a:gd name="T8" fmla="*/ 0 60000 65536"/>
              <a:gd name="T9" fmla="*/ 0 60000 65536"/>
              <a:gd name="T10" fmla="*/ 0 60000 65536"/>
              <a:gd name="T11" fmla="*/ 0 60000 65536"/>
              <a:gd name="T12" fmla="*/ 0 w 4990"/>
              <a:gd name="T13" fmla="*/ 0 h 3493"/>
              <a:gd name="T14" fmla="*/ 4990 w 4990"/>
              <a:gd name="T15" fmla="*/ 3493 h 34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0" h="3493">
                <a:moveTo>
                  <a:pt x="0" y="3493"/>
                </a:moveTo>
                <a:lnTo>
                  <a:pt x="4990" y="0"/>
                </a:lnTo>
                <a:lnTo>
                  <a:pt x="0" y="0"/>
                </a:lnTo>
                <a:lnTo>
                  <a:pt x="0" y="3493"/>
                </a:lnTo>
                <a:close/>
              </a:path>
            </a:pathLst>
          </a:custGeom>
          <a:solidFill>
            <a:srgbClr val="9966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313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3400" b="1">
                <a:solidFill>
                  <a:schemeClr val="bg1"/>
                </a:solidFill>
                <a:ea typeface="標楷體" panose="03000509000000000000" pitchFamily="65" charset="-120"/>
              </a:rPr>
              <a:t>VLSI Design Tools Supported by TSRI (CIC)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2800" b="1">
                <a:solidFill>
                  <a:srgbClr val="FFCC66"/>
                </a:solidFill>
                <a:ea typeface="標楷體" panose="03000509000000000000" pitchFamily="65" charset="-120"/>
              </a:rPr>
              <a:t>Front-end</a:t>
            </a:r>
            <a:r>
              <a:rPr lang="en-US" altLang="zh-TW" sz="2800" b="1">
                <a:solidFill>
                  <a:srgbClr val="996600"/>
                </a:solidFill>
                <a:ea typeface="標楷體" panose="03000509000000000000" pitchFamily="65" charset="-120"/>
              </a:rPr>
              <a:t> </a:t>
            </a:r>
            <a:r>
              <a:rPr lang="en-US" altLang="zh-TW" sz="2800" b="1">
                <a:ea typeface="標楷體" panose="03000509000000000000" pitchFamily="65" charset="-120"/>
              </a:rPr>
              <a:t>&amp; </a:t>
            </a:r>
            <a:r>
              <a:rPr lang="en-US" altLang="zh-TW" sz="2800" b="1">
                <a:solidFill>
                  <a:srgbClr val="00FF00"/>
                </a:solidFill>
                <a:ea typeface="標楷體" panose="03000509000000000000" pitchFamily="65" charset="-120"/>
              </a:rPr>
              <a:t>Back-end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2771775" y="4799013"/>
            <a:ext cx="1439863" cy="576262"/>
          </a:xfrm>
          <a:prstGeom prst="rect">
            <a:avLst/>
          </a:prstGeom>
          <a:solidFill>
            <a:srgbClr val="FF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Layout Editor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Laker, Virtuoso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4714875" y="5519738"/>
            <a:ext cx="1439863" cy="576262"/>
          </a:xfrm>
          <a:prstGeom prst="rect">
            <a:avLst/>
          </a:prstGeom>
          <a:solidFill>
            <a:srgbClr val="FF99FF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Circuit Simulator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SPICE, Spectre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4714875" y="1268413"/>
            <a:ext cx="1439863" cy="576262"/>
          </a:xfrm>
          <a:prstGeom prst="rect">
            <a:avLst/>
          </a:prstGeom>
          <a:solidFill>
            <a:srgbClr val="FF99FF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Logic Simulator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VHDL, Verilog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2770188" y="2133600"/>
            <a:ext cx="1439862" cy="576263"/>
          </a:xfrm>
          <a:prstGeom prst="rect">
            <a:avLst/>
          </a:prstGeom>
          <a:solidFill>
            <a:srgbClr val="FF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Synthesizer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Design Compiler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6588125" y="4799013"/>
            <a:ext cx="1439863" cy="576262"/>
          </a:xfrm>
          <a:prstGeom prst="rect">
            <a:avLst/>
          </a:prstGeom>
          <a:solidFill>
            <a:srgbClr val="FF99FF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STA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PrimeTime/Power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2770188" y="1268413"/>
            <a:ext cx="1439862" cy="576262"/>
          </a:xfrm>
          <a:prstGeom prst="rect">
            <a:avLst/>
          </a:prstGeom>
          <a:solidFill>
            <a:srgbClr val="FF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Schematic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Composer</a:t>
            </a: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6588125" y="1268413"/>
            <a:ext cx="1439863" cy="576262"/>
          </a:xfrm>
          <a:prstGeom prst="rect">
            <a:avLst/>
          </a:prstGeom>
          <a:solidFill>
            <a:srgbClr val="FF99FF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Debugger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Debussy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4714875" y="4799013"/>
            <a:ext cx="1439863" cy="576262"/>
          </a:xfrm>
          <a:prstGeom prst="rect">
            <a:avLst/>
          </a:prstGeom>
          <a:solidFill>
            <a:srgbClr val="FF99FF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Physical Extract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Calibre</a:t>
            </a: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4714875" y="4078288"/>
            <a:ext cx="1439863" cy="576262"/>
          </a:xfrm>
          <a:prstGeom prst="rect">
            <a:avLst/>
          </a:prstGeom>
          <a:solidFill>
            <a:srgbClr val="FF99FF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Physical Verify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Dracula, Calibre</a:t>
            </a: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898525" y="2133600"/>
            <a:ext cx="1439863" cy="576263"/>
          </a:xfrm>
          <a:prstGeom prst="rect">
            <a:avLst/>
          </a:prstGeom>
          <a:solidFill>
            <a:srgbClr val="FF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 dirty="0">
                <a:solidFill>
                  <a:srgbClr val="0000FF"/>
                </a:solidFill>
              </a:rPr>
              <a:t>FPGA Synthesis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 dirty="0">
                <a:solidFill>
                  <a:schemeClr val="tx1"/>
                </a:solidFill>
              </a:rPr>
              <a:t>ISE, Quartus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2771775" y="2995613"/>
            <a:ext cx="1439863" cy="576262"/>
          </a:xfrm>
          <a:prstGeom prst="rect">
            <a:avLst/>
          </a:prstGeom>
          <a:solidFill>
            <a:srgbClr val="FF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DFT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SynTest, Mentor</a:t>
            </a: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2771775" y="3860800"/>
            <a:ext cx="1439863" cy="576263"/>
          </a:xfrm>
          <a:prstGeom prst="rect">
            <a:avLst/>
          </a:prstGeom>
          <a:solidFill>
            <a:srgbClr val="FF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Place &amp; Route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SE, Apollo, Astro</a:t>
            </a:r>
          </a:p>
        </p:txBody>
      </p:sp>
      <p:cxnSp>
        <p:nvCxnSpPr>
          <p:cNvPr id="36881" name="AutoShape 17"/>
          <p:cNvCxnSpPr>
            <a:cxnSpLocks noChangeShapeType="1"/>
            <a:stCxn id="36874" idx="2"/>
            <a:endCxn id="36872" idx="0"/>
          </p:cNvCxnSpPr>
          <p:nvPr/>
        </p:nvCxnSpPr>
        <p:spPr bwMode="auto">
          <a:xfrm rot="5400000">
            <a:off x="3346450" y="1989138"/>
            <a:ext cx="288925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82" name="AutoShape 18"/>
          <p:cNvCxnSpPr>
            <a:cxnSpLocks noChangeShapeType="1"/>
            <a:stCxn id="36872" idx="2"/>
            <a:endCxn id="36879" idx="0"/>
          </p:cNvCxnSpPr>
          <p:nvPr/>
        </p:nvCxnSpPr>
        <p:spPr bwMode="auto">
          <a:xfrm rot="16200000" flipH="1">
            <a:off x="3348832" y="2851944"/>
            <a:ext cx="285750" cy="1587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bg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83" name="AutoShape 19"/>
          <p:cNvCxnSpPr>
            <a:cxnSpLocks noChangeShapeType="1"/>
            <a:stCxn id="36879" idx="2"/>
            <a:endCxn id="36880" idx="0"/>
          </p:cNvCxnSpPr>
          <p:nvPr/>
        </p:nvCxnSpPr>
        <p:spPr bwMode="auto">
          <a:xfrm rot="5400000">
            <a:off x="3348037" y="3716338"/>
            <a:ext cx="288925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84" name="AutoShape 20"/>
          <p:cNvCxnSpPr>
            <a:cxnSpLocks noChangeShapeType="1"/>
            <a:stCxn id="36880" idx="2"/>
            <a:endCxn id="36869" idx="0"/>
          </p:cNvCxnSpPr>
          <p:nvPr/>
        </p:nvCxnSpPr>
        <p:spPr bwMode="auto">
          <a:xfrm rot="5400000">
            <a:off x="3311525" y="4618038"/>
            <a:ext cx="361950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85" name="AutoShape 21"/>
          <p:cNvCxnSpPr>
            <a:cxnSpLocks noChangeShapeType="1"/>
            <a:stCxn id="36869" idx="3"/>
            <a:endCxn id="36876" idx="1"/>
          </p:cNvCxnSpPr>
          <p:nvPr/>
        </p:nvCxnSpPr>
        <p:spPr bwMode="auto">
          <a:xfrm>
            <a:off x="4211638" y="5087938"/>
            <a:ext cx="503237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86" name="AutoShape 22"/>
          <p:cNvCxnSpPr>
            <a:cxnSpLocks noChangeShapeType="1"/>
            <a:stCxn id="36871" idx="2"/>
            <a:endCxn id="36872" idx="3"/>
          </p:cNvCxnSpPr>
          <p:nvPr/>
        </p:nvCxnSpPr>
        <p:spPr bwMode="auto">
          <a:xfrm rot="5400000">
            <a:off x="4533900" y="1520825"/>
            <a:ext cx="577850" cy="1225550"/>
          </a:xfrm>
          <a:prstGeom prst="bentConnector2">
            <a:avLst/>
          </a:prstGeom>
          <a:noFill/>
          <a:ln w="19050">
            <a:solidFill>
              <a:schemeClr val="bg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87" name="AutoShape 23"/>
          <p:cNvCxnSpPr>
            <a:cxnSpLocks noChangeShapeType="1"/>
            <a:stCxn id="36871" idx="3"/>
            <a:endCxn id="36875" idx="1"/>
          </p:cNvCxnSpPr>
          <p:nvPr/>
        </p:nvCxnSpPr>
        <p:spPr bwMode="auto">
          <a:xfrm>
            <a:off x="6154738" y="1557338"/>
            <a:ext cx="433387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88" name="AutoShape 24"/>
          <p:cNvCxnSpPr>
            <a:cxnSpLocks noChangeShapeType="1"/>
            <a:stCxn id="36875" idx="0"/>
            <a:endCxn id="36874" idx="0"/>
          </p:cNvCxnSpPr>
          <p:nvPr/>
        </p:nvCxnSpPr>
        <p:spPr bwMode="auto">
          <a:xfrm rot="-5400000" flipH="1" flipV="1">
            <a:off x="5399088" y="-639762"/>
            <a:ext cx="1587" cy="3817937"/>
          </a:xfrm>
          <a:prstGeom prst="bentConnector3">
            <a:avLst>
              <a:gd name="adj1" fmla="val -14400005"/>
            </a:avLst>
          </a:prstGeom>
          <a:noFill/>
          <a:ln w="19050">
            <a:solidFill>
              <a:schemeClr val="bg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89" name="AutoShape 25"/>
          <p:cNvCxnSpPr>
            <a:cxnSpLocks noChangeShapeType="1"/>
            <a:stCxn id="36874" idx="1"/>
            <a:endCxn id="36878" idx="0"/>
          </p:cNvCxnSpPr>
          <p:nvPr/>
        </p:nvCxnSpPr>
        <p:spPr bwMode="auto">
          <a:xfrm rot="10800000" flipV="1">
            <a:off x="1619250" y="1557338"/>
            <a:ext cx="1150938" cy="576262"/>
          </a:xfrm>
          <a:prstGeom prst="bentConnector2">
            <a:avLst/>
          </a:prstGeom>
          <a:noFill/>
          <a:ln w="19050">
            <a:solidFill>
              <a:schemeClr val="bg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0" name="AutoShape 26"/>
          <p:cNvCxnSpPr>
            <a:cxnSpLocks noChangeShapeType="1"/>
            <a:stCxn id="36878" idx="3"/>
            <a:endCxn id="36872" idx="1"/>
          </p:cNvCxnSpPr>
          <p:nvPr/>
        </p:nvCxnSpPr>
        <p:spPr bwMode="auto">
          <a:xfrm>
            <a:off x="2338388" y="2422525"/>
            <a:ext cx="431800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1" name="AutoShape 27"/>
          <p:cNvCxnSpPr>
            <a:cxnSpLocks noChangeShapeType="1"/>
            <a:stCxn id="36876" idx="0"/>
            <a:endCxn id="36877" idx="2"/>
          </p:cNvCxnSpPr>
          <p:nvPr/>
        </p:nvCxnSpPr>
        <p:spPr bwMode="auto">
          <a:xfrm rot="-5400000">
            <a:off x="5363368" y="4726782"/>
            <a:ext cx="144463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2" name="AutoShape 28"/>
          <p:cNvCxnSpPr>
            <a:cxnSpLocks noChangeShapeType="1"/>
            <a:stCxn id="36876" idx="2"/>
            <a:endCxn id="36870" idx="0"/>
          </p:cNvCxnSpPr>
          <p:nvPr/>
        </p:nvCxnSpPr>
        <p:spPr bwMode="auto">
          <a:xfrm rot="5400000">
            <a:off x="5363368" y="5447507"/>
            <a:ext cx="144463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3" name="AutoShape 29"/>
          <p:cNvCxnSpPr>
            <a:cxnSpLocks noChangeShapeType="1"/>
            <a:stCxn id="36876" idx="3"/>
            <a:endCxn id="36873" idx="1"/>
          </p:cNvCxnSpPr>
          <p:nvPr/>
        </p:nvCxnSpPr>
        <p:spPr bwMode="auto">
          <a:xfrm>
            <a:off x="6154738" y="5087938"/>
            <a:ext cx="433387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4" name="AutoShape 30"/>
          <p:cNvCxnSpPr>
            <a:cxnSpLocks noChangeShapeType="1"/>
            <a:stCxn id="36870" idx="1"/>
            <a:endCxn id="36869" idx="2"/>
          </p:cNvCxnSpPr>
          <p:nvPr/>
        </p:nvCxnSpPr>
        <p:spPr bwMode="auto">
          <a:xfrm rot="10800000">
            <a:off x="3492500" y="5375275"/>
            <a:ext cx="1222375" cy="433388"/>
          </a:xfrm>
          <a:prstGeom prst="bentConnector2">
            <a:avLst/>
          </a:prstGeom>
          <a:noFill/>
          <a:ln w="19050">
            <a:solidFill>
              <a:schemeClr val="bg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5" name="AutoShape 31"/>
          <p:cNvCxnSpPr>
            <a:cxnSpLocks noChangeShapeType="1"/>
            <a:stCxn id="36871" idx="2"/>
            <a:endCxn id="36879" idx="3"/>
          </p:cNvCxnSpPr>
          <p:nvPr/>
        </p:nvCxnSpPr>
        <p:spPr bwMode="auto">
          <a:xfrm rot="5400000">
            <a:off x="4103687" y="1952626"/>
            <a:ext cx="1439863" cy="1223962"/>
          </a:xfrm>
          <a:prstGeom prst="bentConnector2">
            <a:avLst/>
          </a:prstGeom>
          <a:noFill/>
          <a:ln w="19050">
            <a:solidFill>
              <a:schemeClr val="bg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6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6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ChangeArrowheads="1"/>
          </p:cNvSpPr>
          <p:nvPr/>
        </p:nvSpPr>
        <p:spPr bwMode="auto">
          <a:xfrm>
            <a:off x="0" y="1524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rgbClr val="66FFFF"/>
                </a:solidFill>
              </a:rPr>
              <a:t>Quick Tutorial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sp>
        <p:nvSpPr>
          <p:cNvPr id="26627" name="Rectangle 1027"/>
          <p:cNvSpPr>
            <a:spLocks noChangeArrowheads="1"/>
          </p:cNvSpPr>
          <p:nvPr/>
        </p:nvSpPr>
        <p:spPr bwMode="auto">
          <a:xfrm>
            <a:off x="0" y="765175"/>
            <a:ext cx="9144000" cy="555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401763" indent="-45720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TW" sz="2800" b="1" dirty="0"/>
              <a:t>Select 3 Verilog-Compilers for tutorial. </a:t>
            </a:r>
          </a:p>
          <a:p>
            <a:pPr lvl="1">
              <a:buFontTx/>
              <a:buAutoNum type="arabicPeriod"/>
            </a:pPr>
            <a:r>
              <a:rPr lang="en-US" altLang="zh-TW" sz="2000" b="1" dirty="0" err="1"/>
              <a:t>SynaptiCAD’s</a:t>
            </a:r>
            <a:r>
              <a:rPr lang="en-US" altLang="zh-TW" sz="2000" b="1" dirty="0"/>
              <a:t> </a:t>
            </a:r>
            <a:r>
              <a:rPr lang="en-US" altLang="zh-TW" sz="2000" b="1" dirty="0" err="1"/>
              <a:t>Verilogger</a:t>
            </a:r>
            <a:r>
              <a:rPr lang="en-US" altLang="zh-TW" sz="2000" b="1" dirty="0"/>
              <a:t> Pro</a:t>
            </a:r>
          </a:p>
          <a:p>
            <a:pPr lvl="1">
              <a:buFontTx/>
              <a:buAutoNum type="arabicPeriod"/>
            </a:pPr>
            <a:r>
              <a:rPr lang="en-US" altLang="zh-TW" sz="2000" b="1" dirty="0" err="1"/>
              <a:t>Candence’s</a:t>
            </a:r>
            <a:r>
              <a:rPr lang="en-US" altLang="zh-TW" sz="2000" b="1" dirty="0"/>
              <a:t> </a:t>
            </a:r>
            <a:r>
              <a:rPr lang="en-US" altLang="zh-TW" sz="2000" b="1" dirty="0" err="1"/>
              <a:t>VerilogXL</a:t>
            </a:r>
            <a:r>
              <a:rPr lang="en-US" altLang="zh-TW" sz="2000" b="1" dirty="0"/>
              <a:t> or </a:t>
            </a:r>
            <a:r>
              <a:rPr lang="en-US" altLang="zh-TW" sz="2000" b="1" dirty="0" err="1"/>
              <a:t>NCSim</a:t>
            </a:r>
            <a:endParaRPr lang="en-US" altLang="zh-TW" sz="2000" b="1" dirty="0"/>
          </a:p>
          <a:p>
            <a:pPr lvl="1">
              <a:buFontTx/>
              <a:buAutoNum type="arabicPeriod"/>
            </a:pPr>
            <a:r>
              <a:rPr lang="en-US" altLang="zh-TW" sz="2000" b="1" dirty="0" err="1"/>
              <a:t>ModelSim</a:t>
            </a:r>
            <a:endParaRPr lang="en-US" altLang="zh-TW" sz="2000" b="1" dirty="0"/>
          </a:p>
          <a:p>
            <a:pPr lvl="1">
              <a:buFontTx/>
              <a:buAutoNum type="arabicPeriod"/>
            </a:pPr>
            <a:r>
              <a:rPr lang="en-US" altLang="zh-TW" sz="2000" b="1" dirty="0"/>
              <a:t>Altera’s Quartus II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800" b="1" dirty="0"/>
              <a:t>Exercise and experience:</a:t>
            </a:r>
          </a:p>
          <a:p>
            <a:pPr lvl="1">
              <a:buFontTx/>
              <a:buAutoNum type="arabicPeriod"/>
            </a:pPr>
            <a:r>
              <a:rPr lang="en-US" altLang="zh-TW" sz="2000" b="1" dirty="0"/>
              <a:t>Hierarchy design orientation</a:t>
            </a:r>
          </a:p>
          <a:p>
            <a:pPr lvl="1">
              <a:buFontTx/>
              <a:buAutoNum type="arabicPeriod"/>
            </a:pPr>
            <a:r>
              <a:rPr lang="en-US" altLang="zh-TW" sz="2000" b="1" dirty="0"/>
              <a:t>Design styles and views</a:t>
            </a:r>
          </a:p>
          <a:p>
            <a:pPr lvl="1">
              <a:buFontTx/>
              <a:buAutoNum type="arabicPeriod"/>
            </a:pPr>
            <a:r>
              <a:rPr lang="en-US" altLang="zh-TW" sz="2000" b="1" dirty="0" err="1"/>
              <a:t>Testfixture</a:t>
            </a:r>
            <a:r>
              <a:rPr lang="en-US" altLang="zh-TW" sz="2000" b="1" dirty="0"/>
              <a:t> (</a:t>
            </a:r>
            <a:r>
              <a:rPr lang="en-US" altLang="zh-TW" sz="2000" b="1" dirty="0" err="1"/>
              <a:t>Testbench</a:t>
            </a:r>
            <a:r>
              <a:rPr lang="en-US" altLang="zh-TW" sz="2000" b="1" dirty="0"/>
              <a:t>) Construction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800" b="1" dirty="0"/>
              <a:t>Video Lectures </a:t>
            </a:r>
          </a:p>
          <a:p>
            <a:pPr lvl="1">
              <a:buFontTx/>
              <a:buAutoNum type="arabicPeriod"/>
            </a:pPr>
            <a:r>
              <a:rPr lang="en-US" altLang="zh-TW" sz="2000" b="1" dirty="0"/>
              <a:t>Please browse from the links attached in the syllabus at website</a:t>
            </a:r>
          </a:p>
          <a:p>
            <a:pPr lvl="1">
              <a:buFontTx/>
              <a:buNone/>
            </a:pPr>
            <a:r>
              <a:rPr lang="en-US" altLang="zh-TW" sz="2000" b="1" dirty="0"/>
              <a:t>	</a:t>
            </a:r>
            <a:r>
              <a:rPr lang="en-US" altLang="zh-TW" sz="2000" b="1" dirty="0">
                <a:solidFill>
                  <a:srgbClr val="00FF00"/>
                </a:solidFill>
                <a:hlinkClick r:id="rId4"/>
              </a:rPr>
              <a:t>http://testlab.ncue.edu.tw/tch/lecture/HDL2015/syllabus.htm</a:t>
            </a:r>
            <a:endParaRPr lang="en-US" altLang="zh-TW" sz="2000" b="1" dirty="0">
              <a:solidFill>
                <a:srgbClr val="00FF00"/>
              </a:solidFill>
            </a:endParaRPr>
          </a:p>
          <a:p>
            <a:pPr lvl="1">
              <a:buFontTx/>
              <a:buNone/>
            </a:pPr>
            <a:endParaRPr lang="en-US" altLang="zh-TW" sz="2000" b="1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ChangeArrowheads="1"/>
          </p:cNvSpPr>
          <p:nvPr/>
        </p:nvSpPr>
        <p:spPr bwMode="auto">
          <a:xfrm>
            <a:off x="539750" y="981075"/>
            <a:ext cx="8135938" cy="1871663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65251" name="Rectangle 3"/>
          <p:cNvSpPr>
            <a:spLocks noChangeArrowheads="1"/>
          </p:cNvSpPr>
          <p:nvPr/>
        </p:nvSpPr>
        <p:spPr bwMode="auto">
          <a:xfrm>
            <a:off x="539750" y="2852738"/>
            <a:ext cx="8135938" cy="1873250"/>
          </a:xfrm>
          <a:prstGeom prst="rect">
            <a:avLst/>
          </a:pr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65252" name="Rectangle 4"/>
          <p:cNvSpPr>
            <a:spLocks noChangeArrowheads="1"/>
          </p:cNvSpPr>
          <p:nvPr/>
        </p:nvSpPr>
        <p:spPr bwMode="auto">
          <a:xfrm>
            <a:off x="539750" y="4724400"/>
            <a:ext cx="8135938" cy="1512888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313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3400" b="1">
                <a:solidFill>
                  <a:schemeClr val="bg1"/>
                </a:solidFill>
                <a:ea typeface="標楷體" panose="03000509000000000000" pitchFamily="65" charset="-120"/>
              </a:rPr>
              <a:t>VLSI Design Tools Supported by TSRI (CIC)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2800" b="1">
                <a:ea typeface="標楷體" panose="03000509000000000000" pitchFamily="65" charset="-120"/>
              </a:rPr>
              <a:t>Levels</a:t>
            </a:r>
            <a:endParaRPr lang="en-US" altLang="zh-TW" sz="2800" b="1">
              <a:solidFill>
                <a:srgbClr val="00FF00"/>
              </a:solidFill>
              <a:ea typeface="標楷體" panose="03000509000000000000" pitchFamily="65" charset="-120"/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2771775" y="4799013"/>
            <a:ext cx="1439863" cy="576262"/>
          </a:xfrm>
          <a:prstGeom prst="rect">
            <a:avLst/>
          </a:prstGeom>
          <a:solidFill>
            <a:srgbClr val="FF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Layout Editor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Laker, Virtuoso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4714875" y="5519738"/>
            <a:ext cx="1439863" cy="576262"/>
          </a:xfrm>
          <a:prstGeom prst="rect">
            <a:avLst/>
          </a:prstGeom>
          <a:solidFill>
            <a:srgbClr val="FF99FF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Circuit Simulator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SPICE, Spectre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4714875" y="1268413"/>
            <a:ext cx="1439863" cy="576262"/>
          </a:xfrm>
          <a:prstGeom prst="rect">
            <a:avLst/>
          </a:prstGeom>
          <a:solidFill>
            <a:srgbClr val="FF99FF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Logic Simulator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VHDL, Verilog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2770188" y="2133600"/>
            <a:ext cx="1439862" cy="576263"/>
          </a:xfrm>
          <a:prstGeom prst="rect">
            <a:avLst/>
          </a:prstGeom>
          <a:solidFill>
            <a:srgbClr val="FF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Synthesizer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Design Compiler</a:t>
            </a: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6588125" y="4799013"/>
            <a:ext cx="1439863" cy="576262"/>
          </a:xfrm>
          <a:prstGeom prst="rect">
            <a:avLst/>
          </a:prstGeom>
          <a:solidFill>
            <a:srgbClr val="FF99FF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STA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PrimeTime/Power</a:t>
            </a: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2770188" y="1268413"/>
            <a:ext cx="1439862" cy="576262"/>
          </a:xfrm>
          <a:prstGeom prst="rect">
            <a:avLst/>
          </a:prstGeom>
          <a:solidFill>
            <a:srgbClr val="FF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Schematic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Composer</a:t>
            </a: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6588125" y="1268413"/>
            <a:ext cx="1439863" cy="576262"/>
          </a:xfrm>
          <a:prstGeom prst="rect">
            <a:avLst/>
          </a:prstGeom>
          <a:solidFill>
            <a:srgbClr val="FF99FF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Debugger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Debussy</a:t>
            </a: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4714875" y="4799013"/>
            <a:ext cx="1439863" cy="576262"/>
          </a:xfrm>
          <a:prstGeom prst="rect">
            <a:avLst/>
          </a:prstGeom>
          <a:solidFill>
            <a:srgbClr val="FF99FF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Physical Extract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Calibre</a:t>
            </a: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4714875" y="4078288"/>
            <a:ext cx="1439863" cy="576262"/>
          </a:xfrm>
          <a:prstGeom prst="rect">
            <a:avLst/>
          </a:prstGeom>
          <a:solidFill>
            <a:srgbClr val="FF99FF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Physical Verify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Dracula, Calibre</a:t>
            </a:r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898525" y="2133600"/>
            <a:ext cx="1439863" cy="576263"/>
          </a:xfrm>
          <a:prstGeom prst="rect">
            <a:avLst/>
          </a:prstGeom>
          <a:solidFill>
            <a:srgbClr val="FF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 dirty="0">
                <a:solidFill>
                  <a:srgbClr val="0000FF"/>
                </a:solidFill>
              </a:rPr>
              <a:t>FPGA Synthesis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 dirty="0">
                <a:solidFill>
                  <a:schemeClr val="tx1"/>
                </a:solidFill>
              </a:rPr>
              <a:t>ISE, Quartus</a:t>
            </a:r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2771775" y="2995613"/>
            <a:ext cx="1439863" cy="576262"/>
          </a:xfrm>
          <a:prstGeom prst="rect">
            <a:avLst/>
          </a:prstGeom>
          <a:solidFill>
            <a:srgbClr val="FF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DFT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SynTest, Mentor</a:t>
            </a:r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2771775" y="3860800"/>
            <a:ext cx="1439863" cy="576263"/>
          </a:xfrm>
          <a:prstGeom prst="rect">
            <a:avLst/>
          </a:prstGeom>
          <a:solidFill>
            <a:srgbClr val="FF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Place &amp; Route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SE, Apollo, Astro</a:t>
            </a:r>
          </a:p>
        </p:txBody>
      </p:sp>
      <p:cxnSp>
        <p:nvCxnSpPr>
          <p:cNvPr id="38930" name="AutoShape 18"/>
          <p:cNvCxnSpPr>
            <a:cxnSpLocks noChangeShapeType="1"/>
            <a:stCxn id="38923" idx="2"/>
            <a:endCxn id="38921" idx="0"/>
          </p:cNvCxnSpPr>
          <p:nvPr/>
        </p:nvCxnSpPr>
        <p:spPr bwMode="auto">
          <a:xfrm rot="5400000">
            <a:off x="3346450" y="1989138"/>
            <a:ext cx="288925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1" name="AutoShape 19"/>
          <p:cNvCxnSpPr>
            <a:cxnSpLocks noChangeShapeType="1"/>
            <a:stCxn id="38921" idx="2"/>
            <a:endCxn id="38928" idx="0"/>
          </p:cNvCxnSpPr>
          <p:nvPr/>
        </p:nvCxnSpPr>
        <p:spPr bwMode="auto">
          <a:xfrm rot="16200000" flipH="1">
            <a:off x="3348832" y="2851944"/>
            <a:ext cx="285750" cy="1587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bg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2" name="AutoShape 20"/>
          <p:cNvCxnSpPr>
            <a:cxnSpLocks noChangeShapeType="1"/>
            <a:stCxn id="38928" idx="2"/>
            <a:endCxn id="38929" idx="0"/>
          </p:cNvCxnSpPr>
          <p:nvPr/>
        </p:nvCxnSpPr>
        <p:spPr bwMode="auto">
          <a:xfrm rot="5400000">
            <a:off x="3348037" y="3716338"/>
            <a:ext cx="288925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3" name="AutoShape 21"/>
          <p:cNvCxnSpPr>
            <a:cxnSpLocks noChangeShapeType="1"/>
            <a:stCxn id="38929" idx="2"/>
            <a:endCxn id="38918" idx="0"/>
          </p:cNvCxnSpPr>
          <p:nvPr/>
        </p:nvCxnSpPr>
        <p:spPr bwMode="auto">
          <a:xfrm rot="5400000">
            <a:off x="3311525" y="4618038"/>
            <a:ext cx="361950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4" name="AutoShape 22"/>
          <p:cNvCxnSpPr>
            <a:cxnSpLocks noChangeShapeType="1"/>
            <a:stCxn id="38918" idx="3"/>
            <a:endCxn id="38925" idx="1"/>
          </p:cNvCxnSpPr>
          <p:nvPr/>
        </p:nvCxnSpPr>
        <p:spPr bwMode="auto">
          <a:xfrm>
            <a:off x="4211638" y="5087938"/>
            <a:ext cx="503237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5" name="AutoShape 23"/>
          <p:cNvCxnSpPr>
            <a:cxnSpLocks noChangeShapeType="1"/>
            <a:stCxn id="38920" idx="2"/>
            <a:endCxn id="38921" idx="3"/>
          </p:cNvCxnSpPr>
          <p:nvPr/>
        </p:nvCxnSpPr>
        <p:spPr bwMode="auto">
          <a:xfrm rot="5400000">
            <a:off x="4533900" y="1520825"/>
            <a:ext cx="577850" cy="1225550"/>
          </a:xfrm>
          <a:prstGeom prst="bentConnector2">
            <a:avLst/>
          </a:prstGeom>
          <a:noFill/>
          <a:ln w="19050">
            <a:solidFill>
              <a:schemeClr val="bg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6" name="AutoShape 24"/>
          <p:cNvCxnSpPr>
            <a:cxnSpLocks noChangeShapeType="1"/>
            <a:stCxn id="38920" idx="3"/>
            <a:endCxn id="38924" idx="1"/>
          </p:cNvCxnSpPr>
          <p:nvPr/>
        </p:nvCxnSpPr>
        <p:spPr bwMode="auto">
          <a:xfrm>
            <a:off x="6154738" y="1557338"/>
            <a:ext cx="433387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7" name="AutoShape 25"/>
          <p:cNvCxnSpPr>
            <a:cxnSpLocks noChangeShapeType="1"/>
            <a:stCxn id="38924" idx="0"/>
            <a:endCxn id="38923" idx="0"/>
          </p:cNvCxnSpPr>
          <p:nvPr/>
        </p:nvCxnSpPr>
        <p:spPr bwMode="auto">
          <a:xfrm rot="-5400000" flipH="1" flipV="1">
            <a:off x="5399088" y="-639762"/>
            <a:ext cx="1587" cy="3817937"/>
          </a:xfrm>
          <a:prstGeom prst="bentConnector3">
            <a:avLst>
              <a:gd name="adj1" fmla="val -14400005"/>
            </a:avLst>
          </a:prstGeom>
          <a:noFill/>
          <a:ln w="19050">
            <a:solidFill>
              <a:schemeClr val="bg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8" name="AutoShape 26"/>
          <p:cNvCxnSpPr>
            <a:cxnSpLocks noChangeShapeType="1"/>
            <a:stCxn id="38923" idx="1"/>
            <a:endCxn id="38927" idx="0"/>
          </p:cNvCxnSpPr>
          <p:nvPr/>
        </p:nvCxnSpPr>
        <p:spPr bwMode="auto">
          <a:xfrm rot="10800000" flipV="1">
            <a:off x="1619250" y="1557338"/>
            <a:ext cx="1150938" cy="576262"/>
          </a:xfrm>
          <a:prstGeom prst="bentConnector2">
            <a:avLst/>
          </a:prstGeom>
          <a:noFill/>
          <a:ln w="19050">
            <a:solidFill>
              <a:schemeClr val="bg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9" name="AutoShape 27"/>
          <p:cNvCxnSpPr>
            <a:cxnSpLocks noChangeShapeType="1"/>
            <a:stCxn id="38927" idx="3"/>
            <a:endCxn id="38921" idx="1"/>
          </p:cNvCxnSpPr>
          <p:nvPr/>
        </p:nvCxnSpPr>
        <p:spPr bwMode="auto">
          <a:xfrm>
            <a:off x="2338388" y="2422525"/>
            <a:ext cx="431800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40" name="AutoShape 28"/>
          <p:cNvCxnSpPr>
            <a:cxnSpLocks noChangeShapeType="1"/>
            <a:stCxn id="38925" idx="0"/>
            <a:endCxn id="38926" idx="2"/>
          </p:cNvCxnSpPr>
          <p:nvPr/>
        </p:nvCxnSpPr>
        <p:spPr bwMode="auto">
          <a:xfrm rot="-5400000">
            <a:off x="5363368" y="4726782"/>
            <a:ext cx="144463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41" name="AutoShape 29"/>
          <p:cNvCxnSpPr>
            <a:cxnSpLocks noChangeShapeType="1"/>
            <a:stCxn id="38925" idx="2"/>
            <a:endCxn id="38919" idx="0"/>
          </p:cNvCxnSpPr>
          <p:nvPr/>
        </p:nvCxnSpPr>
        <p:spPr bwMode="auto">
          <a:xfrm rot="5400000">
            <a:off x="5363368" y="5447507"/>
            <a:ext cx="144463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42" name="AutoShape 30"/>
          <p:cNvCxnSpPr>
            <a:cxnSpLocks noChangeShapeType="1"/>
            <a:stCxn id="38925" idx="3"/>
            <a:endCxn id="38922" idx="1"/>
          </p:cNvCxnSpPr>
          <p:nvPr/>
        </p:nvCxnSpPr>
        <p:spPr bwMode="auto">
          <a:xfrm>
            <a:off x="6154738" y="5087938"/>
            <a:ext cx="433387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43" name="AutoShape 31"/>
          <p:cNvCxnSpPr>
            <a:cxnSpLocks noChangeShapeType="1"/>
            <a:stCxn id="38919" idx="1"/>
            <a:endCxn id="38918" idx="2"/>
          </p:cNvCxnSpPr>
          <p:nvPr/>
        </p:nvCxnSpPr>
        <p:spPr bwMode="auto">
          <a:xfrm rot="10800000">
            <a:off x="3492500" y="5375275"/>
            <a:ext cx="1222375" cy="433388"/>
          </a:xfrm>
          <a:prstGeom prst="bentConnector2">
            <a:avLst/>
          </a:prstGeom>
          <a:noFill/>
          <a:ln w="19050">
            <a:solidFill>
              <a:schemeClr val="bg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44" name="AutoShape 32"/>
          <p:cNvCxnSpPr>
            <a:cxnSpLocks noChangeShapeType="1"/>
            <a:stCxn id="38920" idx="2"/>
            <a:endCxn id="38928" idx="3"/>
          </p:cNvCxnSpPr>
          <p:nvPr/>
        </p:nvCxnSpPr>
        <p:spPr bwMode="auto">
          <a:xfrm rot="5400000">
            <a:off x="4103687" y="1952626"/>
            <a:ext cx="1439863" cy="1223962"/>
          </a:xfrm>
          <a:prstGeom prst="bentConnector2">
            <a:avLst/>
          </a:prstGeom>
          <a:noFill/>
          <a:ln w="19050">
            <a:solidFill>
              <a:schemeClr val="bg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5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6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65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0" grpId="0" animBg="1"/>
      <p:bldP spid="565251" grpId="0" animBg="1"/>
      <p:bldP spid="56525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313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3400" b="1">
                <a:solidFill>
                  <a:schemeClr val="bg1"/>
                </a:solidFill>
                <a:ea typeface="標楷體" panose="03000509000000000000" pitchFamily="65" charset="-120"/>
              </a:rPr>
              <a:t>VLSI Design Tools Supported by TSRI (CIC)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 sz="2800" b="1">
                <a:ea typeface="標楷體" panose="03000509000000000000" pitchFamily="65" charset="-120"/>
              </a:rPr>
              <a:t>Views</a:t>
            </a:r>
            <a:endParaRPr lang="en-US" altLang="zh-TW" sz="2800" b="1">
              <a:solidFill>
                <a:srgbClr val="00FF00"/>
              </a:solidFill>
              <a:ea typeface="標楷體" panose="03000509000000000000" pitchFamily="65" charset="-12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771775" y="4799013"/>
            <a:ext cx="1439863" cy="576262"/>
          </a:xfrm>
          <a:prstGeom prst="rect">
            <a:avLst/>
          </a:prstGeom>
          <a:solidFill>
            <a:srgbClr val="FF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Layout Editor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Laker, Virtuoso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4714875" y="5519738"/>
            <a:ext cx="1439863" cy="576262"/>
          </a:xfrm>
          <a:prstGeom prst="rect">
            <a:avLst/>
          </a:prstGeom>
          <a:solidFill>
            <a:srgbClr val="FF99FF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Circuit Simulator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SPICE, Spectre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4714875" y="1268413"/>
            <a:ext cx="1439863" cy="576262"/>
          </a:xfrm>
          <a:prstGeom prst="rect">
            <a:avLst/>
          </a:prstGeom>
          <a:solidFill>
            <a:srgbClr val="FF99FF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Logic Simulator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VHDL, Verilog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2770188" y="2133600"/>
            <a:ext cx="1439862" cy="576263"/>
          </a:xfrm>
          <a:prstGeom prst="rect">
            <a:avLst/>
          </a:prstGeom>
          <a:solidFill>
            <a:srgbClr val="FF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Synthesizer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Design Compiler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6588125" y="4799013"/>
            <a:ext cx="1439863" cy="576262"/>
          </a:xfrm>
          <a:prstGeom prst="rect">
            <a:avLst/>
          </a:prstGeom>
          <a:solidFill>
            <a:srgbClr val="FF99FF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STA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PrimeTime/Power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2770188" y="1268413"/>
            <a:ext cx="1439862" cy="576262"/>
          </a:xfrm>
          <a:prstGeom prst="rect">
            <a:avLst/>
          </a:prstGeom>
          <a:solidFill>
            <a:srgbClr val="FF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Schematic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Composer</a:t>
            </a: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6588125" y="1268413"/>
            <a:ext cx="1439863" cy="576262"/>
          </a:xfrm>
          <a:prstGeom prst="rect">
            <a:avLst/>
          </a:prstGeom>
          <a:solidFill>
            <a:srgbClr val="FF99FF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Debugger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Debussy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4714875" y="4799013"/>
            <a:ext cx="1439863" cy="576262"/>
          </a:xfrm>
          <a:prstGeom prst="rect">
            <a:avLst/>
          </a:prstGeom>
          <a:solidFill>
            <a:srgbClr val="FF99FF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Physical Extract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Calibre</a:t>
            </a: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4714875" y="4078288"/>
            <a:ext cx="1439863" cy="576262"/>
          </a:xfrm>
          <a:prstGeom prst="rect">
            <a:avLst/>
          </a:prstGeom>
          <a:solidFill>
            <a:srgbClr val="FF99FF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Physical Verify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Dracula, Calibre</a:t>
            </a: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898525" y="2133600"/>
            <a:ext cx="1439863" cy="576263"/>
          </a:xfrm>
          <a:prstGeom prst="rect">
            <a:avLst/>
          </a:prstGeom>
          <a:solidFill>
            <a:srgbClr val="FF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 dirty="0">
                <a:solidFill>
                  <a:srgbClr val="0000FF"/>
                </a:solidFill>
              </a:rPr>
              <a:t>FPGA Synthesis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 dirty="0">
                <a:solidFill>
                  <a:schemeClr val="tx1"/>
                </a:solidFill>
              </a:rPr>
              <a:t>ISE, Quartus</a:t>
            </a: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2771775" y="2995613"/>
            <a:ext cx="1439863" cy="576262"/>
          </a:xfrm>
          <a:prstGeom prst="rect">
            <a:avLst/>
          </a:prstGeom>
          <a:solidFill>
            <a:srgbClr val="FF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DFT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SynTest, Mentor</a:t>
            </a: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2771775" y="3860800"/>
            <a:ext cx="1439863" cy="576263"/>
          </a:xfrm>
          <a:prstGeom prst="rect">
            <a:avLst/>
          </a:prstGeom>
          <a:solidFill>
            <a:srgbClr val="FF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</a:rPr>
              <a:t>Place &amp; Route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solidFill>
                  <a:schemeClr val="tx1"/>
                </a:solidFill>
              </a:rPr>
              <a:t>SE, Apollo, Astro</a:t>
            </a:r>
          </a:p>
        </p:txBody>
      </p:sp>
      <p:cxnSp>
        <p:nvCxnSpPr>
          <p:cNvPr id="40975" name="AutoShape 15"/>
          <p:cNvCxnSpPr>
            <a:cxnSpLocks noChangeShapeType="1"/>
            <a:stCxn id="40968" idx="2"/>
            <a:endCxn id="40966" idx="0"/>
          </p:cNvCxnSpPr>
          <p:nvPr/>
        </p:nvCxnSpPr>
        <p:spPr bwMode="auto">
          <a:xfrm rot="5400000">
            <a:off x="3346450" y="1989138"/>
            <a:ext cx="288925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6" name="AutoShape 16"/>
          <p:cNvCxnSpPr>
            <a:cxnSpLocks noChangeShapeType="1"/>
            <a:stCxn id="40966" idx="2"/>
            <a:endCxn id="40973" idx="0"/>
          </p:cNvCxnSpPr>
          <p:nvPr/>
        </p:nvCxnSpPr>
        <p:spPr bwMode="auto">
          <a:xfrm rot="16200000" flipH="1">
            <a:off x="3348832" y="2851944"/>
            <a:ext cx="285750" cy="1587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bg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7" name="AutoShape 17"/>
          <p:cNvCxnSpPr>
            <a:cxnSpLocks noChangeShapeType="1"/>
            <a:stCxn id="40973" idx="2"/>
            <a:endCxn id="40974" idx="0"/>
          </p:cNvCxnSpPr>
          <p:nvPr/>
        </p:nvCxnSpPr>
        <p:spPr bwMode="auto">
          <a:xfrm rot="5400000">
            <a:off x="3348037" y="3716338"/>
            <a:ext cx="288925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8" name="AutoShape 18"/>
          <p:cNvCxnSpPr>
            <a:cxnSpLocks noChangeShapeType="1"/>
            <a:stCxn id="40974" idx="2"/>
            <a:endCxn id="40963" idx="0"/>
          </p:cNvCxnSpPr>
          <p:nvPr/>
        </p:nvCxnSpPr>
        <p:spPr bwMode="auto">
          <a:xfrm rot="5400000">
            <a:off x="3311525" y="4618038"/>
            <a:ext cx="361950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9" name="AutoShape 19"/>
          <p:cNvCxnSpPr>
            <a:cxnSpLocks noChangeShapeType="1"/>
            <a:stCxn id="40963" idx="3"/>
            <a:endCxn id="40970" idx="1"/>
          </p:cNvCxnSpPr>
          <p:nvPr/>
        </p:nvCxnSpPr>
        <p:spPr bwMode="auto">
          <a:xfrm>
            <a:off x="4211638" y="5087938"/>
            <a:ext cx="503237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0" name="AutoShape 20"/>
          <p:cNvCxnSpPr>
            <a:cxnSpLocks noChangeShapeType="1"/>
            <a:stCxn id="40965" idx="2"/>
            <a:endCxn id="40966" idx="3"/>
          </p:cNvCxnSpPr>
          <p:nvPr/>
        </p:nvCxnSpPr>
        <p:spPr bwMode="auto">
          <a:xfrm rot="5400000">
            <a:off x="4533900" y="1520825"/>
            <a:ext cx="577850" cy="1225550"/>
          </a:xfrm>
          <a:prstGeom prst="bentConnector2">
            <a:avLst/>
          </a:prstGeom>
          <a:noFill/>
          <a:ln w="19050">
            <a:solidFill>
              <a:schemeClr val="bg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1" name="AutoShape 21"/>
          <p:cNvCxnSpPr>
            <a:cxnSpLocks noChangeShapeType="1"/>
            <a:stCxn id="40965" idx="3"/>
            <a:endCxn id="40969" idx="1"/>
          </p:cNvCxnSpPr>
          <p:nvPr/>
        </p:nvCxnSpPr>
        <p:spPr bwMode="auto">
          <a:xfrm>
            <a:off x="6154738" y="1557338"/>
            <a:ext cx="433387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2" name="AutoShape 22"/>
          <p:cNvCxnSpPr>
            <a:cxnSpLocks noChangeShapeType="1"/>
            <a:stCxn id="40969" idx="0"/>
            <a:endCxn id="40968" idx="0"/>
          </p:cNvCxnSpPr>
          <p:nvPr/>
        </p:nvCxnSpPr>
        <p:spPr bwMode="auto">
          <a:xfrm rot="-5400000" flipH="1" flipV="1">
            <a:off x="5399088" y="-639762"/>
            <a:ext cx="1587" cy="3817937"/>
          </a:xfrm>
          <a:prstGeom prst="bentConnector3">
            <a:avLst>
              <a:gd name="adj1" fmla="val -14400005"/>
            </a:avLst>
          </a:prstGeom>
          <a:noFill/>
          <a:ln w="19050">
            <a:solidFill>
              <a:schemeClr val="bg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3" name="AutoShape 23"/>
          <p:cNvCxnSpPr>
            <a:cxnSpLocks noChangeShapeType="1"/>
            <a:stCxn id="40968" idx="1"/>
            <a:endCxn id="40972" idx="0"/>
          </p:cNvCxnSpPr>
          <p:nvPr/>
        </p:nvCxnSpPr>
        <p:spPr bwMode="auto">
          <a:xfrm rot="10800000" flipV="1">
            <a:off x="1619250" y="1557338"/>
            <a:ext cx="1150938" cy="576262"/>
          </a:xfrm>
          <a:prstGeom prst="bentConnector2">
            <a:avLst/>
          </a:prstGeom>
          <a:noFill/>
          <a:ln w="19050">
            <a:solidFill>
              <a:schemeClr val="bg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4" name="AutoShape 24"/>
          <p:cNvCxnSpPr>
            <a:cxnSpLocks noChangeShapeType="1"/>
            <a:stCxn id="40972" idx="3"/>
            <a:endCxn id="40966" idx="1"/>
          </p:cNvCxnSpPr>
          <p:nvPr/>
        </p:nvCxnSpPr>
        <p:spPr bwMode="auto">
          <a:xfrm>
            <a:off x="2338388" y="2422525"/>
            <a:ext cx="431800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5" name="AutoShape 25"/>
          <p:cNvCxnSpPr>
            <a:cxnSpLocks noChangeShapeType="1"/>
            <a:stCxn id="40970" idx="0"/>
            <a:endCxn id="40971" idx="2"/>
          </p:cNvCxnSpPr>
          <p:nvPr/>
        </p:nvCxnSpPr>
        <p:spPr bwMode="auto">
          <a:xfrm rot="-5400000">
            <a:off x="5363368" y="4726782"/>
            <a:ext cx="144463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6" name="AutoShape 26"/>
          <p:cNvCxnSpPr>
            <a:cxnSpLocks noChangeShapeType="1"/>
            <a:stCxn id="40970" idx="2"/>
            <a:endCxn id="40964" idx="0"/>
          </p:cNvCxnSpPr>
          <p:nvPr/>
        </p:nvCxnSpPr>
        <p:spPr bwMode="auto">
          <a:xfrm rot="5400000">
            <a:off x="5363368" y="5447507"/>
            <a:ext cx="144463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7" name="AutoShape 27"/>
          <p:cNvCxnSpPr>
            <a:cxnSpLocks noChangeShapeType="1"/>
            <a:stCxn id="40970" idx="3"/>
            <a:endCxn id="40967" idx="1"/>
          </p:cNvCxnSpPr>
          <p:nvPr/>
        </p:nvCxnSpPr>
        <p:spPr bwMode="auto">
          <a:xfrm>
            <a:off x="6154738" y="5087938"/>
            <a:ext cx="433387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8" name="AutoShape 28"/>
          <p:cNvCxnSpPr>
            <a:cxnSpLocks noChangeShapeType="1"/>
            <a:stCxn id="40964" idx="1"/>
            <a:endCxn id="40963" idx="2"/>
          </p:cNvCxnSpPr>
          <p:nvPr/>
        </p:nvCxnSpPr>
        <p:spPr bwMode="auto">
          <a:xfrm rot="10800000">
            <a:off x="3492500" y="5375275"/>
            <a:ext cx="1222375" cy="433388"/>
          </a:xfrm>
          <a:prstGeom prst="bentConnector2">
            <a:avLst/>
          </a:prstGeom>
          <a:noFill/>
          <a:ln w="19050">
            <a:solidFill>
              <a:schemeClr val="bg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9" name="AutoShape 29"/>
          <p:cNvCxnSpPr>
            <a:cxnSpLocks noChangeShapeType="1"/>
            <a:stCxn id="40965" idx="2"/>
            <a:endCxn id="40973" idx="3"/>
          </p:cNvCxnSpPr>
          <p:nvPr/>
        </p:nvCxnSpPr>
        <p:spPr bwMode="auto">
          <a:xfrm rot="5400000">
            <a:off x="4103687" y="1952626"/>
            <a:ext cx="1439863" cy="1223962"/>
          </a:xfrm>
          <a:prstGeom prst="bentConnector2">
            <a:avLst/>
          </a:prstGeom>
          <a:noFill/>
          <a:ln w="19050">
            <a:solidFill>
              <a:schemeClr val="bg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256088" y="981075"/>
            <a:ext cx="387350" cy="5688013"/>
            <a:chOff x="2681" y="618"/>
            <a:chExt cx="244" cy="3583"/>
          </a:xfrm>
        </p:grpSpPr>
        <p:sp>
          <p:nvSpPr>
            <p:cNvPr id="40997" name="Line 31"/>
            <p:cNvSpPr>
              <a:spLocks noChangeShapeType="1"/>
            </p:cNvSpPr>
            <p:nvPr/>
          </p:nvSpPr>
          <p:spPr bwMode="auto">
            <a:xfrm>
              <a:off x="2789" y="618"/>
              <a:ext cx="0" cy="3311"/>
            </a:xfrm>
            <a:prstGeom prst="line">
              <a:avLst/>
            </a:prstGeom>
            <a:noFill/>
            <a:ln w="28575">
              <a:solidFill>
                <a:srgbClr val="66FF66"/>
              </a:solidFill>
              <a:prstDash val="dash"/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0998" name="Text Box 32"/>
            <p:cNvSpPr txBox="1">
              <a:spLocks noChangeArrowheads="1"/>
            </p:cNvSpPr>
            <p:nvPr/>
          </p:nvSpPr>
          <p:spPr bwMode="auto">
            <a:xfrm>
              <a:off x="2681" y="3913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 b="1">
                  <a:solidFill>
                    <a:srgbClr val="00FF00"/>
                  </a:solidFill>
                </a:rPr>
                <a:t>P</a:t>
              </a:r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4427538" y="981075"/>
            <a:ext cx="4502150" cy="4705350"/>
            <a:chOff x="2789" y="618"/>
            <a:chExt cx="2836" cy="2964"/>
          </a:xfrm>
        </p:grpSpPr>
        <p:sp>
          <p:nvSpPr>
            <p:cNvPr id="40995" name="Line 34"/>
            <p:cNvSpPr>
              <a:spLocks noChangeShapeType="1"/>
            </p:cNvSpPr>
            <p:nvPr/>
          </p:nvSpPr>
          <p:spPr bwMode="auto">
            <a:xfrm>
              <a:off x="2789" y="618"/>
              <a:ext cx="2631" cy="2721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0996" name="Text Box 35"/>
            <p:cNvSpPr txBox="1">
              <a:spLocks noChangeArrowheads="1"/>
            </p:cNvSpPr>
            <p:nvPr/>
          </p:nvSpPr>
          <p:spPr bwMode="auto">
            <a:xfrm>
              <a:off x="5370" y="3294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 b="1"/>
                <a:t>B</a:t>
              </a: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0" y="981075"/>
            <a:ext cx="4427538" cy="4705350"/>
            <a:chOff x="0" y="618"/>
            <a:chExt cx="2789" cy="2964"/>
          </a:xfrm>
        </p:grpSpPr>
        <p:sp>
          <p:nvSpPr>
            <p:cNvPr id="40993" name="Line 37"/>
            <p:cNvSpPr>
              <a:spLocks noChangeShapeType="1"/>
            </p:cNvSpPr>
            <p:nvPr/>
          </p:nvSpPr>
          <p:spPr bwMode="auto">
            <a:xfrm flipH="1">
              <a:off x="158" y="618"/>
              <a:ext cx="2631" cy="2721"/>
            </a:xfrm>
            <a:prstGeom prst="line">
              <a:avLst/>
            </a:prstGeom>
            <a:noFill/>
            <a:ln w="28575">
              <a:solidFill>
                <a:srgbClr val="FF99FF"/>
              </a:solidFill>
              <a:prstDash val="dash"/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40994" name="Text Box 38"/>
            <p:cNvSpPr txBox="1">
              <a:spLocks noChangeArrowheads="1"/>
            </p:cNvSpPr>
            <p:nvPr/>
          </p:nvSpPr>
          <p:spPr bwMode="auto">
            <a:xfrm>
              <a:off x="0" y="3294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 b="1">
                  <a:solidFill>
                    <a:srgbClr val="FF99FF"/>
                  </a:solidFill>
                </a:rPr>
                <a:t>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19944"/>
          </a:xfrm>
        </p:spPr>
        <p:txBody>
          <a:bodyPr/>
          <a:lstStyle/>
          <a:p>
            <a:r>
              <a:rPr lang="en-US" altLang="zh-TW" dirty="0" smtClean="0"/>
              <a:t>Lab02 Flip-Flops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124744"/>
            <a:ext cx="9001000" cy="5472608"/>
          </a:xfrm>
        </p:spPr>
        <p:txBody>
          <a:bodyPr/>
          <a:lstStyle/>
          <a:p>
            <a:r>
              <a:rPr lang="en-US" altLang="zh-TW" dirty="0" smtClean="0"/>
              <a:t>Latches and Flip-Flops</a:t>
            </a:r>
          </a:p>
          <a:p>
            <a:r>
              <a:rPr lang="en-US" altLang="zh-TW" dirty="0" smtClean="0"/>
              <a:t>Gate-Level and Behavioral Models</a:t>
            </a:r>
          </a:p>
          <a:p>
            <a:r>
              <a:rPr lang="en-US" altLang="zh-TW" dirty="0" smtClean="0"/>
              <a:t>Implement blocking ( = ) by latches and non-blocking ( &lt;= ) by FFs in Quartus II.</a:t>
            </a:r>
          </a:p>
          <a:p>
            <a:r>
              <a:rPr lang="en-US" altLang="zh-TW" dirty="0" smtClean="0"/>
              <a:t>Simulated Clock Generator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TW" dirty="0"/>
              <a:t>	</a:t>
            </a:r>
            <a:r>
              <a:rPr lang="en-US" altLang="zh-TW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 </a:t>
            </a:r>
            <a:r>
              <a:rPr lang="en-US" altLang="zh-TW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altLang="zh-TW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 </a:t>
            </a:r>
            <a:r>
              <a:rPr lang="en-US" altLang="zh-TW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altLang="zh-TW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	#</a:t>
            </a:r>
            <a:r>
              <a:rPr lang="en-US" altLang="zh-TW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half_period</a:t>
            </a:r>
            <a:r>
              <a:rPr lang="en-US" altLang="zh-TW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altLang="zh-TW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!</a:t>
            </a:r>
            <a:r>
              <a:rPr lang="en-US" altLang="zh-TW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altLang="zh-TW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zh-TW" dirty="0" smtClean="0">
              <a:solidFill>
                <a:schemeClr val="bg1"/>
              </a:solidFill>
            </a:endParaRPr>
          </a:p>
          <a:p>
            <a:pPr marL="1793875" indent="-1793875">
              <a:buNone/>
            </a:pPr>
            <a:r>
              <a:rPr lang="en-US" altLang="zh-TW" dirty="0" smtClean="0"/>
              <a:t>Problem 1:	How to Convert btw DFF, JK-FF, RS-FF, and TFF?</a:t>
            </a:r>
          </a:p>
          <a:p>
            <a:pPr marL="1793875" indent="-1793875">
              <a:buNone/>
            </a:pPr>
            <a:r>
              <a:rPr lang="en-US" altLang="zh-TW" dirty="0" smtClean="0"/>
              <a:t>Problem 2: Complete all possible combinations for this lab.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2641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eaLnBrk="1" hangingPunct="1"/>
            <a:r>
              <a:rPr lang="en-US" altLang="zh-TW" sz="4000" smtClean="0">
                <a:solidFill>
                  <a:srgbClr val="66FFFF"/>
                </a:solidFill>
              </a:rPr>
              <a:t>Hierarchy, Tree and Nest Blocks</a:t>
            </a:r>
          </a:p>
        </p:txBody>
      </p:sp>
      <p:sp>
        <p:nvSpPr>
          <p:cNvPr id="520195" name="Oval 3"/>
          <p:cNvSpPr>
            <a:spLocks noChangeArrowheads="1"/>
          </p:cNvSpPr>
          <p:nvPr/>
        </p:nvSpPr>
        <p:spPr bwMode="auto">
          <a:xfrm>
            <a:off x="3995738" y="692150"/>
            <a:ext cx="914400" cy="9144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FF66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2000">
                <a:solidFill>
                  <a:srgbClr val="00B050"/>
                </a:solidFill>
              </a:rPr>
              <a:t>Top, Root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411413" y="1411288"/>
            <a:ext cx="1655762" cy="1347787"/>
            <a:chOff x="1519" y="1207"/>
            <a:chExt cx="1043" cy="849"/>
          </a:xfrm>
        </p:grpSpPr>
        <p:sp>
          <p:nvSpPr>
            <p:cNvPr id="7191" name="Oval 5"/>
            <p:cNvSpPr>
              <a:spLocks noChangeArrowheads="1"/>
            </p:cNvSpPr>
            <p:nvPr/>
          </p:nvSpPr>
          <p:spPr bwMode="auto">
            <a:xfrm>
              <a:off x="1519" y="1480"/>
              <a:ext cx="576" cy="576"/>
            </a:xfrm>
            <a:prstGeom prst="ellipse">
              <a:avLst/>
            </a:prstGeom>
            <a:solidFill>
              <a:srgbClr val="FFFF66"/>
            </a:solidFill>
            <a:ln w="28575">
              <a:solidFill>
                <a:srgbClr val="FFFF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000">
                  <a:solidFill>
                    <a:schemeClr val="accent2"/>
                  </a:solidFill>
                </a:rPr>
                <a:t>S</a:t>
              </a:r>
            </a:p>
          </p:txBody>
        </p:sp>
        <p:sp>
          <p:nvSpPr>
            <p:cNvPr id="7192" name="Line 6"/>
            <p:cNvSpPr>
              <a:spLocks noChangeShapeType="1"/>
            </p:cNvSpPr>
            <p:nvPr/>
          </p:nvSpPr>
          <p:spPr bwMode="auto">
            <a:xfrm flipH="1">
              <a:off x="2064" y="1207"/>
              <a:ext cx="498" cy="363"/>
            </a:xfrm>
            <a:prstGeom prst="line">
              <a:avLst/>
            </a:prstGeom>
            <a:noFill/>
            <a:ln w="28575">
              <a:solidFill>
                <a:srgbClr val="FFFF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03350" y="2708275"/>
            <a:ext cx="1223963" cy="1490663"/>
            <a:chOff x="884" y="2024"/>
            <a:chExt cx="771" cy="939"/>
          </a:xfrm>
        </p:grpSpPr>
        <p:sp>
          <p:nvSpPr>
            <p:cNvPr id="7189" name="Oval 8"/>
            <p:cNvSpPr>
              <a:spLocks noChangeArrowheads="1"/>
            </p:cNvSpPr>
            <p:nvPr/>
          </p:nvSpPr>
          <p:spPr bwMode="auto">
            <a:xfrm>
              <a:off x="884" y="2387"/>
              <a:ext cx="576" cy="57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FFFF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000">
                  <a:solidFill>
                    <a:schemeClr val="accent2"/>
                  </a:solidFill>
                </a:rPr>
                <a:t>U</a:t>
              </a:r>
            </a:p>
          </p:txBody>
        </p:sp>
        <p:sp>
          <p:nvSpPr>
            <p:cNvPr id="7190" name="Line 9"/>
            <p:cNvSpPr>
              <a:spLocks noChangeShapeType="1"/>
            </p:cNvSpPr>
            <p:nvPr/>
          </p:nvSpPr>
          <p:spPr bwMode="auto">
            <a:xfrm flipH="1">
              <a:off x="1338" y="2024"/>
              <a:ext cx="317" cy="408"/>
            </a:xfrm>
            <a:prstGeom prst="line">
              <a:avLst/>
            </a:prstGeom>
            <a:noFill/>
            <a:ln w="28575">
              <a:solidFill>
                <a:srgbClr val="FFFF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716463" y="2636838"/>
            <a:ext cx="1223962" cy="1562100"/>
            <a:chOff x="2971" y="1979"/>
            <a:chExt cx="771" cy="984"/>
          </a:xfrm>
        </p:grpSpPr>
        <p:sp>
          <p:nvSpPr>
            <p:cNvPr id="7187" name="Oval 11"/>
            <p:cNvSpPr>
              <a:spLocks noChangeArrowheads="1"/>
            </p:cNvSpPr>
            <p:nvPr/>
          </p:nvSpPr>
          <p:spPr bwMode="auto">
            <a:xfrm>
              <a:off x="2971" y="2387"/>
              <a:ext cx="576" cy="576"/>
            </a:xfrm>
            <a:prstGeom prst="ellipse">
              <a:avLst/>
            </a:prstGeom>
            <a:solidFill>
              <a:srgbClr val="CC3300"/>
            </a:solidFill>
            <a:ln w="28575">
              <a:solidFill>
                <a:srgbClr val="FFFF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000">
                  <a:solidFill>
                    <a:schemeClr val="accent2"/>
                  </a:solidFill>
                </a:rPr>
                <a:t>V</a:t>
              </a:r>
            </a:p>
          </p:txBody>
        </p:sp>
        <p:sp>
          <p:nvSpPr>
            <p:cNvPr id="7188" name="Line 12"/>
            <p:cNvSpPr>
              <a:spLocks noChangeShapeType="1"/>
            </p:cNvSpPr>
            <p:nvPr/>
          </p:nvSpPr>
          <p:spPr bwMode="auto">
            <a:xfrm flipH="1">
              <a:off x="3424" y="1979"/>
              <a:ext cx="318" cy="408"/>
            </a:xfrm>
            <a:prstGeom prst="line">
              <a:avLst/>
            </a:prstGeom>
            <a:noFill/>
            <a:ln w="28575">
              <a:solidFill>
                <a:srgbClr val="FFFF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6516688" y="2636838"/>
            <a:ext cx="1201737" cy="1562100"/>
            <a:chOff x="4105" y="1979"/>
            <a:chExt cx="757" cy="984"/>
          </a:xfrm>
        </p:grpSpPr>
        <p:sp>
          <p:nvSpPr>
            <p:cNvPr id="7185" name="Oval 14"/>
            <p:cNvSpPr>
              <a:spLocks noChangeArrowheads="1"/>
            </p:cNvSpPr>
            <p:nvPr/>
          </p:nvSpPr>
          <p:spPr bwMode="auto">
            <a:xfrm>
              <a:off x="4286" y="2387"/>
              <a:ext cx="576" cy="576"/>
            </a:xfrm>
            <a:prstGeom prst="ellipse">
              <a:avLst/>
            </a:prstGeom>
            <a:solidFill>
              <a:srgbClr val="99FF99"/>
            </a:solidFill>
            <a:ln w="28575">
              <a:solidFill>
                <a:srgbClr val="FFFF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000">
                  <a:solidFill>
                    <a:schemeClr val="accent2"/>
                  </a:solidFill>
                </a:rPr>
                <a:t>W</a:t>
              </a:r>
            </a:p>
          </p:txBody>
        </p:sp>
        <p:sp>
          <p:nvSpPr>
            <p:cNvPr id="7186" name="Line 15"/>
            <p:cNvSpPr>
              <a:spLocks noChangeShapeType="1"/>
            </p:cNvSpPr>
            <p:nvPr/>
          </p:nvSpPr>
          <p:spPr bwMode="auto">
            <a:xfrm>
              <a:off x="4105" y="1979"/>
              <a:ext cx="317" cy="453"/>
            </a:xfrm>
            <a:prstGeom prst="line">
              <a:avLst/>
            </a:prstGeom>
            <a:noFill/>
            <a:ln w="28575">
              <a:solidFill>
                <a:srgbClr val="FFFF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4859338" y="1411288"/>
            <a:ext cx="1851025" cy="1347787"/>
            <a:chOff x="3061" y="1207"/>
            <a:chExt cx="1166" cy="849"/>
          </a:xfrm>
        </p:grpSpPr>
        <p:sp>
          <p:nvSpPr>
            <p:cNvPr id="7183" name="Oval 17"/>
            <p:cNvSpPr>
              <a:spLocks noChangeArrowheads="1"/>
            </p:cNvSpPr>
            <p:nvPr/>
          </p:nvSpPr>
          <p:spPr bwMode="auto">
            <a:xfrm>
              <a:off x="3651" y="1480"/>
              <a:ext cx="576" cy="576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rgbClr val="FFFF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000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7184" name="Line 18"/>
            <p:cNvSpPr>
              <a:spLocks noChangeShapeType="1"/>
            </p:cNvSpPr>
            <p:nvPr/>
          </p:nvSpPr>
          <p:spPr bwMode="auto">
            <a:xfrm>
              <a:off x="3061" y="1207"/>
              <a:ext cx="635" cy="409"/>
            </a:xfrm>
            <a:prstGeom prst="line">
              <a:avLst/>
            </a:prstGeom>
            <a:noFill/>
            <a:ln w="28575">
              <a:solidFill>
                <a:srgbClr val="FFFF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520211" name="Rectangle 19"/>
          <p:cNvSpPr>
            <a:spLocks noChangeArrowheads="1"/>
          </p:cNvSpPr>
          <p:nvPr/>
        </p:nvSpPr>
        <p:spPr bwMode="auto">
          <a:xfrm>
            <a:off x="900113" y="4508500"/>
            <a:ext cx="7488237" cy="2016125"/>
          </a:xfrm>
          <a:prstGeom prst="rect">
            <a:avLst/>
          </a:prstGeom>
          <a:solidFill>
            <a:schemeClr val="bg1"/>
          </a:solidFill>
          <a:ln w="2857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20212" name="Rectangle 20"/>
          <p:cNvSpPr>
            <a:spLocks noChangeArrowheads="1"/>
          </p:cNvSpPr>
          <p:nvPr/>
        </p:nvSpPr>
        <p:spPr bwMode="auto">
          <a:xfrm>
            <a:off x="1331913" y="4724400"/>
            <a:ext cx="2879725" cy="165735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20213" name="Rectangle 21"/>
          <p:cNvSpPr>
            <a:spLocks noChangeArrowheads="1"/>
          </p:cNvSpPr>
          <p:nvPr/>
        </p:nvSpPr>
        <p:spPr bwMode="auto">
          <a:xfrm>
            <a:off x="4859338" y="4724400"/>
            <a:ext cx="3241675" cy="16573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20214" name="Rectangle 22"/>
          <p:cNvSpPr>
            <a:spLocks noChangeArrowheads="1"/>
          </p:cNvSpPr>
          <p:nvPr/>
        </p:nvSpPr>
        <p:spPr bwMode="auto">
          <a:xfrm>
            <a:off x="1619250" y="4941888"/>
            <a:ext cx="1081088" cy="1150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20215" name="Rectangle 23"/>
          <p:cNvSpPr>
            <a:spLocks noChangeArrowheads="1"/>
          </p:cNvSpPr>
          <p:nvPr/>
        </p:nvSpPr>
        <p:spPr bwMode="auto">
          <a:xfrm>
            <a:off x="5148263" y="4941888"/>
            <a:ext cx="1081087" cy="1150937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20216" name="Rectangle 24"/>
          <p:cNvSpPr>
            <a:spLocks noChangeArrowheads="1"/>
          </p:cNvSpPr>
          <p:nvPr/>
        </p:nvSpPr>
        <p:spPr bwMode="auto">
          <a:xfrm>
            <a:off x="6659563" y="4941888"/>
            <a:ext cx="1081087" cy="1150937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0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0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20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20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20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20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20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2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20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20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20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20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20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2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20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20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20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20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20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20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195" grpId="0" animBg="1"/>
      <p:bldP spid="520211" grpId="0" animBg="1"/>
      <p:bldP spid="520212" grpId="0" animBg="1"/>
      <p:bldP spid="520213" grpId="0" animBg="1"/>
      <p:bldP spid="520214" grpId="0" animBg="1"/>
      <p:bldP spid="520215" grpId="0" animBg="1"/>
      <p:bldP spid="5202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eaLnBrk="1" hangingPunct="1"/>
            <a:r>
              <a:rPr lang="en-US" altLang="zh-TW" sz="4000" smtClean="0">
                <a:solidFill>
                  <a:srgbClr val="66FFFF"/>
                </a:solidFill>
              </a:rPr>
              <a:t>Testbench or Testfixture</a:t>
            </a:r>
          </a:p>
        </p:txBody>
      </p:sp>
      <p:grpSp>
        <p:nvGrpSpPr>
          <p:cNvPr id="8195" name="群組 73"/>
          <p:cNvGrpSpPr>
            <a:grpSpLocks/>
          </p:cNvGrpSpPr>
          <p:nvPr/>
        </p:nvGrpSpPr>
        <p:grpSpPr bwMode="auto">
          <a:xfrm>
            <a:off x="250825" y="1196975"/>
            <a:ext cx="8642350" cy="5256213"/>
            <a:chOff x="251520" y="1412776"/>
            <a:chExt cx="8640960" cy="5256584"/>
          </a:xfrm>
        </p:grpSpPr>
        <p:sp>
          <p:nvSpPr>
            <p:cNvPr id="73" name="圓角矩形 72"/>
            <p:cNvSpPr/>
            <p:nvPr/>
          </p:nvSpPr>
          <p:spPr bwMode="auto">
            <a:xfrm>
              <a:off x="251520" y="1412776"/>
              <a:ext cx="8640960" cy="5256584"/>
            </a:xfrm>
            <a:prstGeom prst="roundRect">
              <a:avLst/>
            </a:prstGeom>
            <a:solidFill>
              <a:srgbClr val="003366"/>
            </a:solidFill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defRPr/>
              </a:pPr>
              <a:endParaRPr lang="zh-TW" altLang="en-US">
                <a:latin typeface="Arial" charset="0"/>
              </a:endParaRPr>
            </a:p>
          </p:txBody>
        </p:sp>
        <p:grpSp>
          <p:nvGrpSpPr>
            <p:cNvPr id="8197" name="群組 26"/>
            <p:cNvGrpSpPr>
              <a:grpSpLocks/>
            </p:cNvGrpSpPr>
            <p:nvPr/>
          </p:nvGrpSpPr>
          <p:grpSpPr bwMode="auto">
            <a:xfrm>
              <a:off x="2699792" y="2708920"/>
              <a:ext cx="3600400" cy="3384376"/>
              <a:chOff x="467544" y="2564904"/>
              <a:chExt cx="4320480" cy="4005064"/>
            </a:xfrm>
          </p:grpSpPr>
          <p:sp>
            <p:nvSpPr>
              <p:cNvPr id="8204" name="圓角矩形 25"/>
              <p:cNvSpPr>
                <a:spLocks noChangeArrowheads="1"/>
              </p:cNvSpPr>
              <p:nvPr/>
            </p:nvSpPr>
            <p:spPr bwMode="auto">
              <a:xfrm>
                <a:off x="467544" y="2564904"/>
                <a:ext cx="4320480" cy="400506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zh-TW" sz="2000">
                    <a:solidFill>
                      <a:srgbClr val="C00000"/>
                    </a:solidFill>
                  </a:rPr>
                  <a:t>Synthesizable Hardware</a:t>
                </a:r>
                <a:endParaRPr lang="zh-TW" altLang="en-US" sz="2000">
                  <a:solidFill>
                    <a:srgbClr val="C00000"/>
                  </a:solidFill>
                </a:endParaRPr>
              </a:p>
            </p:txBody>
          </p:sp>
          <p:grpSp>
            <p:nvGrpSpPr>
              <p:cNvPr id="8205" name="群組 24"/>
              <p:cNvGrpSpPr>
                <a:grpSpLocks/>
              </p:cNvGrpSpPr>
              <p:nvPr/>
            </p:nvGrpSpPr>
            <p:grpSpPr bwMode="auto">
              <a:xfrm>
                <a:off x="900113" y="3429000"/>
                <a:ext cx="3455863" cy="2879601"/>
                <a:chOff x="900113" y="692150"/>
                <a:chExt cx="7488237" cy="5832475"/>
              </a:xfrm>
            </p:grpSpPr>
            <p:sp>
              <p:nvSpPr>
                <p:cNvPr id="8206" name="Oval 3"/>
                <p:cNvSpPr>
                  <a:spLocks noChangeArrowheads="1"/>
                </p:cNvSpPr>
                <p:nvPr/>
              </p:nvSpPr>
              <p:spPr bwMode="auto">
                <a:xfrm>
                  <a:off x="3995738" y="692150"/>
                  <a:ext cx="914399" cy="914401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FF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kumimoji="0" lang="en-US" altLang="zh-TW" sz="2000">
                      <a:solidFill>
                        <a:schemeClr val="accent2"/>
                      </a:solidFill>
                    </a:rPr>
                    <a:t>Top</a:t>
                  </a:r>
                </a:p>
              </p:txBody>
            </p:sp>
            <p:grpSp>
              <p:nvGrpSpPr>
                <p:cNvPr id="8207" name="Group 4"/>
                <p:cNvGrpSpPr>
                  <a:grpSpLocks/>
                </p:cNvGrpSpPr>
                <p:nvPr/>
              </p:nvGrpSpPr>
              <p:grpSpPr bwMode="auto">
                <a:xfrm>
                  <a:off x="2411413" y="1411288"/>
                  <a:ext cx="1655762" cy="1347787"/>
                  <a:chOff x="1519" y="1207"/>
                  <a:chExt cx="1043" cy="849"/>
                </a:xfrm>
              </p:grpSpPr>
              <p:sp>
                <p:nvSpPr>
                  <p:cNvPr id="8226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1480"/>
                    <a:ext cx="576" cy="576"/>
                  </a:xfrm>
                  <a:prstGeom prst="ellipse">
                    <a:avLst/>
                  </a:prstGeom>
                  <a:solidFill>
                    <a:srgbClr val="FFFF66"/>
                  </a:solidFill>
                  <a:ln w="28575">
                    <a:solidFill>
                      <a:srgbClr val="FFFF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rgbClr val="FFFF00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r>
                      <a:rPr kumimoji="0" lang="en-US" altLang="zh-TW" sz="2000">
                        <a:solidFill>
                          <a:schemeClr val="accent2"/>
                        </a:solidFill>
                      </a:rPr>
                      <a:t>S</a:t>
                    </a:r>
                  </a:p>
                </p:txBody>
              </p:sp>
              <p:sp>
                <p:nvSpPr>
                  <p:cNvPr id="8227" name="Line 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064" y="1207"/>
                    <a:ext cx="498" cy="363"/>
                  </a:xfrm>
                  <a:prstGeom prst="line">
                    <a:avLst/>
                  </a:prstGeom>
                  <a:noFill/>
                  <a:ln w="28575">
                    <a:solidFill>
                      <a:srgbClr val="FFFF66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8208" name="Group 7"/>
                <p:cNvGrpSpPr>
                  <a:grpSpLocks/>
                </p:cNvGrpSpPr>
                <p:nvPr/>
              </p:nvGrpSpPr>
              <p:grpSpPr bwMode="auto">
                <a:xfrm>
                  <a:off x="1403350" y="2708275"/>
                  <a:ext cx="1223963" cy="1490663"/>
                  <a:chOff x="884" y="2024"/>
                  <a:chExt cx="771" cy="939"/>
                </a:xfrm>
              </p:grpSpPr>
              <p:sp>
                <p:nvSpPr>
                  <p:cNvPr id="8224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884" y="2387"/>
                    <a:ext cx="576" cy="57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rgbClr val="FFFF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rgbClr val="FFFF00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r>
                      <a:rPr kumimoji="0" lang="en-US" altLang="zh-TW" sz="2000">
                        <a:solidFill>
                          <a:schemeClr val="accent2"/>
                        </a:solidFill>
                      </a:rPr>
                      <a:t>U</a:t>
                    </a:r>
                  </a:p>
                </p:txBody>
              </p:sp>
              <p:sp>
                <p:nvSpPr>
                  <p:cNvPr id="8225" name="Line 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38" y="2024"/>
                    <a:ext cx="317" cy="408"/>
                  </a:xfrm>
                  <a:prstGeom prst="line">
                    <a:avLst/>
                  </a:prstGeom>
                  <a:noFill/>
                  <a:ln w="28575">
                    <a:solidFill>
                      <a:srgbClr val="FFFF66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8209" name="Group 10"/>
                <p:cNvGrpSpPr>
                  <a:grpSpLocks/>
                </p:cNvGrpSpPr>
                <p:nvPr/>
              </p:nvGrpSpPr>
              <p:grpSpPr bwMode="auto">
                <a:xfrm>
                  <a:off x="4716463" y="2636838"/>
                  <a:ext cx="1223962" cy="1562100"/>
                  <a:chOff x="2971" y="1979"/>
                  <a:chExt cx="771" cy="984"/>
                </a:xfrm>
              </p:grpSpPr>
              <p:sp>
                <p:nvSpPr>
                  <p:cNvPr id="8222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387"/>
                    <a:ext cx="576" cy="576"/>
                  </a:xfrm>
                  <a:prstGeom prst="ellipse">
                    <a:avLst/>
                  </a:prstGeom>
                  <a:solidFill>
                    <a:srgbClr val="CC3300"/>
                  </a:solidFill>
                  <a:ln w="28575">
                    <a:solidFill>
                      <a:srgbClr val="FFFF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rgbClr val="FFFF00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r>
                      <a:rPr kumimoji="0" lang="en-US" altLang="zh-TW" sz="2000">
                        <a:solidFill>
                          <a:schemeClr val="accent2"/>
                        </a:solidFill>
                      </a:rPr>
                      <a:t>V</a:t>
                    </a:r>
                  </a:p>
                </p:txBody>
              </p:sp>
              <p:sp>
                <p:nvSpPr>
                  <p:cNvPr id="8223" name="Line 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24" y="1979"/>
                    <a:ext cx="318" cy="408"/>
                  </a:xfrm>
                  <a:prstGeom prst="line">
                    <a:avLst/>
                  </a:prstGeom>
                  <a:noFill/>
                  <a:ln w="28575">
                    <a:solidFill>
                      <a:srgbClr val="FFFF66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8210" name="Group 13"/>
                <p:cNvGrpSpPr>
                  <a:grpSpLocks/>
                </p:cNvGrpSpPr>
                <p:nvPr/>
              </p:nvGrpSpPr>
              <p:grpSpPr bwMode="auto">
                <a:xfrm>
                  <a:off x="6516688" y="2636838"/>
                  <a:ext cx="1201737" cy="1562100"/>
                  <a:chOff x="4105" y="1979"/>
                  <a:chExt cx="757" cy="984"/>
                </a:xfrm>
              </p:grpSpPr>
              <p:sp>
                <p:nvSpPr>
                  <p:cNvPr id="8220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4286" y="2387"/>
                    <a:ext cx="576" cy="576"/>
                  </a:xfrm>
                  <a:prstGeom prst="ellipse">
                    <a:avLst/>
                  </a:prstGeom>
                  <a:solidFill>
                    <a:srgbClr val="99FF99"/>
                  </a:solidFill>
                  <a:ln w="28575">
                    <a:solidFill>
                      <a:srgbClr val="FFFF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rgbClr val="FFFF00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r>
                      <a:rPr kumimoji="0" lang="en-US" altLang="zh-TW" sz="2000">
                        <a:solidFill>
                          <a:schemeClr val="accent2"/>
                        </a:solidFill>
                      </a:rPr>
                      <a:t>W</a:t>
                    </a:r>
                  </a:p>
                </p:txBody>
              </p:sp>
              <p:sp>
                <p:nvSpPr>
                  <p:cNvPr id="8221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4105" y="1979"/>
                    <a:ext cx="317" cy="453"/>
                  </a:xfrm>
                  <a:prstGeom prst="line">
                    <a:avLst/>
                  </a:prstGeom>
                  <a:noFill/>
                  <a:ln w="28575">
                    <a:solidFill>
                      <a:srgbClr val="FFFF66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8211" name="Group 16"/>
                <p:cNvGrpSpPr>
                  <a:grpSpLocks/>
                </p:cNvGrpSpPr>
                <p:nvPr/>
              </p:nvGrpSpPr>
              <p:grpSpPr bwMode="auto">
                <a:xfrm>
                  <a:off x="4859338" y="1411288"/>
                  <a:ext cx="1851025" cy="1347787"/>
                  <a:chOff x="3061" y="1207"/>
                  <a:chExt cx="1166" cy="849"/>
                </a:xfrm>
              </p:grpSpPr>
              <p:sp>
                <p:nvSpPr>
                  <p:cNvPr id="8218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651" y="1480"/>
                    <a:ext cx="576" cy="57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28575">
                    <a:solidFill>
                      <a:srgbClr val="FFFF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kumimoji="1" sz="3200">
                        <a:solidFill>
                          <a:srgbClr val="FFFF00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kumimoji="1" sz="280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r>
                      <a:rPr kumimoji="0" lang="en-US" altLang="zh-TW" sz="2000">
                        <a:solidFill>
                          <a:schemeClr val="bg1"/>
                        </a:solidFill>
                      </a:rPr>
                      <a:t>T</a:t>
                    </a:r>
                  </a:p>
                </p:txBody>
              </p:sp>
              <p:sp>
                <p:nvSpPr>
                  <p:cNvPr id="8219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061" y="1207"/>
                    <a:ext cx="635" cy="409"/>
                  </a:xfrm>
                  <a:prstGeom prst="line">
                    <a:avLst/>
                  </a:prstGeom>
                  <a:noFill/>
                  <a:ln w="28575">
                    <a:solidFill>
                      <a:srgbClr val="FFFF66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8212" name="Rectangle 19"/>
                <p:cNvSpPr>
                  <a:spLocks noChangeArrowheads="1"/>
                </p:cNvSpPr>
                <p:nvPr/>
              </p:nvSpPr>
              <p:spPr bwMode="auto">
                <a:xfrm>
                  <a:off x="900113" y="4508500"/>
                  <a:ext cx="7488237" cy="2016125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FFFF6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endParaRPr lang="zh-TW" altLang="en-US" sz="2400">
                    <a:solidFill>
                      <a:srgbClr val="FFFF66"/>
                    </a:solidFill>
                  </a:endParaRPr>
                </a:p>
              </p:txBody>
            </p:sp>
            <p:sp>
              <p:nvSpPr>
                <p:cNvPr id="8213" name="Rectangle 20"/>
                <p:cNvSpPr>
                  <a:spLocks noChangeArrowheads="1"/>
                </p:cNvSpPr>
                <p:nvPr/>
              </p:nvSpPr>
              <p:spPr bwMode="auto">
                <a:xfrm>
                  <a:off x="1331913" y="4724400"/>
                  <a:ext cx="2879725" cy="1657350"/>
                </a:xfrm>
                <a:prstGeom prst="rect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endParaRPr lang="zh-TW" altLang="en-US" sz="2400">
                    <a:solidFill>
                      <a:srgbClr val="FFFF66"/>
                    </a:solidFill>
                  </a:endParaRPr>
                </a:p>
              </p:txBody>
            </p:sp>
            <p:sp>
              <p:nvSpPr>
                <p:cNvPr id="8214" name="Rectangle 21"/>
                <p:cNvSpPr>
                  <a:spLocks noChangeArrowheads="1"/>
                </p:cNvSpPr>
                <p:nvPr/>
              </p:nvSpPr>
              <p:spPr bwMode="auto">
                <a:xfrm>
                  <a:off x="4859338" y="4724400"/>
                  <a:ext cx="3241675" cy="1657350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endParaRPr lang="zh-TW" altLang="en-US" sz="2400">
                    <a:solidFill>
                      <a:srgbClr val="FFFF66"/>
                    </a:solidFill>
                  </a:endParaRPr>
                </a:p>
              </p:txBody>
            </p:sp>
            <p:sp>
              <p:nvSpPr>
                <p:cNvPr id="8215" name="Rectangle 22"/>
                <p:cNvSpPr>
                  <a:spLocks noChangeArrowheads="1"/>
                </p:cNvSpPr>
                <p:nvPr/>
              </p:nvSpPr>
              <p:spPr bwMode="auto">
                <a:xfrm>
                  <a:off x="1619250" y="4941888"/>
                  <a:ext cx="1081088" cy="115093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endParaRPr lang="zh-TW" altLang="en-US" sz="2400">
                    <a:solidFill>
                      <a:srgbClr val="FFFF66"/>
                    </a:solidFill>
                  </a:endParaRPr>
                </a:p>
              </p:txBody>
            </p:sp>
            <p:sp>
              <p:nvSpPr>
                <p:cNvPr id="8216" name="Rectangle 23"/>
                <p:cNvSpPr>
                  <a:spLocks noChangeArrowheads="1"/>
                </p:cNvSpPr>
                <p:nvPr/>
              </p:nvSpPr>
              <p:spPr bwMode="auto">
                <a:xfrm>
                  <a:off x="5148263" y="4941888"/>
                  <a:ext cx="1081087" cy="1150937"/>
                </a:xfrm>
                <a:prstGeom prst="rect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endParaRPr lang="zh-TW" altLang="en-US" sz="2400">
                    <a:solidFill>
                      <a:srgbClr val="FFFF66"/>
                    </a:solidFill>
                  </a:endParaRPr>
                </a:p>
              </p:txBody>
            </p:sp>
            <p:sp>
              <p:nvSpPr>
                <p:cNvPr id="8217" name="Rectangle 24"/>
                <p:cNvSpPr>
                  <a:spLocks noChangeArrowheads="1"/>
                </p:cNvSpPr>
                <p:nvPr/>
              </p:nvSpPr>
              <p:spPr bwMode="auto">
                <a:xfrm>
                  <a:off x="6659563" y="4941888"/>
                  <a:ext cx="1081087" cy="1150937"/>
                </a:xfrm>
                <a:prstGeom prst="rect">
                  <a:avLst/>
                </a:prstGeom>
                <a:solidFill>
                  <a:srgbClr val="99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endParaRPr lang="zh-TW" altLang="en-US" sz="2400">
                    <a:solidFill>
                      <a:srgbClr val="FFFF66"/>
                    </a:solidFill>
                  </a:endParaRPr>
                </a:p>
              </p:txBody>
            </p:sp>
          </p:grpSp>
        </p:grpSp>
        <p:grpSp>
          <p:nvGrpSpPr>
            <p:cNvPr id="10" name="群組 32"/>
            <p:cNvGrpSpPr/>
            <p:nvPr/>
          </p:nvGrpSpPr>
          <p:grpSpPr>
            <a:xfrm>
              <a:off x="899592" y="3789040"/>
              <a:ext cx="1176131" cy="1008112"/>
              <a:chOff x="611560" y="3501008"/>
              <a:chExt cx="1512168" cy="1296144"/>
            </a:xfrm>
            <a:scene3d>
              <a:camera prst="perspectiveContrastingRightFacing"/>
              <a:lightRig rig="threePt" dir="t"/>
            </a:scene3d>
          </p:grpSpPr>
          <p:sp>
            <p:nvSpPr>
              <p:cNvPr id="28" name="矩形 27"/>
              <p:cNvSpPr/>
              <p:nvPr/>
            </p:nvSpPr>
            <p:spPr bwMode="auto">
              <a:xfrm>
                <a:off x="611560" y="3501008"/>
                <a:ext cx="1512168" cy="1296144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extrusionH="914400"/>
            </p:spPr>
            <p:txBody>
              <a:bodyPr/>
              <a:lstStyle/>
              <a:p>
                <a:pPr algn="ctr" eaLnBrk="1" hangingPunct="1">
                  <a:spcBef>
                    <a:spcPct val="20000"/>
                  </a:spcBef>
                  <a:defRPr/>
                </a:pPr>
                <a:endParaRPr lang="zh-TW" altLang="en-US">
                  <a:latin typeface="Arial" charset="0"/>
                </a:endParaRPr>
              </a:p>
            </p:txBody>
          </p:sp>
          <p:sp>
            <p:nvSpPr>
              <p:cNvPr id="29" name="橢圓 28"/>
              <p:cNvSpPr/>
              <p:nvPr/>
            </p:nvSpPr>
            <p:spPr bwMode="auto">
              <a:xfrm>
                <a:off x="1115616" y="4221088"/>
                <a:ext cx="216024" cy="216024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extrusionH="914400"/>
            </p:spPr>
            <p:txBody>
              <a:bodyPr/>
              <a:lstStyle/>
              <a:p>
                <a:pPr algn="ctr" eaLnBrk="1" hangingPunct="1">
                  <a:spcBef>
                    <a:spcPct val="20000"/>
                  </a:spcBef>
                  <a:defRPr/>
                </a:pPr>
                <a:endParaRPr lang="zh-TW" altLang="en-US">
                  <a:latin typeface="Arial" charset="0"/>
                </a:endParaRPr>
              </a:p>
            </p:txBody>
          </p:sp>
          <p:sp>
            <p:nvSpPr>
              <p:cNvPr id="30" name="橢圓 29"/>
              <p:cNvSpPr/>
              <p:nvPr/>
            </p:nvSpPr>
            <p:spPr bwMode="auto">
              <a:xfrm>
                <a:off x="1403648" y="4221088"/>
                <a:ext cx="216024" cy="216024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extrusionH="914400"/>
            </p:spPr>
            <p:txBody>
              <a:bodyPr/>
              <a:lstStyle/>
              <a:p>
                <a:pPr algn="ctr" eaLnBrk="1" hangingPunct="1">
                  <a:spcBef>
                    <a:spcPct val="20000"/>
                  </a:spcBef>
                  <a:defRPr/>
                </a:pPr>
                <a:endParaRPr lang="zh-TW" altLang="en-US">
                  <a:latin typeface="Arial" charset="0"/>
                </a:endParaRPr>
              </a:p>
            </p:txBody>
          </p:sp>
          <p:sp>
            <p:nvSpPr>
              <p:cNvPr id="31" name="橢圓 30"/>
              <p:cNvSpPr/>
              <p:nvPr/>
            </p:nvSpPr>
            <p:spPr bwMode="auto">
              <a:xfrm>
                <a:off x="1691680" y="4221088"/>
                <a:ext cx="216024" cy="216024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extrusionH="914400"/>
            </p:spPr>
            <p:txBody>
              <a:bodyPr/>
              <a:lstStyle/>
              <a:p>
                <a:pPr algn="ctr" eaLnBrk="1" hangingPunct="1">
                  <a:spcBef>
                    <a:spcPct val="20000"/>
                  </a:spcBef>
                  <a:defRPr/>
                </a:pPr>
                <a:endParaRPr lang="zh-TW" altLang="en-US">
                  <a:latin typeface="Arial" charset="0"/>
                </a:endParaRPr>
              </a:p>
            </p:txBody>
          </p:sp>
          <p:sp>
            <p:nvSpPr>
              <p:cNvPr id="32" name="矩形 31"/>
              <p:cNvSpPr/>
              <p:nvPr/>
            </p:nvSpPr>
            <p:spPr bwMode="auto">
              <a:xfrm>
                <a:off x="755576" y="3717032"/>
                <a:ext cx="864096" cy="288032"/>
              </a:xfrm>
              <a:prstGeom prst="rect">
                <a:avLst/>
              </a:prstGeom>
              <a:solidFill>
                <a:srgbClr val="6699FF"/>
              </a:solidFill>
              <a:ln w="9525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extrusionH="914400"/>
            </p:spPr>
            <p:txBody>
              <a:bodyPr/>
              <a:lstStyle/>
              <a:p>
                <a:pPr algn="ctr" eaLnBrk="1" hangingPunct="1">
                  <a:spcBef>
                    <a:spcPct val="20000"/>
                  </a:spcBef>
                  <a:defRPr/>
                </a:pPr>
                <a:endParaRPr lang="zh-TW" altLang="en-US">
                  <a:latin typeface="Arial" charset="0"/>
                </a:endParaRPr>
              </a:p>
            </p:txBody>
          </p:sp>
        </p:grpSp>
        <p:sp>
          <p:nvSpPr>
            <p:cNvPr id="8199" name="向右箭號 33"/>
            <p:cNvSpPr>
              <a:spLocks noChangeArrowheads="1"/>
            </p:cNvSpPr>
            <p:nvPr/>
          </p:nvSpPr>
          <p:spPr bwMode="auto">
            <a:xfrm>
              <a:off x="1974277" y="4293096"/>
              <a:ext cx="581499" cy="288032"/>
            </a:xfrm>
            <a:prstGeom prst="rightArrow">
              <a:avLst>
                <a:gd name="adj1" fmla="val 50000"/>
                <a:gd name="adj2" fmla="val 50004"/>
              </a:avLst>
            </a:prstGeom>
            <a:solidFill>
              <a:srgbClr val="FFCC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grpSp>
          <p:nvGrpSpPr>
            <p:cNvPr id="11" name="群組 67"/>
            <p:cNvGrpSpPr/>
            <p:nvPr/>
          </p:nvGrpSpPr>
          <p:grpSpPr>
            <a:xfrm>
              <a:off x="6588224" y="3573016"/>
              <a:ext cx="1584176" cy="1008112"/>
              <a:chOff x="7020272" y="3789040"/>
              <a:chExt cx="1656184" cy="1512168"/>
            </a:xfrm>
            <a:scene3d>
              <a:camera prst="perspectiveContrastingLeftFacing"/>
              <a:lightRig rig="threePt" dir="t"/>
            </a:scene3d>
          </p:grpSpPr>
          <p:sp>
            <p:nvSpPr>
              <p:cNvPr id="35" name="矩形 34"/>
              <p:cNvSpPr/>
              <p:nvPr/>
            </p:nvSpPr>
            <p:spPr bwMode="auto">
              <a:xfrm>
                <a:off x="7020272" y="3789040"/>
                <a:ext cx="1656184" cy="151216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66FF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extrusionH="914400"/>
            </p:spPr>
            <p:txBody>
              <a:bodyPr/>
              <a:lstStyle/>
              <a:p>
                <a:pPr algn="ctr" eaLnBrk="1" hangingPunct="1">
                  <a:spcBef>
                    <a:spcPct val="20000"/>
                  </a:spcBef>
                  <a:defRPr/>
                </a:pPr>
                <a:endParaRPr lang="zh-TW" altLang="en-US">
                  <a:latin typeface="Arial" charset="0"/>
                </a:endParaRPr>
              </a:p>
            </p:txBody>
          </p:sp>
          <p:sp>
            <p:nvSpPr>
              <p:cNvPr id="36" name="矩形 35"/>
              <p:cNvSpPr/>
              <p:nvPr/>
            </p:nvSpPr>
            <p:spPr bwMode="auto">
              <a:xfrm>
                <a:off x="7164288" y="3933056"/>
                <a:ext cx="216024" cy="216024"/>
              </a:xfrm>
              <a:prstGeom prst="rect">
                <a:avLst/>
              </a:prstGeom>
              <a:solidFill>
                <a:srgbClr val="6699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extrusionH="914400"/>
            </p:spPr>
            <p:txBody>
              <a:bodyPr/>
              <a:lstStyle/>
              <a:p>
                <a:pPr algn="ctr" eaLnBrk="1" hangingPunct="1">
                  <a:spcBef>
                    <a:spcPct val="20000"/>
                  </a:spcBef>
                  <a:defRPr/>
                </a:pPr>
                <a:endParaRPr lang="zh-TW" altLang="en-US">
                  <a:latin typeface="Arial" charset="0"/>
                </a:endParaRPr>
              </a:p>
            </p:txBody>
          </p:sp>
          <p:sp>
            <p:nvSpPr>
              <p:cNvPr id="37" name="矩形 36"/>
              <p:cNvSpPr/>
              <p:nvPr/>
            </p:nvSpPr>
            <p:spPr bwMode="auto">
              <a:xfrm>
                <a:off x="7380312" y="3933056"/>
                <a:ext cx="216024" cy="216024"/>
              </a:xfrm>
              <a:prstGeom prst="rect">
                <a:avLst/>
              </a:prstGeom>
              <a:solidFill>
                <a:srgbClr val="6699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extrusionH="914400"/>
            </p:spPr>
            <p:txBody>
              <a:bodyPr/>
              <a:lstStyle/>
              <a:p>
                <a:pPr algn="ctr" eaLnBrk="1" hangingPunct="1">
                  <a:spcBef>
                    <a:spcPct val="20000"/>
                  </a:spcBef>
                  <a:defRPr/>
                </a:pPr>
                <a:endParaRPr lang="zh-TW" altLang="en-US">
                  <a:latin typeface="Arial" charset="0"/>
                </a:endParaRPr>
              </a:p>
            </p:txBody>
          </p:sp>
          <p:sp>
            <p:nvSpPr>
              <p:cNvPr id="38" name="矩形 37"/>
              <p:cNvSpPr/>
              <p:nvPr/>
            </p:nvSpPr>
            <p:spPr bwMode="auto">
              <a:xfrm>
                <a:off x="7164288" y="4149080"/>
                <a:ext cx="216024" cy="216024"/>
              </a:xfrm>
              <a:prstGeom prst="rect">
                <a:avLst/>
              </a:prstGeom>
              <a:solidFill>
                <a:srgbClr val="6699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extrusionH="914400"/>
            </p:spPr>
            <p:txBody>
              <a:bodyPr/>
              <a:lstStyle/>
              <a:p>
                <a:pPr algn="ctr" eaLnBrk="1" hangingPunct="1">
                  <a:spcBef>
                    <a:spcPct val="20000"/>
                  </a:spcBef>
                  <a:defRPr/>
                </a:pPr>
                <a:endParaRPr lang="zh-TW" altLang="en-US">
                  <a:latin typeface="Arial" charset="0"/>
                </a:endParaRPr>
              </a:p>
            </p:txBody>
          </p:sp>
          <p:sp>
            <p:nvSpPr>
              <p:cNvPr id="39" name="矩形 38"/>
              <p:cNvSpPr/>
              <p:nvPr/>
            </p:nvSpPr>
            <p:spPr bwMode="auto">
              <a:xfrm>
                <a:off x="7380312" y="4149080"/>
                <a:ext cx="216024" cy="216024"/>
              </a:xfrm>
              <a:prstGeom prst="rect">
                <a:avLst/>
              </a:prstGeom>
              <a:solidFill>
                <a:srgbClr val="6699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extrusionH="914400"/>
            </p:spPr>
            <p:txBody>
              <a:bodyPr/>
              <a:lstStyle/>
              <a:p>
                <a:pPr algn="ctr" eaLnBrk="1" hangingPunct="1">
                  <a:spcBef>
                    <a:spcPct val="20000"/>
                  </a:spcBef>
                  <a:defRPr/>
                </a:pPr>
                <a:endParaRPr lang="zh-TW" altLang="en-US">
                  <a:latin typeface="Arial" charset="0"/>
                </a:endParaRPr>
              </a:p>
            </p:txBody>
          </p:sp>
          <p:sp>
            <p:nvSpPr>
              <p:cNvPr id="40" name="矩形 39"/>
              <p:cNvSpPr/>
              <p:nvPr/>
            </p:nvSpPr>
            <p:spPr bwMode="auto">
              <a:xfrm>
                <a:off x="7596336" y="3933056"/>
                <a:ext cx="216024" cy="216024"/>
              </a:xfrm>
              <a:prstGeom prst="rect">
                <a:avLst/>
              </a:prstGeom>
              <a:solidFill>
                <a:srgbClr val="6699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extrusionH="914400"/>
            </p:spPr>
            <p:txBody>
              <a:bodyPr/>
              <a:lstStyle/>
              <a:p>
                <a:pPr algn="ctr" eaLnBrk="1" hangingPunct="1">
                  <a:spcBef>
                    <a:spcPct val="20000"/>
                  </a:spcBef>
                  <a:defRPr/>
                </a:pPr>
                <a:endParaRPr lang="zh-TW" altLang="en-US">
                  <a:latin typeface="Arial" charset="0"/>
                </a:endParaRPr>
              </a:p>
            </p:txBody>
          </p:sp>
          <p:sp>
            <p:nvSpPr>
              <p:cNvPr id="41" name="矩形 40"/>
              <p:cNvSpPr/>
              <p:nvPr/>
            </p:nvSpPr>
            <p:spPr bwMode="auto">
              <a:xfrm>
                <a:off x="7812360" y="3933056"/>
                <a:ext cx="216024" cy="216024"/>
              </a:xfrm>
              <a:prstGeom prst="rect">
                <a:avLst/>
              </a:prstGeom>
              <a:solidFill>
                <a:srgbClr val="6699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extrusionH="914400"/>
            </p:spPr>
            <p:txBody>
              <a:bodyPr/>
              <a:lstStyle/>
              <a:p>
                <a:pPr algn="ctr" eaLnBrk="1" hangingPunct="1">
                  <a:spcBef>
                    <a:spcPct val="20000"/>
                  </a:spcBef>
                  <a:defRPr/>
                </a:pPr>
                <a:endParaRPr lang="zh-TW" altLang="en-US">
                  <a:latin typeface="Arial" charset="0"/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 bwMode="auto">
              <a:xfrm>
                <a:off x="7596336" y="4149080"/>
                <a:ext cx="216024" cy="216024"/>
              </a:xfrm>
              <a:prstGeom prst="rect">
                <a:avLst/>
              </a:prstGeom>
              <a:solidFill>
                <a:srgbClr val="6699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extrusionH="914400"/>
            </p:spPr>
            <p:txBody>
              <a:bodyPr/>
              <a:lstStyle/>
              <a:p>
                <a:pPr algn="ctr" eaLnBrk="1" hangingPunct="1">
                  <a:spcBef>
                    <a:spcPct val="20000"/>
                  </a:spcBef>
                  <a:defRPr/>
                </a:pPr>
                <a:endParaRPr lang="zh-TW" altLang="en-US">
                  <a:latin typeface="Arial" charset="0"/>
                </a:endParaRPr>
              </a:p>
            </p:txBody>
          </p:sp>
          <p:sp>
            <p:nvSpPr>
              <p:cNvPr id="43" name="矩形 42"/>
              <p:cNvSpPr/>
              <p:nvPr/>
            </p:nvSpPr>
            <p:spPr bwMode="auto">
              <a:xfrm>
                <a:off x="7812360" y="4149080"/>
                <a:ext cx="216024" cy="216024"/>
              </a:xfrm>
              <a:prstGeom prst="rect">
                <a:avLst/>
              </a:prstGeom>
              <a:solidFill>
                <a:srgbClr val="6699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extrusionH="914400"/>
            </p:spPr>
            <p:txBody>
              <a:bodyPr/>
              <a:lstStyle/>
              <a:p>
                <a:pPr algn="ctr" eaLnBrk="1" hangingPunct="1">
                  <a:spcBef>
                    <a:spcPct val="20000"/>
                  </a:spcBef>
                  <a:defRPr/>
                </a:pPr>
                <a:endParaRPr lang="zh-TW" altLang="en-US">
                  <a:latin typeface="Arial" charset="0"/>
                </a:endParaRPr>
              </a:p>
            </p:txBody>
          </p:sp>
          <p:sp>
            <p:nvSpPr>
              <p:cNvPr id="44" name="矩形 43"/>
              <p:cNvSpPr/>
              <p:nvPr/>
            </p:nvSpPr>
            <p:spPr bwMode="auto">
              <a:xfrm>
                <a:off x="7164288" y="4365104"/>
                <a:ext cx="216024" cy="216024"/>
              </a:xfrm>
              <a:prstGeom prst="rect">
                <a:avLst/>
              </a:prstGeom>
              <a:solidFill>
                <a:srgbClr val="6699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extrusionH="914400"/>
            </p:spPr>
            <p:txBody>
              <a:bodyPr/>
              <a:lstStyle/>
              <a:p>
                <a:pPr algn="ctr" eaLnBrk="1" hangingPunct="1">
                  <a:spcBef>
                    <a:spcPct val="20000"/>
                  </a:spcBef>
                  <a:defRPr/>
                </a:pPr>
                <a:endParaRPr lang="zh-TW" altLang="en-US">
                  <a:latin typeface="Arial" charset="0"/>
                </a:endParaRPr>
              </a:p>
            </p:txBody>
          </p:sp>
          <p:sp>
            <p:nvSpPr>
              <p:cNvPr id="45" name="矩形 44"/>
              <p:cNvSpPr/>
              <p:nvPr/>
            </p:nvSpPr>
            <p:spPr bwMode="auto">
              <a:xfrm>
                <a:off x="7380312" y="4365104"/>
                <a:ext cx="216024" cy="216024"/>
              </a:xfrm>
              <a:prstGeom prst="rect">
                <a:avLst/>
              </a:prstGeom>
              <a:solidFill>
                <a:srgbClr val="6699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extrusionH="914400"/>
            </p:spPr>
            <p:txBody>
              <a:bodyPr/>
              <a:lstStyle/>
              <a:p>
                <a:pPr algn="ctr" eaLnBrk="1" hangingPunct="1">
                  <a:spcBef>
                    <a:spcPct val="20000"/>
                  </a:spcBef>
                  <a:defRPr/>
                </a:pPr>
                <a:endParaRPr lang="zh-TW" altLang="en-US">
                  <a:latin typeface="Arial" charset="0"/>
                </a:endParaRPr>
              </a:p>
            </p:txBody>
          </p:sp>
          <p:sp>
            <p:nvSpPr>
              <p:cNvPr id="46" name="矩形 45"/>
              <p:cNvSpPr/>
              <p:nvPr/>
            </p:nvSpPr>
            <p:spPr bwMode="auto">
              <a:xfrm>
                <a:off x="7164288" y="4581128"/>
                <a:ext cx="216024" cy="216024"/>
              </a:xfrm>
              <a:prstGeom prst="rect">
                <a:avLst/>
              </a:prstGeom>
              <a:solidFill>
                <a:srgbClr val="6699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extrusionH="914400"/>
            </p:spPr>
            <p:txBody>
              <a:bodyPr/>
              <a:lstStyle/>
              <a:p>
                <a:pPr algn="ctr" eaLnBrk="1" hangingPunct="1">
                  <a:spcBef>
                    <a:spcPct val="20000"/>
                  </a:spcBef>
                  <a:defRPr/>
                </a:pPr>
                <a:endParaRPr lang="zh-TW" altLang="en-US">
                  <a:latin typeface="Arial" charset="0"/>
                </a:endParaRPr>
              </a:p>
            </p:txBody>
          </p:sp>
          <p:sp>
            <p:nvSpPr>
              <p:cNvPr id="47" name="矩形 46"/>
              <p:cNvSpPr/>
              <p:nvPr/>
            </p:nvSpPr>
            <p:spPr bwMode="auto">
              <a:xfrm>
                <a:off x="7380312" y="4581128"/>
                <a:ext cx="216024" cy="216024"/>
              </a:xfrm>
              <a:prstGeom prst="rect">
                <a:avLst/>
              </a:prstGeom>
              <a:solidFill>
                <a:srgbClr val="6699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extrusionH="914400"/>
            </p:spPr>
            <p:txBody>
              <a:bodyPr/>
              <a:lstStyle/>
              <a:p>
                <a:pPr algn="ctr" eaLnBrk="1" hangingPunct="1">
                  <a:spcBef>
                    <a:spcPct val="20000"/>
                  </a:spcBef>
                  <a:defRPr/>
                </a:pPr>
                <a:endParaRPr lang="zh-TW" altLang="en-US">
                  <a:latin typeface="Arial" charset="0"/>
                </a:endParaRPr>
              </a:p>
            </p:txBody>
          </p:sp>
          <p:sp>
            <p:nvSpPr>
              <p:cNvPr id="48" name="矩形 47"/>
              <p:cNvSpPr/>
              <p:nvPr/>
            </p:nvSpPr>
            <p:spPr bwMode="auto">
              <a:xfrm>
                <a:off x="7596336" y="4365104"/>
                <a:ext cx="216024" cy="216024"/>
              </a:xfrm>
              <a:prstGeom prst="rect">
                <a:avLst/>
              </a:prstGeom>
              <a:solidFill>
                <a:srgbClr val="6699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extrusionH="914400"/>
            </p:spPr>
            <p:txBody>
              <a:bodyPr/>
              <a:lstStyle/>
              <a:p>
                <a:pPr algn="ctr" eaLnBrk="1" hangingPunct="1">
                  <a:spcBef>
                    <a:spcPct val="20000"/>
                  </a:spcBef>
                  <a:defRPr/>
                </a:pPr>
                <a:endParaRPr lang="zh-TW" altLang="en-US">
                  <a:latin typeface="Arial" charset="0"/>
                </a:endParaRPr>
              </a:p>
            </p:txBody>
          </p:sp>
          <p:sp>
            <p:nvSpPr>
              <p:cNvPr id="49" name="矩形 48"/>
              <p:cNvSpPr/>
              <p:nvPr/>
            </p:nvSpPr>
            <p:spPr bwMode="auto">
              <a:xfrm>
                <a:off x="7812360" y="4365104"/>
                <a:ext cx="216024" cy="216024"/>
              </a:xfrm>
              <a:prstGeom prst="rect">
                <a:avLst/>
              </a:prstGeom>
              <a:solidFill>
                <a:srgbClr val="6699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extrusionH="914400"/>
            </p:spPr>
            <p:txBody>
              <a:bodyPr/>
              <a:lstStyle/>
              <a:p>
                <a:pPr algn="ctr" eaLnBrk="1" hangingPunct="1">
                  <a:spcBef>
                    <a:spcPct val="20000"/>
                  </a:spcBef>
                  <a:defRPr/>
                </a:pPr>
                <a:endParaRPr lang="zh-TW" altLang="en-US">
                  <a:latin typeface="Arial" charset="0"/>
                </a:endParaRPr>
              </a:p>
            </p:txBody>
          </p:sp>
          <p:sp>
            <p:nvSpPr>
              <p:cNvPr id="50" name="矩形 49"/>
              <p:cNvSpPr/>
              <p:nvPr/>
            </p:nvSpPr>
            <p:spPr bwMode="auto">
              <a:xfrm>
                <a:off x="7596336" y="4581128"/>
                <a:ext cx="216024" cy="216024"/>
              </a:xfrm>
              <a:prstGeom prst="rect">
                <a:avLst/>
              </a:prstGeom>
              <a:solidFill>
                <a:srgbClr val="6699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extrusionH="914400"/>
            </p:spPr>
            <p:txBody>
              <a:bodyPr/>
              <a:lstStyle/>
              <a:p>
                <a:pPr algn="ctr" eaLnBrk="1" hangingPunct="1">
                  <a:spcBef>
                    <a:spcPct val="20000"/>
                  </a:spcBef>
                  <a:defRPr/>
                </a:pPr>
                <a:endParaRPr lang="zh-TW" altLang="en-US">
                  <a:latin typeface="Arial" charset="0"/>
                </a:endParaRPr>
              </a:p>
            </p:txBody>
          </p:sp>
          <p:sp>
            <p:nvSpPr>
              <p:cNvPr id="51" name="矩形 50"/>
              <p:cNvSpPr/>
              <p:nvPr/>
            </p:nvSpPr>
            <p:spPr bwMode="auto">
              <a:xfrm>
                <a:off x="7812360" y="4581128"/>
                <a:ext cx="216024" cy="216024"/>
              </a:xfrm>
              <a:prstGeom prst="rect">
                <a:avLst/>
              </a:prstGeom>
              <a:solidFill>
                <a:srgbClr val="6699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extrusionH="914400"/>
            </p:spPr>
            <p:txBody>
              <a:bodyPr/>
              <a:lstStyle/>
              <a:p>
                <a:pPr algn="ctr" eaLnBrk="1" hangingPunct="1">
                  <a:spcBef>
                    <a:spcPct val="20000"/>
                  </a:spcBef>
                  <a:defRPr/>
                </a:pPr>
                <a:endParaRPr lang="zh-TW" altLang="en-US">
                  <a:latin typeface="Arial" charset="0"/>
                </a:endParaRPr>
              </a:p>
            </p:txBody>
          </p:sp>
          <p:sp>
            <p:nvSpPr>
              <p:cNvPr id="52" name="橢圓 51"/>
              <p:cNvSpPr/>
              <p:nvPr/>
            </p:nvSpPr>
            <p:spPr bwMode="auto">
              <a:xfrm>
                <a:off x="7308304" y="4941168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extrusionH="914400"/>
            </p:spPr>
            <p:txBody>
              <a:bodyPr/>
              <a:lstStyle/>
              <a:p>
                <a:pPr algn="ctr" eaLnBrk="1" hangingPunct="1">
                  <a:spcBef>
                    <a:spcPct val="20000"/>
                  </a:spcBef>
                  <a:defRPr/>
                </a:pPr>
                <a:endParaRPr lang="zh-TW" altLang="en-US">
                  <a:latin typeface="Arial" charset="0"/>
                </a:endParaRPr>
              </a:p>
            </p:txBody>
          </p:sp>
          <p:sp>
            <p:nvSpPr>
              <p:cNvPr id="53" name="橢圓 52"/>
              <p:cNvSpPr/>
              <p:nvPr/>
            </p:nvSpPr>
            <p:spPr bwMode="auto">
              <a:xfrm>
                <a:off x="7524328" y="4941168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extrusionH="914400"/>
            </p:spPr>
            <p:txBody>
              <a:bodyPr/>
              <a:lstStyle/>
              <a:p>
                <a:pPr algn="ctr" eaLnBrk="1" hangingPunct="1">
                  <a:spcBef>
                    <a:spcPct val="20000"/>
                  </a:spcBef>
                  <a:defRPr/>
                </a:pPr>
                <a:endParaRPr lang="zh-TW" altLang="en-US">
                  <a:latin typeface="Arial" charset="0"/>
                </a:endParaRPr>
              </a:p>
            </p:txBody>
          </p:sp>
          <p:sp>
            <p:nvSpPr>
              <p:cNvPr id="54" name="橢圓 53"/>
              <p:cNvSpPr/>
              <p:nvPr/>
            </p:nvSpPr>
            <p:spPr bwMode="auto">
              <a:xfrm>
                <a:off x="7740352" y="4941168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extrusionH="914400"/>
            </p:spPr>
            <p:txBody>
              <a:bodyPr/>
              <a:lstStyle/>
              <a:p>
                <a:pPr algn="ctr" eaLnBrk="1" hangingPunct="1">
                  <a:spcBef>
                    <a:spcPct val="20000"/>
                  </a:spcBef>
                  <a:defRPr/>
                </a:pPr>
                <a:endParaRPr lang="zh-TW" altLang="en-US">
                  <a:latin typeface="Arial" charset="0"/>
                </a:endParaRPr>
              </a:p>
            </p:txBody>
          </p:sp>
          <p:sp>
            <p:nvSpPr>
              <p:cNvPr id="55" name="橢圓 54"/>
              <p:cNvSpPr/>
              <p:nvPr/>
            </p:nvSpPr>
            <p:spPr bwMode="auto">
              <a:xfrm>
                <a:off x="7956376" y="4941168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extrusionH="914400"/>
            </p:spPr>
            <p:txBody>
              <a:bodyPr/>
              <a:lstStyle/>
              <a:p>
                <a:pPr algn="ctr" eaLnBrk="1" hangingPunct="1">
                  <a:spcBef>
                    <a:spcPct val="20000"/>
                  </a:spcBef>
                  <a:defRPr/>
                </a:pPr>
                <a:endParaRPr lang="zh-TW" altLang="en-US">
                  <a:latin typeface="Arial" charset="0"/>
                </a:endParaRPr>
              </a:p>
            </p:txBody>
          </p:sp>
          <p:sp>
            <p:nvSpPr>
              <p:cNvPr id="56" name="橢圓 55"/>
              <p:cNvSpPr/>
              <p:nvPr/>
            </p:nvSpPr>
            <p:spPr bwMode="auto">
              <a:xfrm>
                <a:off x="8172400" y="4941168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extrusionH="914400"/>
            </p:spPr>
            <p:txBody>
              <a:bodyPr/>
              <a:lstStyle/>
              <a:p>
                <a:pPr algn="ctr" eaLnBrk="1" hangingPunct="1">
                  <a:spcBef>
                    <a:spcPct val="20000"/>
                  </a:spcBef>
                  <a:defRPr/>
                </a:pPr>
                <a:endParaRPr lang="zh-TW" altLang="en-US">
                  <a:latin typeface="Arial" charset="0"/>
                </a:endParaRPr>
              </a:p>
            </p:txBody>
          </p:sp>
          <p:grpSp>
            <p:nvGrpSpPr>
              <p:cNvPr id="12" name="群組 60"/>
              <p:cNvGrpSpPr/>
              <p:nvPr/>
            </p:nvGrpSpPr>
            <p:grpSpPr>
              <a:xfrm>
                <a:off x="7164288" y="4221088"/>
                <a:ext cx="618755" cy="144016"/>
                <a:chOff x="5897461" y="1700808"/>
                <a:chExt cx="2346947" cy="320939"/>
              </a:xfrm>
            </p:grpSpPr>
            <p:sp>
              <p:nvSpPr>
                <p:cNvPr id="57" name="手繪多邊形 56"/>
                <p:cNvSpPr/>
                <p:nvPr/>
              </p:nvSpPr>
              <p:spPr bwMode="auto">
                <a:xfrm>
                  <a:off x="5897461" y="1728132"/>
                  <a:ext cx="587229" cy="293615"/>
                </a:xfrm>
                <a:custGeom>
                  <a:avLst/>
                  <a:gdLst>
                    <a:gd name="connsiteX0" fmla="*/ 0 w 587229"/>
                    <a:gd name="connsiteY0" fmla="*/ 285226 h 293615"/>
                    <a:gd name="connsiteX1" fmla="*/ 285225 w 587229"/>
                    <a:gd name="connsiteY1" fmla="*/ 285226 h 293615"/>
                    <a:gd name="connsiteX2" fmla="*/ 293614 w 587229"/>
                    <a:gd name="connsiteY2" fmla="*/ 0 h 293615"/>
                    <a:gd name="connsiteX3" fmla="*/ 587229 w 587229"/>
                    <a:gd name="connsiteY3" fmla="*/ 0 h 293615"/>
                    <a:gd name="connsiteX4" fmla="*/ 587229 w 587229"/>
                    <a:gd name="connsiteY4" fmla="*/ 293615 h 2936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87229" h="293615">
                      <a:moveTo>
                        <a:pt x="0" y="285226"/>
                      </a:moveTo>
                      <a:lnTo>
                        <a:pt x="285225" y="285226"/>
                      </a:lnTo>
                      <a:lnTo>
                        <a:pt x="293614" y="0"/>
                      </a:lnTo>
                      <a:lnTo>
                        <a:pt x="587229" y="0"/>
                      </a:lnTo>
                      <a:lnTo>
                        <a:pt x="587229" y="293615"/>
                      </a:lnTo>
                    </a:path>
                  </a:pathLst>
                </a:custGeom>
                <a:noFill/>
                <a:ln w="1905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extrusionH="914400"/>
              </p:spPr>
              <p:txBody>
                <a:bodyPr/>
                <a:lstStyle/>
                <a:p>
                  <a:pPr algn="ctr" eaLnBrk="1" hangingPunct="1">
                    <a:spcBef>
                      <a:spcPct val="20000"/>
                    </a:spcBef>
                    <a:defRPr/>
                  </a:pPr>
                  <a:endParaRPr lang="zh-TW" altLang="en-US">
                    <a:latin typeface="Arial" charset="0"/>
                  </a:endParaRPr>
                </a:p>
              </p:txBody>
            </p:sp>
            <p:sp>
              <p:nvSpPr>
                <p:cNvPr id="58" name="手繪多邊形 57"/>
                <p:cNvSpPr/>
                <p:nvPr/>
              </p:nvSpPr>
              <p:spPr bwMode="auto">
                <a:xfrm>
                  <a:off x="6488273" y="1728132"/>
                  <a:ext cx="587229" cy="293615"/>
                </a:xfrm>
                <a:custGeom>
                  <a:avLst/>
                  <a:gdLst>
                    <a:gd name="connsiteX0" fmla="*/ 0 w 587229"/>
                    <a:gd name="connsiteY0" fmla="*/ 285226 h 293615"/>
                    <a:gd name="connsiteX1" fmla="*/ 285225 w 587229"/>
                    <a:gd name="connsiteY1" fmla="*/ 285226 h 293615"/>
                    <a:gd name="connsiteX2" fmla="*/ 293614 w 587229"/>
                    <a:gd name="connsiteY2" fmla="*/ 0 h 293615"/>
                    <a:gd name="connsiteX3" fmla="*/ 587229 w 587229"/>
                    <a:gd name="connsiteY3" fmla="*/ 0 h 293615"/>
                    <a:gd name="connsiteX4" fmla="*/ 587229 w 587229"/>
                    <a:gd name="connsiteY4" fmla="*/ 293615 h 2936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87229" h="293615">
                      <a:moveTo>
                        <a:pt x="0" y="285226"/>
                      </a:moveTo>
                      <a:lnTo>
                        <a:pt x="285225" y="285226"/>
                      </a:lnTo>
                      <a:lnTo>
                        <a:pt x="293614" y="0"/>
                      </a:lnTo>
                      <a:lnTo>
                        <a:pt x="587229" y="0"/>
                      </a:lnTo>
                      <a:lnTo>
                        <a:pt x="587229" y="293615"/>
                      </a:lnTo>
                    </a:path>
                  </a:pathLst>
                </a:custGeom>
                <a:noFill/>
                <a:ln w="1905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extrusionH="914400"/>
              </p:spPr>
              <p:txBody>
                <a:bodyPr/>
                <a:lstStyle/>
                <a:p>
                  <a:pPr algn="ctr" eaLnBrk="1" hangingPunct="1">
                    <a:spcBef>
                      <a:spcPct val="20000"/>
                    </a:spcBef>
                    <a:defRPr/>
                  </a:pPr>
                  <a:endParaRPr lang="zh-TW" altLang="en-US">
                    <a:latin typeface="Arial" charset="0"/>
                  </a:endParaRPr>
                </a:p>
              </p:txBody>
            </p:sp>
            <p:sp>
              <p:nvSpPr>
                <p:cNvPr id="59" name="手繪多邊形 58"/>
                <p:cNvSpPr/>
                <p:nvPr/>
              </p:nvSpPr>
              <p:spPr bwMode="auto">
                <a:xfrm>
                  <a:off x="7066367" y="1700808"/>
                  <a:ext cx="587229" cy="293615"/>
                </a:xfrm>
                <a:custGeom>
                  <a:avLst/>
                  <a:gdLst>
                    <a:gd name="connsiteX0" fmla="*/ 0 w 587229"/>
                    <a:gd name="connsiteY0" fmla="*/ 285226 h 293615"/>
                    <a:gd name="connsiteX1" fmla="*/ 285225 w 587229"/>
                    <a:gd name="connsiteY1" fmla="*/ 285226 h 293615"/>
                    <a:gd name="connsiteX2" fmla="*/ 293614 w 587229"/>
                    <a:gd name="connsiteY2" fmla="*/ 0 h 293615"/>
                    <a:gd name="connsiteX3" fmla="*/ 587229 w 587229"/>
                    <a:gd name="connsiteY3" fmla="*/ 0 h 293615"/>
                    <a:gd name="connsiteX4" fmla="*/ 587229 w 587229"/>
                    <a:gd name="connsiteY4" fmla="*/ 293615 h 2936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87229" h="293615">
                      <a:moveTo>
                        <a:pt x="0" y="285226"/>
                      </a:moveTo>
                      <a:lnTo>
                        <a:pt x="285225" y="285226"/>
                      </a:lnTo>
                      <a:lnTo>
                        <a:pt x="293614" y="0"/>
                      </a:lnTo>
                      <a:lnTo>
                        <a:pt x="587229" y="0"/>
                      </a:lnTo>
                      <a:lnTo>
                        <a:pt x="587229" y="293615"/>
                      </a:lnTo>
                    </a:path>
                  </a:pathLst>
                </a:custGeom>
                <a:noFill/>
                <a:ln w="1905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extrusionH="914400"/>
              </p:spPr>
              <p:txBody>
                <a:bodyPr/>
                <a:lstStyle/>
                <a:p>
                  <a:pPr algn="ctr" eaLnBrk="1" hangingPunct="1">
                    <a:spcBef>
                      <a:spcPct val="20000"/>
                    </a:spcBef>
                    <a:defRPr/>
                  </a:pPr>
                  <a:endParaRPr lang="zh-TW" altLang="en-US">
                    <a:latin typeface="Arial" charset="0"/>
                  </a:endParaRPr>
                </a:p>
              </p:txBody>
            </p:sp>
            <p:sp>
              <p:nvSpPr>
                <p:cNvPr id="60" name="手繪多邊形 59"/>
                <p:cNvSpPr/>
                <p:nvPr/>
              </p:nvSpPr>
              <p:spPr bwMode="auto">
                <a:xfrm>
                  <a:off x="7657179" y="1700808"/>
                  <a:ext cx="587229" cy="293615"/>
                </a:xfrm>
                <a:custGeom>
                  <a:avLst/>
                  <a:gdLst>
                    <a:gd name="connsiteX0" fmla="*/ 0 w 587229"/>
                    <a:gd name="connsiteY0" fmla="*/ 285226 h 293615"/>
                    <a:gd name="connsiteX1" fmla="*/ 285225 w 587229"/>
                    <a:gd name="connsiteY1" fmla="*/ 285226 h 293615"/>
                    <a:gd name="connsiteX2" fmla="*/ 293614 w 587229"/>
                    <a:gd name="connsiteY2" fmla="*/ 0 h 293615"/>
                    <a:gd name="connsiteX3" fmla="*/ 587229 w 587229"/>
                    <a:gd name="connsiteY3" fmla="*/ 0 h 293615"/>
                    <a:gd name="connsiteX4" fmla="*/ 587229 w 587229"/>
                    <a:gd name="connsiteY4" fmla="*/ 293615 h 2936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87229" h="293615">
                      <a:moveTo>
                        <a:pt x="0" y="285226"/>
                      </a:moveTo>
                      <a:lnTo>
                        <a:pt x="285225" y="285226"/>
                      </a:lnTo>
                      <a:lnTo>
                        <a:pt x="293614" y="0"/>
                      </a:lnTo>
                      <a:lnTo>
                        <a:pt x="587229" y="0"/>
                      </a:lnTo>
                      <a:lnTo>
                        <a:pt x="587229" y="293615"/>
                      </a:lnTo>
                    </a:path>
                  </a:pathLst>
                </a:custGeom>
                <a:noFill/>
                <a:ln w="1905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extrusionH="914400"/>
              </p:spPr>
              <p:txBody>
                <a:bodyPr/>
                <a:lstStyle/>
                <a:p>
                  <a:pPr algn="ctr" eaLnBrk="1" hangingPunct="1">
                    <a:spcBef>
                      <a:spcPct val="20000"/>
                    </a:spcBef>
                    <a:defRPr/>
                  </a:pPr>
                  <a:endParaRPr lang="zh-TW" altLang="en-US">
                    <a:latin typeface="Arial" charset="0"/>
                  </a:endParaRPr>
                </a:p>
              </p:txBody>
            </p:sp>
          </p:grpSp>
          <p:grpSp>
            <p:nvGrpSpPr>
              <p:cNvPr id="13" name="群組 66"/>
              <p:cNvGrpSpPr/>
              <p:nvPr/>
            </p:nvGrpSpPr>
            <p:grpSpPr>
              <a:xfrm>
                <a:off x="7291521" y="4437112"/>
                <a:ext cx="643922" cy="144016"/>
                <a:chOff x="7291521" y="2708920"/>
                <a:chExt cx="643922" cy="144016"/>
              </a:xfrm>
            </p:grpSpPr>
            <p:sp>
              <p:nvSpPr>
                <p:cNvPr id="63" name="手繪多邊形 62"/>
                <p:cNvSpPr/>
                <p:nvPr/>
              </p:nvSpPr>
              <p:spPr bwMode="auto">
                <a:xfrm>
                  <a:off x="7291521" y="2721181"/>
                  <a:ext cx="154819" cy="131755"/>
                </a:xfrm>
                <a:custGeom>
                  <a:avLst/>
                  <a:gdLst>
                    <a:gd name="connsiteX0" fmla="*/ 0 w 587229"/>
                    <a:gd name="connsiteY0" fmla="*/ 285226 h 293615"/>
                    <a:gd name="connsiteX1" fmla="*/ 285225 w 587229"/>
                    <a:gd name="connsiteY1" fmla="*/ 285226 h 293615"/>
                    <a:gd name="connsiteX2" fmla="*/ 293614 w 587229"/>
                    <a:gd name="connsiteY2" fmla="*/ 0 h 293615"/>
                    <a:gd name="connsiteX3" fmla="*/ 587229 w 587229"/>
                    <a:gd name="connsiteY3" fmla="*/ 0 h 293615"/>
                    <a:gd name="connsiteX4" fmla="*/ 587229 w 587229"/>
                    <a:gd name="connsiteY4" fmla="*/ 293615 h 2936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87229" h="293615">
                      <a:moveTo>
                        <a:pt x="0" y="285226"/>
                      </a:moveTo>
                      <a:lnTo>
                        <a:pt x="285225" y="285226"/>
                      </a:lnTo>
                      <a:lnTo>
                        <a:pt x="293614" y="0"/>
                      </a:lnTo>
                      <a:lnTo>
                        <a:pt x="587229" y="0"/>
                      </a:lnTo>
                      <a:lnTo>
                        <a:pt x="587229" y="293615"/>
                      </a:lnTo>
                    </a:path>
                  </a:pathLst>
                </a:custGeom>
                <a:noFill/>
                <a:ln w="1905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extrusionH="914400"/>
              </p:spPr>
              <p:txBody>
                <a:bodyPr/>
                <a:lstStyle/>
                <a:p>
                  <a:pPr algn="ctr" eaLnBrk="1" hangingPunct="1">
                    <a:spcBef>
                      <a:spcPct val="20000"/>
                    </a:spcBef>
                    <a:defRPr/>
                  </a:pPr>
                  <a:endParaRPr lang="zh-TW" altLang="en-US">
                    <a:latin typeface="Arial" charset="0"/>
                  </a:endParaRPr>
                </a:p>
              </p:txBody>
            </p:sp>
            <p:sp>
              <p:nvSpPr>
                <p:cNvPr id="66" name="手繪多邊形 65"/>
                <p:cNvSpPr/>
                <p:nvPr/>
              </p:nvSpPr>
              <p:spPr bwMode="auto">
                <a:xfrm>
                  <a:off x="7452320" y="2708920"/>
                  <a:ext cx="483123" cy="144016"/>
                </a:xfrm>
                <a:custGeom>
                  <a:avLst/>
                  <a:gdLst>
                    <a:gd name="connsiteX0" fmla="*/ 0 w 587229"/>
                    <a:gd name="connsiteY0" fmla="*/ 285226 h 293615"/>
                    <a:gd name="connsiteX1" fmla="*/ 285225 w 587229"/>
                    <a:gd name="connsiteY1" fmla="*/ 285226 h 293615"/>
                    <a:gd name="connsiteX2" fmla="*/ 293614 w 587229"/>
                    <a:gd name="connsiteY2" fmla="*/ 0 h 293615"/>
                    <a:gd name="connsiteX3" fmla="*/ 587229 w 587229"/>
                    <a:gd name="connsiteY3" fmla="*/ 0 h 293615"/>
                    <a:gd name="connsiteX4" fmla="*/ 587229 w 587229"/>
                    <a:gd name="connsiteY4" fmla="*/ 293615 h 2936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87229" h="293615">
                      <a:moveTo>
                        <a:pt x="0" y="285226"/>
                      </a:moveTo>
                      <a:lnTo>
                        <a:pt x="285225" y="285226"/>
                      </a:lnTo>
                      <a:lnTo>
                        <a:pt x="293614" y="0"/>
                      </a:lnTo>
                      <a:lnTo>
                        <a:pt x="587229" y="0"/>
                      </a:lnTo>
                      <a:lnTo>
                        <a:pt x="587229" y="293615"/>
                      </a:lnTo>
                    </a:path>
                  </a:pathLst>
                </a:custGeom>
                <a:noFill/>
                <a:ln w="1905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extrusionH="914400"/>
              </p:spPr>
              <p:txBody>
                <a:bodyPr/>
                <a:lstStyle/>
                <a:p>
                  <a:pPr algn="ctr" eaLnBrk="1" hangingPunct="1">
                    <a:spcBef>
                      <a:spcPct val="20000"/>
                    </a:spcBef>
                    <a:defRPr/>
                  </a:pPr>
                  <a:endParaRPr lang="zh-TW" altLang="en-US">
                    <a:latin typeface="Arial" charset="0"/>
                  </a:endParaRPr>
                </a:p>
              </p:txBody>
            </p:sp>
          </p:grpSp>
        </p:grpSp>
        <p:sp>
          <p:nvSpPr>
            <p:cNvPr id="8201" name="向右箭號 68"/>
            <p:cNvSpPr>
              <a:spLocks noChangeArrowheads="1"/>
            </p:cNvSpPr>
            <p:nvPr/>
          </p:nvSpPr>
          <p:spPr bwMode="auto">
            <a:xfrm>
              <a:off x="6372200" y="4293096"/>
              <a:ext cx="581499" cy="288032"/>
            </a:xfrm>
            <a:prstGeom prst="rightArrow">
              <a:avLst>
                <a:gd name="adj1" fmla="val 50000"/>
                <a:gd name="adj2" fmla="val 50004"/>
              </a:avLst>
            </a:prstGeom>
            <a:solidFill>
              <a:srgbClr val="FFCC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8202" name="文字方塊 69"/>
            <p:cNvSpPr txBox="1">
              <a:spLocks noChangeArrowheads="1"/>
            </p:cNvSpPr>
            <p:nvPr/>
          </p:nvSpPr>
          <p:spPr bwMode="auto">
            <a:xfrm>
              <a:off x="335042" y="4882515"/>
              <a:ext cx="2364750" cy="1138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TW" sz="2000">
                  <a:solidFill>
                    <a:srgbClr val="FFFF66"/>
                  </a:solidFill>
                </a:rPr>
                <a:t>initial block </a:t>
              </a:r>
            </a:p>
            <a:p>
              <a:pPr eaLnBrk="1" hangingPunct="1">
                <a:buFontTx/>
                <a:buNone/>
              </a:pPr>
              <a:r>
                <a:rPr lang="en-US" altLang="zh-TW" sz="2000">
                  <a:solidFill>
                    <a:srgbClr val="FFFF66"/>
                  </a:solidFill>
                </a:rPr>
                <a:t>as </a:t>
              </a:r>
              <a:r>
                <a:rPr lang="en-US" altLang="zh-TW" sz="2000">
                  <a:solidFill>
                    <a:schemeClr val="bg1"/>
                  </a:solidFill>
                </a:rPr>
                <a:t>signal generator</a:t>
              </a:r>
            </a:p>
            <a:p>
              <a:pPr eaLnBrk="1" hangingPunct="1">
                <a:buFontTx/>
                <a:buNone/>
              </a:pPr>
              <a:r>
                <a:rPr lang="en-US" altLang="zh-TW" sz="2000">
                  <a:solidFill>
                    <a:srgbClr val="FFFF66"/>
                  </a:solidFill>
                </a:rPr>
                <a:t>and </a:t>
              </a:r>
              <a:r>
                <a:rPr lang="en-US" altLang="zh-TW" sz="2000">
                  <a:solidFill>
                    <a:schemeClr val="bg1"/>
                  </a:solidFill>
                </a:rPr>
                <a:t>logic analyzer</a:t>
              </a:r>
              <a:endParaRPr lang="zh-TW" altLang="en-US" sz="2000">
                <a:solidFill>
                  <a:schemeClr val="bg1"/>
                </a:solidFill>
              </a:endParaRPr>
            </a:p>
          </p:txBody>
        </p:sp>
        <p:sp>
          <p:nvSpPr>
            <p:cNvPr id="8203" name="文字方塊 70"/>
            <p:cNvSpPr txBox="1">
              <a:spLocks noChangeArrowheads="1"/>
            </p:cNvSpPr>
            <p:nvPr/>
          </p:nvSpPr>
          <p:spPr bwMode="auto">
            <a:xfrm>
              <a:off x="6588224" y="4725144"/>
              <a:ext cx="2052165" cy="1877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TW" sz="2000">
                  <a:solidFill>
                    <a:srgbClr val="FFFF66"/>
                  </a:solidFill>
                </a:rPr>
                <a:t>$display</a:t>
              </a:r>
            </a:p>
            <a:p>
              <a:pPr eaLnBrk="1" hangingPunct="1">
                <a:buFontTx/>
                <a:buNone/>
              </a:pPr>
              <a:r>
                <a:rPr lang="en-US" altLang="zh-TW" sz="2000">
                  <a:solidFill>
                    <a:srgbClr val="FFFF66"/>
                  </a:solidFill>
                </a:rPr>
                <a:t>$monitor</a:t>
              </a:r>
            </a:p>
            <a:p>
              <a:pPr eaLnBrk="1" hangingPunct="1">
                <a:buFontTx/>
                <a:buNone/>
              </a:pPr>
              <a:r>
                <a:rPr lang="en-US" altLang="zh-TW" sz="2000">
                  <a:solidFill>
                    <a:srgbClr val="FFFF66"/>
                  </a:solidFill>
                </a:rPr>
                <a:t>waveform</a:t>
              </a:r>
            </a:p>
            <a:p>
              <a:pPr eaLnBrk="1" hangingPunct="1">
                <a:buFontTx/>
                <a:buNone/>
              </a:pPr>
              <a:r>
                <a:rPr lang="en-US" altLang="zh-TW" sz="2000">
                  <a:solidFill>
                    <a:srgbClr val="FFFF66"/>
                  </a:solidFill>
                </a:rPr>
                <a:t>like a </a:t>
              </a:r>
              <a:r>
                <a:rPr lang="en-US" altLang="zh-TW" sz="2000">
                  <a:solidFill>
                    <a:schemeClr val="bg1"/>
                  </a:solidFill>
                </a:rPr>
                <a:t>scope</a:t>
              </a:r>
            </a:p>
            <a:p>
              <a:pPr eaLnBrk="1" hangingPunct="1">
                <a:buFontTx/>
                <a:buNone/>
              </a:pPr>
              <a:r>
                <a:rPr lang="en-US" altLang="zh-TW" sz="2000">
                  <a:solidFill>
                    <a:srgbClr val="FFFF66"/>
                  </a:solidFill>
                </a:rPr>
                <a:t>or </a:t>
              </a:r>
              <a:r>
                <a:rPr lang="en-US" altLang="zh-TW" sz="2000">
                  <a:solidFill>
                    <a:schemeClr val="bg1"/>
                  </a:solidFill>
                </a:rPr>
                <a:t>logic analyzer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rgbClr val="66FFFF"/>
                </a:solidFill>
              </a:rPr>
              <a:t>Hierarchy Design Orientation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468313" y="1341438"/>
            <a:ext cx="1878012" cy="2257425"/>
            <a:chOff x="295" y="1117"/>
            <a:chExt cx="1183" cy="1422"/>
          </a:xfrm>
        </p:grpSpPr>
        <p:grpSp>
          <p:nvGrpSpPr>
            <p:cNvPr id="9235" name="Group 22"/>
            <p:cNvGrpSpPr>
              <a:grpSpLocks/>
            </p:cNvGrpSpPr>
            <p:nvPr/>
          </p:nvGrpSpPr>
          <p:grpSpPr bwMode="auto">
            <a:xfrm>
              <a:off x="295" y="1117"/>
              <a:ext cx="1134" cy="1180"/>
              <a:chOff x="839" y="2069"/>
              <a:chExt cx="1134" cy="1180"/>
            </a:xfrm>
          </p:grpSpPr>
          <p:sp>
            <p:nvSpPr>
              <p:cNvPr id="9237" name="Line 14"/>
              <p:cNvSpPr>
                <a:spLocks noChangeShapeType="1"/>
              </p:cNvSpPr>
              <p:nvPr/>
            </p:nvSpPr>
            <p:spPr bwMode="auto">
              <a:xfrm flipV="1">
                <a:off x="975" y="2795"/>
                <a:ext cx="227" cy="31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238" name="Oval 13"/>
              <p:cNvSpPr>
                <a:spLocks noChangeArrowheads="1"/>
              </p:cNvSpPr>
              <p:nvPr/>
            </p:nvSpPr>
            <p:spPr bwMode="auto">
              <a:xfrm>
                <a:off x="839" y="2976"/>
                <a:ext cx="272" cy="27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9239" name="Line 15"/>
              <p:cNvSpPr>
                <a:spLocks noChangeShapeType="1"/>
              </p:cNvSpPr>
              <p:nvPr/>
            </p:nvSpPr>
            <p:spPr bwMode="auto">
              <a:xfrm flipH="1" flipV="1">
                <a:off x="1338" y="2795"/>
                <a:ext cx="181" cy="31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240" name="Oval 16"/>
              <p:cNvSpPr>
                <a:spLocks noChangeArrowheads="1"/>
              </p:cNvSpPr>
              <p:nvPr/>
            </p:nvSpPr>
            <p:spPr bwMode="auto">
              <a:xfrm>
                <a:off x="1383" y="2976"/>
                <a:ext cx="272" cy="27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9241" name="Line 17"/>
              <p:cNvSpPr>
                <a:spLocks noChangeShapeType="1"/>
              </p:cNvSpPr>
              <p:nvPr/>
            </p:nvSpPr>
            <p:spPr bwMode="auto">
              <a:xfrm flipV="1">
                <a:off x="1292" y="2342"/>
                <a:ext cx="227" cy="31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242" name="Oval 18"/>
              <p:cNvSpPr>
                <a:spLocks noChangeArrowheads="1"/>
              </p:cNvSpPr>
              <p:nvPr/>
            </p:nvSpPr>
            <p:spPr bwMode="auto">
              <a:xfrm>
                <a:off x="1156" y="2523"/>
                <a:ext cx="272" cy="27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9243" name="Line 19"/>
              <p:cNvSpPr>
                <a:spLocks noChangeShapeType="1"/>
              </p:cNvSpPr>
              <p:nvPr/>
            </p:nvSpPr>
            <p:spPr bwMode="auto">
              <a:xfrm flipH="1" flipV="1">
                <a:off x="1656" y="2342"/>
                <a:ext cx="181" cy="31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9244" name="Oval 20"/>
              <p:cNvSpPr>
                <a:spLocks noChangeArrowheads="1"/>
              </p:cNvSpPr>
              <p:nvPr/>
            </p:nvSpPr>
            <p:spPr bwMode="auto">
              <a:xfrm>
                <a:off x="1701" y="2523"/>
                <a:ext cx="272" cy="27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9245" name="Oval 21"/>
              <p:cNvSpPr>
                <a:spLocks noChangeArrowheads="1"/>
              </p:cNvSpPr>
              <p:nvPr/>
            </p:nvSpPr>
            <p:spPr bwMode="auto">
              <a:xfrm>
                <a:off x="1474" y="2069"/>
                <a:ext cx="272" cy="27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</p:grpSp>
        <p:sp>
          <p:nvSpPr>
            <p:cNvPr id="9236" name="Text Box 23"/>
            <p:cNvSpPr txBox="1">
              <a:spLocks noChangeArrowheads="1"/>
            </p:cNvSpPr>
            <p:nvPr/>
          </p:nvSpPr>
          <p:spPr bwMode="auto">
            <a:xfrm>
              <a:off x="476" y="2251"/>
              <a:ext cx="10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Bottom-up</a:t>
              </a:r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468313" y="4005263"/>
            <a:ext cx="1857375" cy="2305050"/>
            <a:chOff x="295" y="2523"/>
            <a:chExt cx="1170" cy="1452"/>
          </a:xfrm>
        </p:grpSpPr>
        <p:sp>
          <p:nvSpPr>
            <p:cNvPr id="9225" name="Line 27"/>
            <p:cNvSpPr>
              <a:spLocks noChangeShapeType="1"/>
            </p:cNvSpPr>
            <p:nvPr/>
          </p:nvSpPr>
          <p:spPr bwMode="auto">
            <a:xfrm flipV="1">
              <a:off x="521" y="3385"/>
              <a:ext cx="227" cy="31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6" name="Oval 28"/>
            <p:cNvSpPr>
              <a:spLocks noChangeArrowheads="1"/>
            </p:cNvSpPr>
            <p:nvPr/>
          </p:nvSpPr>
          <p:spPr bwMode="auto">
            <a:xfrm>
              <a:off x="295" y="3702"/>
              <a:ext cx="272" cy="27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9227" name="Line 29"/>
            <p:cNvSpPr>
              <a:spLocks noChangeShapeType="1"/>
            </p:cNvSpPr>
            <p:nvPr/>
          </p:nvSpPr>
          <p:spPr bwMode="auto">
            <a:xfrm flipH="1" flipV="1">
              <a:off x="748" y="3385"/>
              <a:ext cx="181" cy="31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8" name="Oval 30"/>
            <p:cNvSpPr>
              <a:spLocks noChangeArrowheads="1"/>
            </p:cNvSpPr>
            <p:nvPr/>
          </p:nvSpPr>
          <p:spPr bwMode="auto">
            <a:xfrm>
              <a:off x="839" y="3702"/>
              <a:ext cx="272" cy="27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9229" name="Line 31"/>
            <p:cNvSpPr>
              <a:spLocks noChangeShapeType="1"/>
            </p:cNvSpPr>
            <p:nvPr/>
          </p:nvSpPr>
          <p:spPr bwMode="auto">
            <a:xfrm flipV="1">
              <a:off x="839" y="2931"/>
              <a:ext cx="227" cy="31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30" name="Oval 32"/>
            <p:cNvSpPr>
              <a:spLocks noChangeArrowheads="1"/>
            </p:cNvSpPr>
            <p:nvPr/>
          </p:nvSpPr>
          <p:spPr bwMode="auto">
            <a:xfrm>
              <a:off x="612" y="3249"/>
              <a:ext cx="272" cy="27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9231" name="Line 33"/>
            <p:cNvSpPr>
              <a:spLocks noChangeShapeType="1"/>
            </p:cNvSpPr>
            <p:nvPr/>
          </p:nvSpPr>
          <p:spPr bwMode="auto">
            <a:xfrm flipH="1" flipV="1">
              <a:off x="1066" y="2931"/>
              <a:ext cx="181" cy="31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32" name="Oval 34"/>
            <p:cNvSpPr>
              <a:spLocks noChangeArrowheads="1"/>
            </p:cNvSpPr>
            <p:nvPr/>
          </p:nvSpPr>
          <p:spPr bwMode="auto">
            <a:xfrm>
              <a:off x="1157" y="3249"/>
              <a:ext cx="272" cy="27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9233" name="Oval 35"/>
            <p:cNvSpPr>
              <a:spLocks noChangeArrowheads="1"/>
            </p:cNvSpPr>
            <p:nvPr/>
          </p:nvSpPr>
          <p:spPr bwMode="auto">
            <a:xfrm>
              <a:off x="930" y="2795"/>
              <a:ext cx="272" cy="27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9234" name="Text Box 36"/>
            <p:cNvSpPr txBox="1">
              <a:spLocks noChangeArrowheads="1"/>
            </p:cNvSpPr>
            <p:nvPr/>
          </p:nvSpPr>
          <p:spPr bwMode="auto">
            <a:xfrm>
              <a:off x="494" y="2523"/>
              <a:ext cx="9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400">
                  <a:solidFill>
                    <a:schemeClr val="bg1"/>
                  </a:solidFill>
                </a:rPr>
                <a:t>Top-down</a:t>
              </a:r>
            </a:p>
          </p:txBody>
        </p:sp>
      </p:grpSp>
      <p:sp>
        <p:nvSpPr>
          <p:cNvPr id="455719" name="Rectangle 39"/>
          <p:cNvSpPr>
            <a:spLocks noChangeArrowheads="1"/>
          </p:cNvSpPr>
          <p:nvPr/>
        </p:nvSpPr>
        <p:spPr bwMode="auto">
          <a:xfrm>
            <a:off x="2700338" y="1219200"/>
            <a:ext cx="62642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TW" sz="2400"/>
              <a:t>Long-term library construction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400"/>
              <a:t>Easy modularization</a:t>
            </a:r>
          </a:p>
        </p:txBody>
      </p:sp>
      <p:sp>
        <p:nvSpPr>
          <p:cNvPr id="455720" name="Rectangle 40"/>
          <p:cNvSpPr>
            <a:spLocks noChangeArrowheads="1"/>
          </p:cNvSpPr>
          <p:nvPr/>
        </p:nvSpPr>
        <p:spPr bwMode="auto">
          <a:xfrm>
            <a:off x="2700338" y="5229225"/>
            <a:ext cx="62642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TW" sz="2400"/>
              <a:t>Shorten design phase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400"/>
              <a:t>Should be modularized carefully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400"/>
              <a:t>Ideal EDA Flow</a:t>
            </a:r>
          </a:p>
        </p:txBody>
      </p:sp>
      <p:sp>
        <p:nvSpPr>
          <p:cNvPr id="455724" name="AutoShape 44"/>
          <p:cNvSpPr>
            <a:spLocks/>
          </p:cNvSpPr>
          <p:nvPr/>
        </p:nvSpPr>
        <p:spPr bwMode="auto">
          <a:xfrm>
            <a:off x="2627313" y="2492375"/>
            <a:ext cx="368300" cy="2305050"/>
          </a:xfrm>
          <a:prstGeom prst="rightBrace">
            <a:avLst>
              <a:gd name="adj1" fmla="val 52155"/>
              <a:gd name="adj2" fmla="val 52259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455725" name="Rectangle 45"/>
          <p:cNvSpPr>
            <a:spLocks noChangeArrowheads="1"/>
          </p:cNvSpPr>
          <p:nvPr/>
        </p:nvSpPr>
        <p:spPr bwMode="auto">
          <a:xfrm>
            <a:off x="3059113" y="2781300"/>
            <a:ext cx="56896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en-US" altLang="zh-TW" sz="2400">
                <a:solidFill>
                  <a:schemeClr val="bg1"/>
                </a:solidFill>
              </a:rPr>
              <a:t>Middle-out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TW" sz="2400">
                <a:solidFill>
                  <a:schemeClr val="bg1"/>
                </a:solidFill>
              </a:rPr>
              <a:t>Ends-In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TW" sz="2400">
                <a:solidFill>
                  <a:schemeClr val="bg1"/>
                </a:solidFill>
              </a:rPr>
              <a:t>Hybrid (Greedy) : Human thinking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7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7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7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7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5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719" grpId="0" build="p" bldLvl="2"/>
      <p:bldP spid="455720" grpId="0" build="p" bldLvl="2"/>
      <p:bldP spid="455724" grpId="0" animBg="1"/>
      <p:bldP spid="455725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70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rgbClr val="66FFFF"/>
                </a:solidFill>
              </a:rPr>
              <a:t>Example: 4-Bit Adder</a:t>
            </a:r>
            <a:endParaRPr lang="en-US" altLang="zh-TW" sz="4000" b="1">
              <a:solidFill>
                <a:schemeClr val="tx1"/>
              </a:solidFill>
            </a:endParaRPr>
          </a:p>
        </p:txBody>
      </p:sp>
      <p:sp>
        <p:nvSpPr>
          <p:cNvPr id="518147" name="Rectangle 3"/>
          <p:cNvSpPr>
            <a:spLocks noChangeArrowheads="1"/>
          </p:cNvSpPr>
          <p:nvPr/>
        </p:nvSpPr>
        <p:spPr bwMode="auto">
          <a:xfrm>
            <a:off x="179388" y="1219200"/>
            <a:ext cx="2663825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TW" sz="2000" b="1"/>
              <a:t>Can designed as a primitive cell optimized to SOP (or POS) forms using McKlusky method (or K-Map)</a:t>
            </a:r>
          </a:p>
        </p:txBody>
      </p:sp>
      <p:graphicFrame>
        <p:nvGraphicFramePr>
          <p:cNvPr id="527401" name="Group 7209"/>
          <p:cNvGraphicFramePr>
            <a:graphicFrameLocks noGrp="1"/>
          </p:cNvGraphicFramePr>
          <p:nvPr/>
        </p:nvGraphicFramePr>
        <p:xfrm>
          <a:off x="2901950" y="746125"/>
          <a:ext cx="5773738" cy="5875350"/>
        </p:xfrm>
        <a:graphic>
          <a:graphicData uri="http://schemas.openxmlformats.org/drawingml/2006/table">
            <a:tbl>
              <a:tblPr/>
              <a:tblGrid>
                <a:gridCol w="731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6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95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67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67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671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671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142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Implicant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A3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A2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A1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A0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B3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B2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B1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B0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Ci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Co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S3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S2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S1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S0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2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2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2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2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3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2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4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2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5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2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6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2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7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2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　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　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　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　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　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　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: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　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　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　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　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　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　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　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　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814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　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: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　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2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　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　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　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　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　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　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: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　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　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　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　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　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　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　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　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>
                      <a:noFill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2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498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2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499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2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500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42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501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42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502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42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503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42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504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42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505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42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506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42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507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42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508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42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509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42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510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42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511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254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527402" name="Rectangle 7210"/>
          <p:cNvSpPr>
            <a:spLocks noChangeArrowheads="1"/>
          </p:cNvSpPr>
          <p:nvPr/>
        </p:nvSpPr>
        <p:spPr bwMode="auto">
          <a:xfrm>
            <a:off x="179388" y="4221163"/>
            <a:ext cx="266382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TW" sz="2000" b="1"/>
              <a:t>Time Complexity: Incredibly exponentially increasing!</a:t>
            </a:r>
          </a:p>
        </p:txBody>
      </p:sp>
      <p:sp>
        <p:nvSpPr>
          <p:cNvPr id="527403" name="Freeform 7211"/>
          <p:cNvSpPr>
            <a:spLocks/>
          </p:cNvSpPr>
          <p:nvPr/>
        </p:nvSpPr>
        <p:spPr bwMode="auto">
          <a:xfrm>
            <a:off x="2195513" y="476250"/>
            <a:ext cx="5689600" cy="5184775"/>
          </a:xfrm>
          <a:custGeom>
            <a:avLst/>
            <a:gdLst>
              <a:gd name="T0" fmla="*/ 0 w 3584"/>
              <a:gd name="T1" fmla="*/ 2147483646 h 3266"/>
              <a:gd name="T2" fmla="*/ 2147483646 w 3584"/>
              <a:gd name="T3" fmla="*/ 2147483646 h 3266"/>
              <a:gd name="T4" fmla="*/ 2147483646 w 3584"/>
              <a:gd name="T5" fmla="*/ 2147483646 h 3266"/>
              <a:gd name="T6" fmla="*/ 2147483646 w 3584"/>
              <a:gd name="T7" fmla="*/ 2147483646 h 3266"/>
              <a:gd name="T8" fmla="*/ 2147483646 w 3584"/>
              <a:gd name="T9" fmla="*/ 2147483646 h 3266"/>
              <a:gd name="T10" fmla="*/ 2147483646 w 3584"/>
              <a:gd name="T11" fmla="*/ 0 h 32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84"/>
              <a:gd name="T19" fmla="*/ 0 h 3266"/>
              <a:gd name="T20" fmla="*/ 3584 w 3584"/>
              <a:gd name="T21" fmla="*/ 3266 h 326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84" h="3266">
                <a:moveTo>
                  <a:pt x="0" y="3266"/>
                </a:moveTo>
                <a:cubicBezTo>
                  <a:pt x="276" y="3254"/>
                  <a:pt x="552" y="3243"/>
                  <a:pt x="862" y="3175"/>
                </a:cubicBezTo>
                <a:cubicBezTo>
                  <a:pt x="1172" y="3107"/>
                  <a:pt x="1573" y="2994"/>
                  <a:pt x="1860" y="2858"/>
                </a:cubicBezTo>
                <a:cubicBezTo>
                  <a:pt x="2147" y="2722"/>
                  <a:pt x="2352" y="2624"/>
                  <a:pt x="2586" y="2359"/>
                </a:cubicBezTo>
                <a:cubicBezTo>
                  <a:pt x="2820" y="2094"/>
                  <a:pt x="3100" y="1663"/>
                  <a:pt x="3266" y="1270"/>
                </a:cubicBezTo>
                <a:cubicBezTo>
                  <a:pt x="3432" y="877"/>
                  <a:pt x="3508" y="438"/>
                  <a:pt x="3584" y="0"/>
                </a:cubicBezTo>
              </a:path>
            </a:pathLst>
          </a:cu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2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7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527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7" grpId="0" build="p" bldLvl="2"/>
      <p:bldP spid="527402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01"/>
          <p:cNvGrpSpPr>
            <a:grpSpLocks/>
          </p:cNvGrpSpPr>
          <p:nvPr/>
        </p:nvGrpSpPr>
        <p:grpSpPr bwMode="auto">
          <a:xfrm>
            <a:off x="1042988" y="4437063"/>
            <a:ext cx="6481762" cy="1728787"/>
            <a:chOff x="657" y="2795"/>
            <a:chExt cx="4083" cy="1089"/>
          </a:xfrm>
        </p:grpSpPr>
        <p:grpSp>
          <p:nvGrpSpPr>
            <p:cNvPr id="13338" name="Group 493"/>
            <p:cNvGrpSpPr>
              <a:grpSpLocks/>
            </p:cNvGrpSpPr>
            <p:nvPr/>
          </p:nvGrpSpPr>
          <p:grpSpPr bwMode="auto">
            <a:xfrm>
              <a:off x="2404" y="2795"/>
              <a:ext cx="567" cy="635"/>
              <a:chOff x="2404" y="2795"/>
              <a:chExt cx="567" cy="635"/>
            </a:xfrm>
          </p:grpSpPr>
          <p:sp>
            <p:nvSpPr>
              <p:cNvPr id="13342" name="Line 485"/>
              <p:cNvSpPr>
                <a:spLocks noChangeShapeType="1"/>
              </p:cNvSpPr>
              <p:nvPr/>
            </p:nvSpPr>
            <p:spPr bwMode="auto">
              <a:xfrm>
                <a:off x="2699" y="2795"/>
                <a:ext cx="272" cy="635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343" name="Line 491"/>
              <p:cNvSpPr>
                <a:spLocks noChangeShapeType="1"/>
              </p:cNvSpPr>
              <p:nvPr/>
            </p:nvSpPr>
            <p:spPr bwMode="auto">
              <a:xfrm flipH="1">
                <a:off x="2404" y="2795"/>
                <a:ext cx="295" cy="635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13339" name="Group 497"/>
            <p:cNvGrpSpPr>
              <a:grpSpLocks/>
            </p:cNvGrpSpPr>
            <p:nvPr/>
          </p:nvGrpSpPr>
          <p:grpSpPr bwMode="auto">
            <a:xfrm>
              <a:off x="657" y="3430"/>
              <a:ext cx="4083" cy="454"/>
              <a:chOff x="657" y="3430"/>
              <a:chExt cx="4083" cy="454"/>
            </a:xfrm>
          </p:grpSpPr>
          <p:sp>
            <p:nvSpPr>
              <p:cNvPr id="13340" name="Rectangle 495"/>
              <p:cNvSpPr>
                <a:spLocks noChangeArrowheads="1"/>
              </p:cNvSpPr>
              <p:nvPr/>
            </p:nvSpPr>
            <p:spPr bwMode="auto">
              <a:xfrm>
                <a:off x="657" y="3430"/>
                <a:ext cx="1769" cy="45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zh-TW" sz="1600">
                    <a:solidFill>
                      <a:schemeClr val="accent2"/>
                    </a:solidFill>
                  </a:rPr>
                  <a:t>AND</a:t>
                </a:r>
              </a:p>
              <a:p>
                <a:pPr algn="ctr" eaLnBrk="1" hangingPunct="1">
                  <a:buFontTx/>
                  <a:buNone/>
                </a:pPr>
                <a:r>
                  <a:rPr lang="en-US" altLang="zh-TW" sz="1600">
                    <a:solidFill>
                      <a:srgbClr val="663300"/>
                    </a:solidFill>
                  </a:rPr>
                  <a:t>Can be found in physical library</a:t>
                </a:r>
              </a:p>
            </p:txBody>
          </p:sp>
          <p:sp>
            <p:nvSpPr>
              <p:cNvPr id="13341" name="Rectangle 496"/>
              <p:cNvSpPr>
                <a:spLocks noChangeArrowheads="1"/>
              </p:cNvSpPr>
              <p:nvPr/>
            </p:nvSpPr>
            <p:spPr bwMode="auto">
              <a:xfrm>
                <a:off x="2971" y="3430"/>
                <a:ext cx="1769" cy="45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zh-TW" sz="1600">
                    <a:solidFill>
                      <a:schemeClr val="accent2"/>
                    </a:solidFill>
                  </a:rPr>
                  <a:t>XOR</a:t>
                </a:r>
              </a:p>
              <a:p>
                <a:pPr algn="ctr" eaLnBrk="1" hangingPunct="1">
                  <a:buFontTx/>
                  <a:buNone/>
                </a:pPr>
                <a:r>
                  <a:rPr lang="en-US" altLang="zh-TW" sz="1600">
                    <a:solidFill>
                      <a:srgbClr val="663300"/>
                    </a:solidFill>
                  </a:rPr>
                  <a:t>Can be found in physical library</a:t>
                </a:r>
              </a:p>
            </p:txBody>
          </p:sp>
        </p:grpSp>
      </p:grpSp>
      <p:grpSp>
        <p:nvGrpSpPr>
          <p:cNvPr id="5" name="Group 466"/>
          <p:cNvGrpSpPr>
            <a:grpSpLocks/>
          </p:cNvGrpSpPr>
          <p:nvPr/>
        </p:nvGrpSpPr>
        <p:grpSpPr bwMode="auto">
          <a:xfrm>
            <a:off x="1766888" y="4076700"/>
            <a:ext cx="3254375" cy="720725"/>
            <a:chOff x="1565" y="1752"/>
            <a:chExt cx="2675" cy="454"/>
          </a:xfrm>
        </p:grpSpPr>
        <p:sp>
          <p:nvSpPr>
            <p:cNvPr id="13336" name="Rectangle 468"/>
            <p:cNvSpPr>
              <a:spLocks noChangeArrowheads="1"/>
            </p:cNvSpPr>
            <p:nvPr/>
          </p:nvSpPr>
          <p:spPr bwMode="auto">
            <a:xfrm>
              <a:off x="1565" y="1752"/>
              <a:ext cx="1224" cy="45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000">
                  <a:solidFill>
                    <a:schemeClr val="accent2"/>
                  </a:solidFill>
                </a:rPr>
                <a:t>Half Adder</a:t>
              </a:r>
            </a:p>
          </p:txBody>
        </p:sp>
        <p:sp>
          <p:nvSpPr>
            <p:cNvPr id="13337" name="Rectangle 469"/>
            <p:cNvSpPr>
              <a:spLocks noChangeArrowheads="1"/>
            </p:cNvSpPr>
            <p:nvPr/>
          </p:nvSpPr>
          <p:spPr bwMode="auto">
            <a:xfrm>
              <a:off x="3016" y="1752"/>
              <a:ext cx="1224" cy="45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000">
                  <a:solidFill>
                    <a:schemeClr val="accent2"/>
                  </a:solidFill>
                </a:rPr>
                <a:t>Half Adder</a:t>
              </a:r>
            </a:p>
          </p:txBody>
        </p:sp>
      </p:grpSp>
      <p:grpSp>
        <p:nvGrpSpPr>
          <p:cNvPr id="6" name="Group 471"/>
          <p:cNvGrpSpPr>
            <a:grpSpLocks/>
          </p:cNvGrpSpPr>
          <p:nvPr/>
        </p:nvGrpSpPr>
        <p:grpSpPr bwMode="auto">
          <a:xfrm>
            <a:off x="2622550" y="3140075"/>
            <a:ext cx="1720850" cy="863600"/>
            <a:chOff x="2245" y="1162"/>
            <a:chExt cx="1451" cy="544"/>
          </a:xfrm>
        </p:grpSpPr>
        <p:sp>
          <p:nvSpPr>
            <p:cNvPr id="13334" name="Line 473"/>
            <p:cNvSpPr>
              <a:spLocks noChangeShapeType="1"/>
            </p:cNvSpPr>
            <p:nvPr/>
          </p:nvSpPr>
          <p:spPr bwMode="auto">
            <a:xfrm flipH="1">
              <a:off x="2245" y="1162"/>
              <a:ext cx="726" cy="544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35" name="Line 474"/>
            <p:cNvSpPr>
              <a:spLocks noChangeShapeType="1"/>
            </p:cNvSpPr>
            <p:nvPr/>
          </p:nvSpPr>
          <p:spPr bwMode="auto">
            <a:xfrm>
              <a:off x="3016" y="1162"/>
              <a:ext cx="680" cy="544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1171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rgbClr val="66FFFF"/>
                </a:solidFill>
              </a:rPr>
              <a:t>Top-down Analysis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zh-TW" sz="2800" b="1">
                <a:solidFill>
                  <a:schemeClr val="bg1"/>
                </a:solidFill>
              </a:rPr>
              <a:t>4-Bit Adder</a:t>
            </a:r>
          </a:p>
        </p:txBody>
      </p:sp>
      <p:grpSp>
        <p:nvGrpSpPr>
          <p:cNvPr id="7" name="Group 464"/>
          <p:cNvGrpSpPr>
            <a:grpSpLocks/>
          </p:cNvGrpSpPr>
          <p:nvPr/>
        </p:nvGrpSpPr>
        <p:grpSpPr bwMode="auto">
          <a:xfrm>
            <a:off x="179388" y="2781300"/>
            <a:ext cx="8783637" cy="720725"/>
            <a:chOff x="113" y="1752"/>
            <a:chExt cx="5533" cy="454"/>
          </a:xfrm>
        </p:grpSpPr>
        <p:sp>
          <p:nvSpPr>
            <p:cNvPr id="13330" name="Rectangle 454"/>
            <p:cNvSpPr>
              <a:spLocks noChangeArrowheads="1"/>
            </p:cNvSpPr>
            <p:nvPr/>
          </p:nvSpPr>
          <p:spPr bwMode="auto">
            <a:xfrm>
              <a:off x="113" y="1752"/>
              <a:ext cx="1224" cy="45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000">
                  <a:solidFill>
                    <a:schemeClr val="accent2"/>
                  </a:solidFill>
                </a:rPr>
                <a:t>Full Adder</a:t>
              </a:r>
            </a:p>
          </p:txBody>
        </p:sp>
        <p:sp>
          <p:nvSpPr>
            <p:cNvPr id="13331" name="Rectangle 457"/>
            <p:cNvSpPr>
              <a:spLocks noChangeArrowheads="1"/>
            </p:cNvSpPr>
            <p:nvPr/>
          </p:nvSpPr>
          <p:spPr bwMode="auto">
            <a:xfrm>
              <a:off x="1565" y="1752"/>
              <a:ext cx="1224" cy="45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000">
                  <a:solidFill>
                    <a:schemeClr val="accent2"/>
                  </a:solidFill>
                </a:rPr>
                <a:t>Full Adder</a:t>
              </a:r>
            </a:p>
          </p:txBody>
        </p:sp>
        <p:sp>
          <p:nvSpPr>
            <p:cNvPr id="13332" name="Rectangle 459"/>
            <p:cNvSpPr>
              <a:spLocks noChangeArrowheads="1"/>
            </p:cNvSpPr>
            <p:nvPr/>
          </p:nvSpPr>
          <p:spPr bwMode="auto">
            <a:xfrm>
              <a:off x="3016" y="1752"/>
              <a:ext cx="1224" cy="45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000">
                  <a:solidFill>
                    <a:schemeClr val="accent2"/>
                  </a:solidFill>
                </a:rPr>
                <a:t>Full Adder</a:t>
              </a:r>
            </a:p>
          </p:txBody>
        </p:sp>
        <p:sp>
          <p:nvSpPr>
            <p:cNvPr id="13333" name="Rectangle 461"/>
            <p:cNvSpPr>
              <a:spLocks noChangeArrowheads="1"/>
            </p:cNvSpPr>
            <p:nvPr/>
          </p:nvSpPr>
          <p:spPr bwMode="auto">
            <a:xfrm>
              <a:off x="4422" y="1752"/>
              <a:ext cx="1224" cy="45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zh-TW" sz="2000">
                  <a:solidFill>
                    <a:schemeClr val="accent2"/>
                  </a:solidFill>
                </a:rPr>
                <a:t>Full Adder</a:t>
              </a:r>
            </a:p>
          </p:txBody>
        </p:sp>
      </p:grpSp>
      <p:grpSp>
        <p:nvGrpSpPr>
          <p:cNvPr id="8" name="Group 463"/>
          <p:cNvGrpSpPr>
            <a:grpSpLocks/>
          </p:cNvGrpSpPr>
          <p:nvPr/>
        </p:nvGrpSpPr>
        <p:grpSpPr bwMode="auto">
          <a:xfrm>
            <a:off x="1258888" y="1773238"/>
            <a:ext cx="6840537" cy="935037"/>
            <a:chOff x="793" y="1117"/>
            <a:chExt cx="4309" cy="589"/>
          </a:xfrm>
        </p:grpSpPr>
        <p:sp>
          <p:nvSpPr>
            <p:cNvPr id="13326" name="Line 456"/>
            <p:cNvSpPr>
              <a:spLocks noChangeShapeType="1"/>
            </p:cNvSpPr>
            <p:nvPr/>
          </p:nvSpPr>
          <p:spPr bwMode="auto">
            <a:xfrm flipH="1">
              <a:off x="793" y="1117"/>
              <a:ext cx="2132" cy="589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27" name="Line 458"/>
            <p:cNvSpPr>
              <a:spLocks noChangeShapeType="1"/>
            </p:cNvSpPr>
            <p:nvPr/>
          </p:nvSpPr>
          <p:spPr bwMode="auto">
            <a:xfrm flipH="1">
              <a:off x="2245" y="1162"/>
              <a:ext cx="726" cy="544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28" name="Line 460"/>
            <p:cNvSpPr>
              <a:spLocks noChangeShapeType="1"/>
            </p:cNvSpPr>
            <p:nvPr/>
          </p:nvSpPr>
          <p:spPr bwMode="auto">
            <a:xfrm>
              <a:off x="3016" y="1162"/>
              <a:ext cx="680" cy="544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29" name="Line 462"/>
            <p:cNvSpPr>
              <a:spLocks noChangeShapeType="1"/>
            </p:cNvSpPr>
            <p:nvPr/>
          </p:nvSpPr>
          <p:spPr bwMode="auto">
            <a:xfrm>
              <a:off x="3016" y="1162"/>
              <a:ext cx="2086" cy="544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528836" name="Rectangle 452"/>
          <p:cNvSpPr>
            <a:spLocks noChangeArrowheads="1"/>
          </p:cNvSpPr>
          <p:nvPr/>
        </p:nvSpPr>
        <p:spPr bwMode="auto">
          <a:xfrm>
            <a:off x="3419475" y="1341438"/>
            <a:ext cx="2376488" cy="936625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400">
                <a:solidFill>
                  <a:srgbClr val="663300"/>
                </a:solidFill>
              </a:rPr>
              <a:t>Behavioral View</a:t>
            </a:r>
          </a:p>
          <a:p>
            <a:pPr algn="ctr" eaLnBrk="1" hangingPunct="1">
              <a:buFontTx/>
              <a:buNone/>
            </a:pPr>
            <a:r>
              <a:rPr lang="en-US" altLang="zh-TW" sz="2400">
                <a:solidFill>
                  <a:schemeClr val="accent2"/>
                </a:solidFill>
              </a:rPr>
              <a:t>{Co, S} = A + B</a:t>
            </a:r>
          </a:p>
        </p:txBody>
      </p:sp>
      <p:sp>
        <p:nvSpPr>
          <p:cNvPr id="528849" name="Text Box 465"/>
          <p:cNvSpPr txBox="1">
            <a:spLocks noChangeArrowheads="1"/>
          </p:cNvSpPr>
          <p:nvPr/>
        </p:nvSpPr>
        <p:spPr bwMode="auto">
          <a:xfrm>
            <a:off x="3489325" y="2276475"/>
            <a:ext cx="231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400" b="1">
                <a:solidFill>
                  <a:schemeClr val="bg1"/>
                </a:solidFill>
              </a:rPr>
              <a:t>Structure View</a:t>
            </a:r>
          </a:p>
        </p:txBody>
      </p:sp>
      <p:sp>
        <p:nvSpPr>
          <p:cNvPr id="528839" name="Rectangle 455"/>
          <p:cNvSpPr>
            <a:spLocks noChangeArrowheads="1"/>
          </p:cNvSpPr>
          <p:nvPr/>
        </p:nvSpPr>
        <p:spPr bwMode="auto">
          <a:xfrm>
            <a:off x="2484438" y="2781300"/>
            <a:ext cx="1943100" cy="720725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000">
                <a:solidFill>
                  <a:srgbClr val="663300"/>
                </a:solidFill>
              </a:rPr>
              <a:t>Behavioral View</a:t>
            </a:r>
          </a:p>
          <a:p>
            <a:pPr algn="ctr" eaLnBrk="1" hangingPunct="1">
              <a:buFontTx/>
              <a:buNone/>
            </a:pPr>
            <a:r>
              <a:rPr lang="en-US" altLang="zh-TW" sz="2000">
                <a:solidFill>
                  <a:schemeClr val="accent2"/>
                </a:solidFill>
              </a:rPr>
              <a:t>{Co,S}=A+B+Ci</a:t>
            </a:r>
          </a:p>
        </p:txBody>
      </p:sp>
      <p:sp>
        <p:nvSpPr>
          <p:cNvPr id="528860" name="Text Box 476"/>
          <p:cNvSpPr txBox="1">
            <a:spLocks noChangeArrowheads="1"/>
          </p:cNvSpPr>
          <p:nvPr/>
        </p:nvSpPr>
        <p:spPr bwMode="auto">
          <a:xfrm>
            <a:off x="2195513" y="3573463"/>
            <a:ext cx="231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400" b="1">
                <a:solidFill>
                  <a:schemeClr val="bg1"/>
                </a:solidFill>
              </a:rPr>
              <a:t>Structure View</a:t>
            </a:r>
          </a:p>
        </p:txBody>
      </p:sp>
      <p:sp>
        <p:nvSpPr>
          <p:cNvPr id="528864" name="Rectangle 480"/>
          <p:cNvSpPr>
            <a:spLocks noChangeArrowheads="1"/>
          </p:cNvSpPr>
          <p:nvPr/>
        </p:nvSpPr>
        <p:spPr bwMode="auto">
          <a:xfrm>
            <a:off x="3532188" y="4076700"/>
            <a:ext cx="1489075" cy="720725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1600">
                <a:solidFill>
                  <a:srgbClr val="663300"/>
                </a:solidFill>
              </a:rPr>
              <a:t>Behavioral View</a:t>
            </a:r>
          </a:p>
          <a:p>
            <a:pPr algn="ctr" eaLnBrk="1" hangingPunct="1">
              <a:buFontTx/>
              <a:buNone/>
            </a:pPr>
            <a:r>
              <a:rPr lang="en-US" altLang="zh-TW" sz="1600">
                <a:solidFill>
                  <a:schemeClr val="accent2"/>
                </a:solidFill>
              </a:rPr>
              <a:t>{C,S}=A+B</a:t>
            </a:r>
          </a:p>
        </p:txBody>
      </p:sp>
      <p:sp>
        <p:nvSpPr>
          <p:cNvPr id="528883" name="Rectangle 499"/>
          <p:cNvSpPr>
            <a:spLocks noChangeArrowheads="1"/>
          </p:cNvSpPr>
          <p:nvPr/>
        </p:nvSpPr>
        <p:spPr bwMode="auto">
          <a:xfrm>
            <a:off x="1042988" y="5445125"/>
            <a:ext cx="2808287" cy="720725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1600">
                <a:solidFill>
                  <a:schemeClr val="accent2"/>
                </a:solidFill>
              </a:rPr>
              <a:t>AND</a:t>
            </a:r>
          </a:p>
          <a:p>
            <a:pPr algn="ctr" eaLnBrk="1" hangingPunct="1">
              <a:buFontTx/>
              <a:buNone/>
            </a:pPr>
            <a:r>
              <a:rPr lang="en-US" altLang="zh-TW" sz="1600">
                <a:solidFill>
                  <a:srgbClr val="663300"/>
                </a:solidFill>
              </a:rPr>
              <a:t>Can be found in physical library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8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28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8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528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5288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28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28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28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5288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5288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2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836" grpId="0" animBg="1" autoUpdateAnimBg="0"/>
      <p:bldP spid="528836" grpId="1" animBg="1"/>
      <p:bldP spid="528849" grpId="0" autoUpdateAnimBg="0"/>
      <p:bldP spid="528849" grpId="1"/>
      <p:bldP spid="528839" grpId="0" animBg="1" autoUpdateAnimBg="0"/>
      <p:bldP spid="528839" grpId="1" animBg="1"/>
      <p:bldP spid="528860" grpId="0" autoUpdateAnimBg="0"/>
      <p:bldP spid="528860" grpId="1"/>
      <p:bldP spid="528864" grpId="0" animBg="1" autoUpdateAnimBg="0"/>
      <p:bldP spid="52888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5" name="Rectangle 35"/>
          <p:cNvSpPr>
            <a:spLocks noChangeArrowheads="1"/>
          </p:cNvSpPr>
          <p:nvPr/>
        </p:nvSpPr>
        <p:spPr bwMode="auto">
          <a:xfrm>
            <a:off x="2411413" y="1341438"/>
            <a:ext cx="4465637" cy="31686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32545" name="Rectangle 65"/>
          <p:cNvSpPr>
            <a:spLocks noChangeArrowheads="1"/>
          </p:cNvSpPr>
          <p:nvPr/>
        </p:nvSpPr>
        <p:spPr bwMode="auto">
          <a:xfrm rot="-5400000">
            <a:off x="5004594" y="2782094"/>
            <a:ext cx="2879725" cy="287337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32541" name="Rectangle 61"/>
          <p:cNvSpPr>
            <a:spLocks noChangeArrowheads="1"/>
          </p:cNvSpPr>
          <p:nvPr/>
        </p:nvSpPr>
        <p:spPr bwMode="auto">
          <a:xfrm>
            <a:off x="4932363" y="3213100"/>
            <a:ext cx="1728787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32522" name="Rectangle 42"/>
          <p:cNvSpPr>
            <a:spLocks noChangeArrowheads="1"/>
          </p:cNvSpPr>
          <p:nvPr/>
        </p:nvSpPr>
        <p:spPr bwMode="auto">
          <a:xfrm>
            <a:off x="2627313" y="2349500"/>
            <a:ext cx="4033837" cy="287338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32517" name="Rectangle 37"/>
          <p:cNvSpPr>
            <a:spLocks noChangeArrowheads="1"/>
          </p:cNvSpPr>
          <p:nvPr/>
        </p:nvSpPr>
        <p:spPr bwMode="auto">
          <a:xfrm>
            <a:off x="2627313" y="3213100"/>
            <a:ext cx="2160587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32530" name="Rectangle 50"/>
          <p:cNvSpPr>
            <a:spLocks noChangeArrowheads="1"/>
          </p:cNvSpPr>
          <p:nvPr/>
        </p:nvSpPr>
        <p:spPr bwMode="auto">
          <a:xfrm rot="-5400000">
            <a:off x="2699544" y="2782094"/>
            <a:ext cx="2879725" cy="287337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32534" name="Rectangle 54"/>
          <p:cNvSpPr>
            <a:spLocks noChangeArrowheads="1"/>
          </p:cNvSpPr>
          <p:nvPr/>
        </p:nvSpPr>
        <p:spPr bwMode="auto">
          <a:xfrm rot="-5400000">
            <a:off x="4139406" y="2782094"/>
            <a:ext cx="2879725" cy="287338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32528" name="Rectangle 48"/>
          <p:cNvSpPr>
            <a:spLocks noChangeArrowheads="1"/>
          </p:cNvSpPr>
          <p:nvPr/>
        </p:nvSpPr>
        <p:spPr bwMode="auto">
          <a:xfrm rot="-5400000">
            <a:off x="1835944" y="2782094"/>
            <a:ext cx="2879725" cy="287337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15370" name="Rectangle 15"/>
          <p:cNvSpPr>
            <a:spLocks noChangeArrowheads="1"/>
          </p:cNvSpPr>
          <p:nvPr/>
        </p:nvSpPr>
        <p:spPr bwMode="auto">
          <a:xfrm>
            <a:off x="0" y="-26988"/>
            <a:ext cx="9144000" cy="1171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rgbClr val="66FFFF"/>
                </a:solidFill>
              </a:rPr>
              <a:t>Bottom-up Synthesis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zh-TW" sz="2800" b="1">
                <a:solidFill>
                  <a:schemeClr val="bg1"/>
                </a:solidFill>
              </a:rPr>
              <a:t>4-Bit Adder</a:t>
            </a:r>
          </a:p>
        </p:txBody>
      </p:sp>
      <p:sp>
        <p:nvSpPr>
          <p:cNvPr id="15371" name="Rectangle 34"/>
          <p:cNvSpPr>
            <a:spLocks noChangeArrowheads="1"/>
          </p:cNvSpPr>
          <p:nvPr/>
        </p:nvSpPr>
        <p:spPr bwMode="auto">
          <a:xfrm>
            <a:off x="1042988" y="5445125"/>
            <a:ext cx="2808287" cy="720725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1600">
                <a:solidFill>
                  <a:schemeClr val="accent2"/>
                </a:solidFill>
              </a:rPr>
              <a:t>AND</a:t>
            </a:r>
          </a:p>
          <a:p>
            <a:pPr algn="ctr" eaLnBrk="1" hangingPunct="1">
              <a:buFontTx/>
              <a:buNone/>
            </a:pPr>
            <a:r>
              <a:rPr lang="en-US" altLang="zh-TW" sz="1600">
                <a:solidFill>
                  <a:srgbClr val="663300"/>
                </a:solidFill>
              </a:rPr>
              <a:t>Can be found in physical library</a:t>
            </a:r>
          </a:p>
        </p:txBody>
      </p:sp>
      <p:sp>
        <p:nvSpPr>
          <p:cNvPr id="532518" name="Rectangle 38"/>
          <p:cNvSpPr>
            <a:spLocks noChangeArrowheads="1"/>
          </p:cNvSpPr>
          <p:nvPr/>
        </p:nvSpPr>
        <p:spPr bwMode="auto">
          <a:xfrm>
            <a:off x="2627313" y="3644900"/>
            <a:ext cx="4033837" cy="2873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32519" name="Rectangle 39"/>
          <p:cNvSpPr>
            <a:spLocks noChangeArrowheads="1"/>
          </p:cNvSpPr>
          <p:nvPr/>
        </p:nvSpPr>
        <p:spPr bwMode="auto">
          <a:xfrm>
            <a:off x="3563938" y="2781300"/>
            <a:ext cx="2160587" cy="2873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32520" name="Rectangle 40"/>
          <p:cNvSpPr>
            <a:spLocks noChangeArrowheads="1"/>
          </p:cNvSpPr>
          <p:nvPr/>
        </p:nvSpPr>
        <p:spPr bwMode="auto">
          <a:xfrm>
            <a:off x="2627313" y="1917700"/>
            <a:ext cx="4033837" cy="2873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32527" name="Rectangle 47"/>
          <p:cNvSpPr>
            <a:spLocks noChangeArrowheads="1"/>
          </p:cNvSpPr>
          <p:nvPr/>
        </p:nvSpPr>
        <p:spPr bwMode="auto">
          <a:xfrm rot="-5400000">
            <a:off x="2483644" y="3429794"/>
            <a:ext cx="720725" cy="2873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32529" name="Rectangle 49"/>
          <p:cNvSpPr>
            <a:spLocks noChangeArrowheads="1"/>
          </p:cNvSpPr>
          <p:nvPr/>
        </p:nvSpPr>
        <p:spPr bwMode="auto">
          <a:xfrm rot="-5400000">
            <a:off x="3491707" y="2421731"/>
            <a:ext cx="431800" cy="2873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32531" name="Rectangle 51"/>
          <p:cNvSpPr>
            <a:spLocks noChangeArrowheads="1"/>
          </p:cNvSpPr>
          <p:nvPr/>
        </p:nvSpPr>
        <p:spPr bwMode="auto">
          <a:xfrm rot="-5400000">
            <a:off x="4354513" y="3141663"/>
            <a:ext cx="433387" cy="2873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32535" name="Rectangle 55"/>
          <p:cNvSpPr>
            <a:spLocks noChangeArrowheads="1"/>
          </p:cNvSpPr>
          <p:nvPr/>
        </p:nvSpPr>
        <p:spPr bwMode="auto">
          <a:xfrm rot="-5400000">
            <a:off x="5436394" y="2782094"/>
            <a:ext cx="1152525" cy="2873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32516" name="Rectangle 36"/>
          <p:cNvSpPr>
            <a:spLocks noChangeArrowheads="1"/>
          </p:cNvSpPr>
          <p:nvPr/>
        </p:nvSpPr>
        <p:spPr bwMode="auto">
          <a:xfrm>
            <a:off x="2771775" y="3286125"/>
            <a:ext cx="144463" cy="142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32536" name="Rectangle 56"/>
          <p:cNvSpPr>
            <a:spLocks noChangeArrowheads="1"/>
          </p:cNvSpPr>
          <p:nvPr/>
        </p:nvSpPr>
        <p:spPr bwMode="auto">
          <a:xfrm rot="-5400000">
            <a:off x="2483644" y="2134394"/>
            <a:ext cx="720725" cy="2873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32521" name="Rectangle 41"/>
          <p:cNvSpPr>
            <a:spLocks noChangeArrowheads="1"/>
          </p:cNvSpPr>
          <p:nvPr/>
        </p:nvSpPr>
        <p:spPr bwMode="auto">
          <a:xfrm>
            <a:off x="2771775" y="2420938"/>
            <a:ext cx="144463" cy="142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32537" name="Rectangle 57"/>
          <p:cNvSpPr>
            <a:spLocks noChangeArrowheads="1"/>
          </p:cNvSpPr>
          <p:nvPr/>
        </p:nvSpPr>
        <p:spPr bwMode="auto">
          <a:xfrm>
            <a:off x="3635375" y="2420938"/>
            <a:ext cx="144463" cy="142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32538" name="Rectangle 58"/>
          <p:cNvSpPr>
            <a:spLocks noChangeArrowheads="1"/>
          </p:cNvSpPr>
          <p:nvPr/>
        </p:nvSpPr>
        <p:spPr bwMode="auto">
          <a:xfrm>
            <a:off x="4500563" y="3286125"/>
            <a:ext cx="144462" cy="142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32539" name="Rectangle 59"/>
          <p:cNvSpPr>
            <a:spLocks noChangeArrowheads="1"/>
          </p:cNvSpPr>
          <p:nvPr/>
        </p:nvSpPr>
        <p:spPr bwMode="auto">
          <a:xfrm rot="-5400000">
            <a:off x="4210844" y="2134394"/>
            <a:ext cx="720725" cy="2873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32540" name="Rectangle 60"/>
          <p:cNvSpPr>
            <a:spLocks noChangeArrowheads="1"/>
          </p:cNvSpPr>
          <p:nvPr/>
        </p:nvSpPr>
        <p:spPr bwMode="auto">
          <a:xfrm>
            <a:off x="4498975" y="2420938"/>
            <a:ext cx="144463" cy="142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32533" name="Rectangle 53"/>
          <p:cNvSpPr>
            <a:spLocks noChangeArrowheads="1"/>
          </p:cNvSpPr>
          <p:nvPr/>
        </p:nvSpPr>
        <p:spPr bwMode="auto">
          <a:xfrm rot="-5400000">
            <a:off x="4787106" y="3429794"/>
            <a:ext cx="720725" cy="2873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32542" name="Rectangle 62"/>
          <p:cNvSpPr>
            <a:spLocks noChangeArrowheads="1"/>
          </p:cNvSpPr>
          <p:nvPr/>
        </p:nvSpPr>
        <p:spPr bwMode="auto">
          <a:xfrm>
            <a:off x="5076825" y="3286125"/>
            <a:ext cx="144463" cy="142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32543" name="Rectangle 63"/>
          <p:cNvSpPr>
            <a:spLocks noChangeArrowheads="1"/>
          </p:cNvSpPr>
          <p:nvPr/>
        </p:nvSpPr>
        <p:spPr bwMode="auto">
          <a:xfrm>
            <a:off x="5508625" y="2852738"/>
            <a:ext cx="144463" cy="142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32544" name="Rectangle 64"/>
          <p:cNvSpPr>
            <a:spLocks noChangeArrowheads="1"/>
          </p:cNvSpPr>
          <p:nvPr/>
        </p:nvSpPr>
        <p:spPr bwMode="auto">
          <a:xfrm>
            <a:off x="6156325" y="2781300"/>
            <a:ext cx="431800" cy="2873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32546" name="Rectangle 66"/>
          <p:cNvSpPr>
            <a:spLocks noChangeArrowheads="1"/>
          </p:cNvSpPr>
          <p:nvPr/>
        </p:nvSpPr>
        <p:spPr bwMode="auto">
          <a:xfrm>
            <a:off x="6372225" y="2852738"/>
            <a:ext cx="144463" cy="142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32547" name="Rectangle 67"/>
          <p:cNvSpPr>
            <a:spLocks noChangeArrowheads="1"/>
          </p:cNvSpPr>
          <p:nvPr/>
        </p:nvSpPr>
        <p:spPr bwMode="auto">
          <a:xfrm>
            <a:off x="5940425" y="2420938"/>
            <a:ext cx="144463" cy="142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532548" name="Rectangle 68"/>
          <p:cNvSpPr>
            <a:spLocks noChangeArrowheads="1"/>
          </p:cNvSpPr>
          <p:nvPr/>
        </p:nvSpPr>
        <p:spPr bwMode="auto">
          <a:xfrm>
            <a:off x="5940425" y="3284538"/>
            <a:ext cx="144463" cy="142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3132138" y="4076700"/>
            <a:ext cx="287337" cy="288925"/>
            <a:chOff x="1973" y="2568"/>
            <a:chExt cx="181" cy="182"/>
          </a:xfrm>
        </p:grpSpPr>
        <p:sp>
          <p:nvSpPr>
            <p:cNvPr id="15416" name="Rectangle 69"/>
            <p:cNvSpPr>
              <a:spLocks noChangeArrowheads="1"/>
            </p:cNvSpPr>
            <p:nvPr/>
          </p:nvSpPr>
          <p:spPr bwMode="auto">
            <a:xfrm rot="-5400000">
              <a:off x="1973" y="2568"/>
              <a:ext cx="182" cy="18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15417" name="Rectangle 70"/>
            <p:cNvSpPr>
              <a:spLocks noChangeArrowheads="1"/>
            </p:cNvSpPr>
            <p:nvPr/>
          </p:nvSpPr>
          <p:spPr bwMode="auto">
            <a:xfrm>
              <a:off x="2018" y="2614"/>
              <a:ext cx="91" cy="9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</p:grpSp>
      <p:grpSp>
        <p:nvGrpSpPr>
          <p:cNvPr id="3" name="Group 72"/>
          <p:cNvGrpSpPr>
            <a:grpSpLocks/>
          </p:cNvGrpSpPr>
          <p:nvPr/>
        </p:nvGrpSpPr>
        <p:grpSpPr bwMode="auto">
          <a:xfrm>
            <a:off x="3995738" y="4076700"/>
            <a:ext cx="287337" cy="288925"/>
            <a:chOff x="1973" y="2568"/>
            <a:chExt cx="181" cy="182"/>
          </a:xfrm>
        </p:grpSpPr>
        <p:sp>
          <p:nvSpPr>
            <p:cNvPr id="15414" name="Rectangle 73"/>
            <p:cNvSpPr>
              <a:spLocks noChangeArrowheads="1"/>
            </p:cNvSpPr>
            <p:nvPr/>
          </p:nvSpPr>
          <p:spPr bwMode="auto">
            <a:xfrm rot="-5400000">
              <a:off x="1973" y="2568"/>
              <a:ext cx="182" cy="18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15415" name="Rectangle 74"/>
            <p:cNvSpPr>
              <a:spLocks noChangeArrowheads="1"/>
            </p:cNvSpPr>
            <p:nvPr/>
          </p:nvSpPr>
          <p:spPr bwMode="auto">
            <a:xfrm>
              <a:off x="2018" y="2614"/>
              <a:ext cx="91" cy="9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</p:grpSp>
      <p:grpSp>
        <p:nvGrpSpPr>
          <p:cNvPr id="4" name="Group 75"/>
          <p:cNvGrpSpPr>
            <a:grpSpLocks/>
          </p:cNvGrpSpPr>
          <p:nvPr/>
        </p:nvGrpSpPr>
        <p:grpSpPr bwMode="auto">
          <a:xfrm>
            <a:off x="5435600" y="4076700"/>
            <a:ext cx="287338" cy="288925"/>
            <a:chOff x="1973" y="2568"/>
            <a:chExt cx="181" cy="182"/>
          </a:xfrm>
        </p:grpSpPr>
        <p:sp>
          <p:nvSpPr>
            <p:cNvPr id="15412" name="Rectangle 76"/>
            <p:cNvSpPr>
              <a:spLocks noChangeArrowheads="1"/>
            </p:cNvSpPr>
            <p:nvPr/>
          </p:nvSpPr>
          <p:spPr bwMode="auto">
            <a:xfrm rot="-5400000">
              <a:off x="1973" y="2568"/>
              <a:ext cx="182" cy="18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15413" name="Rectangle 77"/>
            <p:cNvSpPr>
              <a:spLocks noChangeArrowheads="1"/>
            </p:cNvSpPr>
            <p:nvPr/>
          </p:nvSpPr>
          <p:spPr bwMode="auto">
            <a:xfrm>
              <a:off x="2018" y="2614"/>
              <a:ext cx="91" cy="9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</p:grpSp>
      <p:grpSp>
        <p:nvGrpSpPr>
          <p:cNvPr id="5" name="Group 78"/>
          <p:cNvGrpSpPr>
            <a:grpSpLocks/>
          </p:cNvGrpSpPr>
          <p:nvPr/>
        </p:nvGrpSpPr>
        <p:grpSpPr bwMode="auto">
          <a:xfrm>
            <a:off x="6300788" y="4076700"/>
            <a:ext cx="287337" cy="288925"/>
            <a:chOff x="1973" y="2568"/>
            <a:chExt cx="181" cy="182"/>
          </a:xfrm>
        </p:grpSpPr>
        <p:sp>
          <p:nvSpPr>
            <p:cNvPr id="15410" name="Rectangle 79"/>
            <p:cNvSpPr>
              <a:spLocks noChangeArrowheads="1"/>
            </p:cNvSpPr>
            <p:nvPr/>
          </p:nvSpPr>
          <p:spPr bwMode="auto">
            <a:xfrm rot="-5400000">
              <a:off x="1973" y="2568"/>
              <a:ext cx="182" cy="18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15411" name="Rectangle 80"/>
            <p:cNvSpPr>
              <a:spLocks noChangeArrowheads="1"/>
            </p:cNvSpPr>
            <p:nvPr/>
          </p:nvSpPr>
          <p:spPr bwMode="auto">
            <a:xfrm>
              <a:off x="2018" y="2614"/>
              <a:ext cx="91" cy="9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</p:grp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6300788" y="1484313"/>
            <a:ext cx="287337" cy="288925"/>
            <a:chOff x="1973" y="2568"/>
            <a:chExt cx="181" cy="182"/>
          </a:xfrm>
        </p:grpSpPr>
        <p:sp>
          <p:nvSpPr>
            <p:cNvPr id="15408" name="Rectangle 82"/>
            <p:cNvSpPr>
              <a:spLocks noChangeArrowheads="1"/>
            </p:cNvSpPr>
            <p:nvPr/>
          </p:nvSpPr>
          <p:spPr bwMode="auto">
            <a:xfrm rot="-5400000">
              <a:off x="1973" y="2568"/>
              <a:ext cx="182" cy="18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15409" name="Rectangle 83"/>
            <p:cNvSpPr>
              <a:spLocks noChangeArrowheads="1"/>
            </p:cNvSpPr>
            <p:nvPr/>
          </p:nvSpPr>
          <p:spPr bwMode="auto">
            <a:xfrm>
              <a:off x="2018" y="2614"/>
              <a:ext cx="91" cy="9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</p:grpSp>
      <p:grpSp>
        <p:nvGrpSpPr>
          <p:cNvPr id="7" name="Group 84"/>
          <p:cNvGrpSpPr>
            <a:grpSpLocks/>
          </p:cNvGrpSpPr>
          <p:nvPr/>
        </p:nvGrpSpPr>
        <p:grpSpPr bwMode="auto">
          <a:xfrm>
            <a:off x="5435600" y="1484313"/>
            <a:ext cx="287338" cy="288925"/>
            <a:chOff x="1973" y="2568"/>
            <a:chExt cx="181" cy="182"/>
          </a:xfrm>
        </p:grpSpPr>
        <p:sp>
          <p:nvSpPr>
            <p:cNvPr id="15406" name="Rectangle 85"/>
            <p:cNvSpPr>
              <a:spLocks noChangeArrowheads="1"/>
            </p:cNvSpPr>
            <p:nvPr/>
          </p:nvSpPr>
          <p:spPr bwMode="auto">
            <a:xfrm rot="-5400000">
              <a:off x="1973" y="2568"/>
              <a:ext cx="182" cy="18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15407" name="Rectangle 86"/>
            <p:cNvSpPr>
              <a:spLocks noChangeArrowheads="1"/>
            </p:cNvSpPr>
            <p:nvPr/>
          </p:nvSpPr>
          <p:spPr bwMode="auto">
            <a:xfrm>
              <a:off x="2018" y="2614"/>
              <a:ext cx="91" cy="9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</p:grpSp>
      <p:grpSp>
        <p:nvGrpSpPr>
          <p:cNvPr id="8" name="Group 87"/>
          <p:cNvGrpSpPr>
            <a:grpSpLocks/>
          </p:cNvGrpSpPr>
          <p:nvPr/>
        </p:nvGrpSpPr>
        <p:grpSpPr bwMode="auto">
          <a:xfrm>
            <a:off x="3995738" y="1484313"/>
            <a:ext cx="287337" cy="288925"/>
            <a:chOff x="1973" y="2568"/>
            <a:chExt cx="181" cy="182"/>
          </a:xfrm>
        </p:grpSpPr>
        <p:sp>
          <p:nvSpPr>
            <p:cNvPr id="15404" name="Rectangle 88"/>
            <p:cNvSpPr>
              <a:spLocks noChangeArrowheads="1"/>
            </p:cNvSpPr>
            <p:nvPr/>
          </p:nvSpPr>
          <p:spPr bwMode="auto">
            <a:xfrm rot="-5400000">
              <a:off x="1973" y="2568"/>
              <a:ext cx="182" cy="18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15405" name="Rectangle 89"/>
            <p:cNvSpPr>
              <a:spLocks noChangeArrowheads="1"/>
            </p:cNvSpPr>
            <p:nvPr/>
          </p:nvSpPr>
          <p:spPr bwMode="auto">
            <a:xfrm>
              <a:off x="2018" y="2614"/>
              <a:ext cx="91" cy="9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</p:grpSp>
      <p:grpSp>
        <p:nvGrpSpPr>
          <p:cNvPr id="9" name="Group 90"/>
          <p:cNvGrpSpPr>
            <a:grpSpLocks/>
          </p:cNvGrpSpPr>
          <p:nvPr/>
        </p:nvGrpSpPr>
        <p:grpSpPr bwMode="auto">
          <a:xfrm>
            <a:off x="3132138" y="1484313"/>
            <a:ext cx="287337" cy="288925"/>
            <a:chOff x="1973" y="2568"/>
            <a:chExt cx="181" cy="182"/>
          </a:xfrm>
        </p:grpSpPr>
        <p:sp>
          <p:nvSpPr>
            <p:cNvPr id="15402" name="Rectangle 91"/>
            <p:cNvSpPr>
              <a:spLocks noChangeArrowheads="1"/>
            </p:cNvSpPr>
            <p:nvPr/>
          </p:nvSpPr>
          <p:spPr bwMode="auto">
            <a:xfrm rot="-5400000">
              <a:off x="1973" y="2568"/>
              <a:ext cx="182" cy="18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sp>
          <p:nvSpPr>
            <p:cNvPr id="15403" name="Rectangle 92"/>
            <p:cNvSpPr>
              <a:spLocks noChangeArrowheads="1"/>
            </p:cNvSpPr>
            <p:nvPr/>
          </p:nvSpPr>
          <p:spPr bwMode="auto">
            <a:xfrm>
              <a:off x="2018" y="2614"/>
              <a:ext cx="91" cy="9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</p:grpSp>
      <p:sp>
        <p:nvSpPr>
          <p:cNvPr id="532573" name="Text Box 93"/>
          <p:cNvSpPr txBox="1">
            <a:spLocks noChangeArrowheads="1"/>
          </p:cNvSpPr>
          <p:nvPr/>
        </p:nvSpPr>
        <p:spPr bwMode="auto">
          <a:xfrm>
            <a:off x="2486025" y="4456113"/>
            <a:ext cx="420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400">
                <a:solidFill>
                  <a:schemeClr val="bg1"/>
                </a:solidFill>
              </a:rPr>
              <a:t>VLSI Layout →</a:t>
            </a:r>
            <a:r>
              <a:rPr lang="en-US" altLang="zh-TW" sz="2400">
                <a:solidFill>
                  <a:srgbClr val="FFFF66"/>
                </a:solidFill>
              </a:rPr>
              <a:t> Physical 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3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3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2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3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3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3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32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3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53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3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3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3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3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3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3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3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3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3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3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3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3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3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3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3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32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32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5" grpId="0" animBg="1"/>
      <p:bldP spid="532545" grpId="0" animBg="1"/>
      <p:bldP spid="532541" grpId="0" animBg="1"/>
      <p:bldP spid="532522" grpId="0" animBg="1"/>
      <p:bldP spid="532517" grpId="0" animBg="1"/>
      <p:bldP spid="532530" grpId="0" animBg="1"/>
      <p:bldP spid="532534" grpId="0" animBg="1"/>
      <p:bldP spid="532528" grpId="0" animBg="1"/>
      <p:bldP spid="532518" grpId="0" animBg="1"/>
      <p:bldP spid="532519" grpId="0" animBg="1"/>
      <p:bldP spid="532520" grpId="0" animBg="1"/>
      <p:bldP spid="532527" grpId="0" animBg="1"/>
      <p:bldP spid="532529" grpId="0" animBg="1"/>
      <p:bldP spid="532531" grpId="0" animBg="1"/>
      <p:bldP spid="532535" grpId="0" animBg="1"/>
      <p:bldP spid="532516" grpId="0" animBg="1"/>
      <p:bldP spid="532536" grpId="0" animBg="1"/>
      <p:bldP spid="532521" grpId="0" animBg="1"/>
      <p:bldP spid="532537" grpId="0" animBg="1"/>
      <p:bldP spid="532538" grpId="0" animBg="1"/>
      <p:bldP spid="532539" grpId="0" animBg="1"/>
      <p:bldP spid="532540" grpId="0" animBg="1"/>
      <p:bldP spid="532533" grpId="0" animBg="1"/>
      <p:bldP spid="532542" grpId="0" animBg="1"/>
      <p:bldP spid="532543" grpId="0" animBg="1"/>
      <p:bldP spid="532544" grpId="0" animBg="1"/>
      <p:bldP spid="532546" grpId="0" animBg="1"/>
      <p:bldP spid="532547" grpId="0" animBg="1"/>
      <p:bldP spid="532548" grpId="0" animBg="1"/>
      <p:bldP spid="5325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411413" y="1341438"/>
            <a:ext cx="4465637" cy="31686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17411" name="Rectangle 11"/>
          <p:cNvSpPr>
            <a:spLocks noChangeArrowheads="1"/>
          </p:cNvSpPr>
          <p:nvPr/>
        </p:nvSpPr>
        <p:spPr bwMode="auto">
          <a:xfrm>
            <a:off x="0" y="-26988"/>
            <a:ext cx="9144000" cy="1171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rgbClr val="66FFFF"/>
                </a:solidFill>
              </a:rPr>
              <a:t>Bottom-up Synthesis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altLang="zh-TW" sz="2800" b="1">
                <a:solidFill>
                  <a:schemeClr val="bg1"/>
                </a:solidFill>
              </a:rPr>
              <a:t>4-Bit Adder</a:t>
            </a:r>
          </a:p>
        </p:txBody>
      </p:sp>
      <p:sp>
        <p:nvSpPr>
          <p:cNvPr id="534540" name="Rectangle 12"/>
          <p:cNvSpPr>
            <a:spLocks noChangeArrowheads="1"/>
          </p:cNvSpPr>
          <p:nvPr/>
        </p:nvSpPr>
        <p:spPr bwMode="auto">
          <a:xfrm>
            <a:off x="1042988" y="5445125"/>
            <a:ext cx="2808287" cy="720725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1600">
                <a:solidFill>
                  <a:schemeClr val="accent2"/>
                </a:solidFill>
              </a:rPr>
              <a:t>AND</a:t>
            </a:r>
          </a:p>
          <a:p>
            <a:pPr algn="ctr" eaLnBrk="1" hangingPunct="1">
              <a:buFontTx/>
              <a:buNone/>
            </a:pPr>
            <a:r>
              <a:rPr lang="en-US" altLang="zh-TW" sz="1600">
                <a:solidFill>
                  <a:srgbClr val="663300"/>
                </a:solidFill>
              </a:rPr>
              <a:t>Can be found in physical library</a:t>
            </a: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2700338" y="1484313"/>
            <a:ext cx="4032250" cy="2881312"/>
            <a:chOff x="1655" y="935"/>
            <a:chExt cx="2540" cy="1815"/>
          </a:xfrm>
        </p:grpSpPr>
        <p:sp>
          <p:nvSpPr>
            <p:cNvPr id="17418" name="Rectangle 3"/>
            <p:cNvSpPr>
              <a:spLocks noChangeArrowheads="1"/>
            </p:cNvSpPr>
            <p:nvPr/>
          </p:nvSpPr>
          <p:spPr bwMode="auto">
            <a:xfrm>
              <a:off x="1655" y="935"/>
              <a:ext cx="2540" cy="181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zh-TW" altLang="en-US" sz="2400">
                <a:solidFill>
                  <a:srgbClr val="FFFF66"/>
                </a:solidFill>
              </a:endParaRPr>
            </a:p>
          </p:txBody>
        </p:sp>
        <p:grpSp>
          <p:nvGrpSpPr>
            <p:cNvPr id="17419" name="Group 34"/>
            <p:cNvGrpSpPr>
              <a:grpSpLocks/>
            </p:cNvGrpSpPr>
            <p:nvPr/>
          </p:nvGrpSpPr>
          <p:grpSpPr bwMode="auto">
            <a:xfrm>
              <a:off x="1973" y="2568"/>
              <a:ext cx="181" cy="182"/>
              <a:chOff x="1973" y="2568"/>
              <a:chExt cx="181" cy="182"/>
            </a:xfrm>
          </p:grpSpPr>
          <p:sp>
            <p:nvSpPr>
              <p:cNvPr id="17441" name="Rectangle 35"/>
              <p:cNvSpPr>
                <a:spLocks noChangeArrowheads="1"/>
              </p:cNvSpPr>
              <p:nvPr/>
            </p:nvSpPr>
            <p:spPr bwMode="auto">
              <a:xfrm rot="-5400000">
                <a:off x="1973" y="2568"/>
                <a:ext cx="182" cy="18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17442" name="Rectangle 36"/>
              <p:cNvSpPr>
                <a:spLocks noChangeArrowheads="1"/>
              </p:cNvSpPr>
              <p:nvPr/>
            </p:nvSpPr>
            <p:spPr bwMode="auto">
              <a:xfrm>
                <a:off x="2018" y="2614"/>
                <a:ext cx="91" cy="9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</p:grpSp>
        <p:grpSp>
          <p:nvGrpSpPr>
            <p:cNvPr id="17420" name="Group 37"/>
            <p:cNvGrpSpPr>
              <a:grpSpLocks/>
            </p:cNvGrpSpPr>
            <p:nvPr/>
          </p:nvGrpSpPr>
          <p:grpSpPr bwMode="auto">
            <a:xfrm>
              <a:off x="2517" y="2568"/>
              <a:ext cx="181" cy="182"/>
              <a:chOff x="1973" y="2568"/>
              <a:chExt cx="181" cy="182"/>
            </a:xfrm>
          </p:grpSpPr>
          <p:sp>
            <p:nvSpPr>
              <p:cNvPr id="17439" name="Rectangle 38"/>
              <p:cNvSpPr>
                <a:spLocks noChangeArrowheads="1"/>
              </p:cNvSpPr>
              <p:nvPr/>
            </p:nvSpPr>
            <p:spPr bwMode="auto">
              <a:xfrm rot="-5400000">
                <a:off x="1973" y="2568"/>
                <a:ext cx="182" cy="18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17440" name="Rectangle 39"/>
              <p:cNvSpPr>
                <a:spLocks noChangeArrowheads="1"/>
              </p:cNvSpPr>
              <p:nvPr/>
            </p:nvSpPr>
            <p:spPr bwMode="auto">
              <a:xfrm>
                <a:off x="2018" y="2614"/>
                <a:ext cx="91" cy="9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</p:grpSp>
        <p:grpSp>
          <p:nvGrpSpPr>
            <p:cNvPr id="17421" name="Group 40"/>
            <p:cNvGrpSpPr>
              <a:grpSpLocks/>
            </p:cNvGrpSpPr>
            <p:nvPr/>
          </p:nvGrpSpPr>
          <p:grpSpPr bwMode="auto">
            <a:xfrm>
              <a:off x="3424" y="2568"/>
              <a:ext cx="181" cy="182"/>
              <a:chOff x="1973" y="2568"/>
              <a:chExt cx="181" cy="182"/>
            </a:xfrm>
          </p:grpSpPr>
          <p:sp>
            <p:nvSpPr>
              <p:cNvPr id="17437" name="Rectangle 41"/>
              <p:cNvSpPr>
                <a:spLocks noChangeArrowheads="1"/>
              </p:cNvSpPr>
              <p:nvPr/>
            </p:nvSpPr>
            <p:spPr bwMode="auto">
              <a:xfrm rot="-5400000">
                <a:off x="1973" y="2568"/>
                <a:ext cx="182" cy="18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17438" name="Rectangle 42"/>
              <p:cNvSpPr>
                <a:spLocks noChangeArrowheads="1"/>
              </p:cNvSpPr>
              <p:nvPr/>
            </p:nvSpPr>
            <p:spPr bwMode="auto">
              <a:xfrm>
                <a:off x="2018" y="2614"/>
                <a:ext cx="91" cy="9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</p:grpSp>
        <p:grpSp>
          <p:nvGrpSpPr>
            <p:cNvPr id="17422" name="Group 43"/>
            <p:cNvGrpSpPr>
              <a:grpSpLocks/>
            </p:cNvGrpSpPr>
            <p:nvPr/>
          </p:nvGrpSpPr>
          <p:grpSpPr bwMode="auto">
            <a:xfrm>
              <a:off x="3969" y="2568"/>
              <a:ext cx="181" cy="182"/>
              <a:chOff x="1973" y="2568"/>
              <a:chExt cx="181" cy="182"/>
            </a:xfrm>
          </p:grpSpPr>
          <p:sp>
            <p:nvSpPr>
              <p:cNvPr id="17435" name="Rectangle 44"/>
              <p:cNvSpPr>
                <a:spLocks noChangeArrowheads="1"/>
              </p:cNvSpPr>
              <p:nvPr/>
            </p:nvSpPr>
            <p:spPr bwMode="auto">
              <a:xfrm rot="-5400000">
                <a:off x="1973" y="2568"/>
                <a:ext cx="182" cy="18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17436" name="Rectangle 45"/>
              <p:cNvSpPr>
                <a:spLocks noChangeArrowheads="1"/>
              </p:cNvSpPr>
              <p:nvPr/>
            </p:nvSpPr>
            <p:spPr bwMode="auto">
              <a:xfrm>
                <a:off x="2018" y="2614"/>
                <a:ext cx="91" cy="9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</p:grpSp>
        <p:grpSp>
          <p:nvGrpSpPr>
            <p:cNvPr id="17423" name="Group 46"/>
            <p:cNvGrpSpPr>
              <a:grpSpLocks/>
            </p:cNvGrpSpPr>
            <p:nvPr/>
          </p:nvGrpSpPr>
          <p:grpSpPr bwMode="auto">
            <a:xfrm>
              <a:off x="3969" y="935"/>
              <a:ext cx="181" cy="182"/>
              <a:chOff x="1973" y="2568"/>
              <a:chExt cx="181" cy="182"/>
            </a:xfrm>
          </p:grpSpPr>
          <p:sp>
            <p:nvSpPr>
              <p:cNvPr id="17433" name="Rectangle 47"/>
              <p:cNvSpPr>
                <a:spLocks noChangeArrowheads="1"/>
              </p:cNvSpPr>
              <p:nvPr/>
            </p:nvSpPr>
            <p:spPr bwMode="auto">
              <a:xfrm rot="-5400000">
                <a:off x="1973" y="2568"/>
                <a:ext cx="182" cy="18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17434" name="Rectangle 48"/>
              <p:cNvSpPr>
                <a:spLocks noChangeArrowheads="1"/>
              </p:cNvSpPr>
              <p:nvPr/>
            </p:nvSpPr>
            <p:spPr bwMode="auto">
              <a:xfrm>
                <a:off x="2018" y="2614"/>
                <a:ext cx="91" cy="9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</p:grpSp>
        <p:grpSp>
          <p:nvGrpSpPr>
            <p:cNvPr id="17424" name="Group 49"/>
            <p:cNvGrpSpPr>
              <a:grpSpLocks/>
            </p:cNvGrpSpPr>
            <p:nvPr/>
          </p:nvGrpSpPr>
          <p:grpSpPr bwMode="auto">
            <a:xfrm>
              <a:off x="3424" y="935"/>
              <a:ext cx="181" cy="182"/>
              <a:chOff x="1973" y="2568"/>
              <a:chExt cx="181" cy="182"/>
            </a:xfrm>
          </p:grpSpPr>
          <p:sp>
            <p:nvSpPr>
              <p:cNvPr id="17431" name="Rectangle 50"/>
              <p:cNvSpPr>
                <a:spLocks noChangeArrowheads="1"/>
              </p:cNvSpPr>
              <p:nvPr/>
            </p:nvSpPr>
            <p:spPr bwMode="auto">
              <a:xfrm rot="-5400000">
                <a:off x="1973" y="2568"/>
                <a:ext cx="182" cy="18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17432" name="Rectangle 51"/>
              <p:cNvSpPr>
                <a:spLocks noChangeArrowheads="1"/>
              </p:cNvSpPr>
              <p:nvPr/>
            </p:nvSpPr>
            <p:spPr bwMode="auto">
              <a:xfrm>
                <a:off x="2018" y="2614"/>
                <a:ext cx="91" cy="9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</p:grpSp>
        <p:grpSp>
          <p:nvGrpSpPr>
            <p:cNvPr id="17425" name="Group 52"/>
            <p:cNvGrpSpPr>
              <a:grpSpLocks/>
            </p:cNvGrpSpPr>
            <p:nvPr/>
          </p:nvGrpSpPr>
          <p:grpSpPr bwMode="auto">
            <a:xfrm>
              <a:off x="2517" y="935"/>
              <a:ext cx="181" cy="182"/>
              <a:chOff x="1973" y="2568"/>
              <a:chExt cx="181" cy="182"/>
            </a:xfrm>
          </p:grpSpPr>
          <p:sp>
            <p:nvSpPr>
              <p:cNvPr id="17429" name="Rectangle 53"/>
              <p:cNvSpPr>
                <a:spLocks noChangeArrowheads="1"/>
              </p:cNvSpPr>
              <p:nvPr/>
            </p:nvSpPr>
            <p:spPr bwMode="auto">
              <a:xfrm rot="-5400000">
                <a:off x="1973" y="2568"/>
                <a:ext cx="182" cy="18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17430" name="Rectangle 54"/>
              <p:cNvSpPr>
                <a:spLocks noChangeArrowheads="1"/>
              </p:cNvSpPr>
              <p:nvPr/>
            </p:nvSpPr>
            <p:spPr bwMode="auto">
              <a:xfrm>
                <a:off x="2018" y="2614"/>
                <a:ext cx="91" cy="9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</p:grpSp>
        <p:grpSp>
          <p:nvGrpSpPr>
            <p:cNvPr id="17426" name="Group 55"/>
            <p:cNvGrpSpPr>
              <a:grpSpLocks/>
            </p:cNvGrpSpPr>
            <p:nvPr/>
          </p:nvGrpSpPr>
          <p:grpSpPr bwMode="auto">
            <a:xfrm>
              <a:off x="1973" y="935"/>
              <a:ext cx="181" cy="182"/>
              <a:chOff x="1973" y="2568"/>
              <a:chExt cx="181" cy="182"/>
            </a:xfrm>
          </p:grpSpPr>
          <p:sp>
            <p:nvSpPr>
              <p:cNvPr id="17427" name="Rectangle 56"/>
              <p:cNvSpPr>
                <a:spLocks noChangeArrowheads="1"/>
              </p:cNvSpPr>
              <p:nvPr/>
            </p:nvSpPr>
            <p:spPr bwMode="auto">
              <a:xfrm rot="-5400000">
                <a:off x="1973" y="2568"/>
                <a:ext cx="182" cy="181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  <p:sp>
            <p:nvSpPr>
              <p:cNvPr id="17428" name="Rectangle 57"/>
              <p:cNvSpPr>
                <a:spLocks noChangeArrowheads="1"/>
              </p:cNvSpPr>
              <p:nvPr/>
            </p:nvSpPr>
            <p:spPr bwMode="auto">
              <a:xfrm>
                <a:off x="2018" y="2614"/>
                <a:ext cx="91" cy="9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zh-TW" altLang="en-US" sz="2400">
                  <a:solidFill>
                    <a:srgbClr val="FFFF66"/>
                  </a:solidFill>
                </a:endParaRPr>
              </a:p>
            </p:txBody>
          </p:sp>
        </p:grpSp>
      </p:grpSp>
      <p:sp>
        <p:nvSpPr>
          <p:cNvPr id="17414" name="Text Box 58"/>
          <p:cNvSpPr txBox="1">
            <a:spLocks noChangeArrowheads="1"/>
          </p:cNvSpPr>
          <p:nvPr/>
        </p:nvSpPr>
        <p:spPr bwMode="auto">
          <a:xfrm>
            <a:off x="3544888" y="4456113"/>
            <a:ext cx="2066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400">
                <a:solidFill>
                  <a:srgbClr val="FFFF66"/>
                </a:solidFill>
              </a:rPr>
              <a:t>Physical View</a:t>
            </a:r>
          </a:p>
        </p:txBody>
      </p:sp>
      <p:sp>
        <p:nvSpPr>
          <p:cNvPr id="534588" name="Text Box 60"/>
          <p:cNvSpPr txBox="1">
            <a:spLocks noChangeArrowheads="1"/>
          </p:cNvSpPr>
          <p:nvPr/>
        </p:nvSpPr>
        <p:spPr bwMode="auto">
          <a:xfrm>
            <a:off x="3708400" y="2582863"/>
            <a:ext cx="2033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400">
                <a:solidFill>
                  <a:schemeClr val="accent2"/>
                </a:solidFill>
              </a:rPr>
              <a:t>Standard Cell</a:t>
            </a:r>
          </a:p>
        </p:txBody>
      </p:sp>
      <p:sp>
        <p:nvSpPr>
          <p:cNvPr id="534592" name="Text Box 64"/>
          <p:cNvSpPr txBox="1">
            <a:spLocks noChangeArrowheads="1"/>
          </p:cNvSpPr>
          <p:nvPr/>
        </p:nvSpPr>
        <p:spPr bwMode="auto">
          <a:xfrm>
            <a:off x="1516063" y="6111875"/>
            <a:ext cx="1947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TW" sz="2400">
                <a:solidFill>
                  <a:srgbClr val="FFFF66"/>
                </a:solidFill>
              </a:rPr>
              <a:t>Symbol View</a:t>
            </a:r>
          </a:p>
        </p:txBody>
      </p:sp>
      <p:graphicFrame>
        <p:nvGraphicFramePr>
          <p:cNvPr id="534593" name="Object 65"/>
          <p:cNvGraphicFramePr>
            <a:graphicFrameLocks noChangeAspect="1"/>
          </p:cNvGraphicFramePr>
          <p:nvPr/>
        </p:nvGraphicFramePr>
        <p:xfrm>
          <a:off x="2124075" y="5445125"/>
          <a:ext cx="65722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1" name="Visio" r:id="rId4" imgW="657149" imgH="700959" progId="Visio.Drawing.6">
                  <p:embed/>
                </p:oleObj>
              </mc:Choice>
              <mc:Fallback>
                <p:oleObj name="Visio" r:id="rId4" imgW="657149" imgH="700959" progId="Visio.Drawing.6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5445125"/>
                        <a:ext cx="657225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534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3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40" grpId="0" animBg="1"/>
      <p:bldP spid="534588" grpId="0"/>
      <p:bldP spid="534592" grpId="0"/>
    </p:bld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11126</TotalTime>
  <Words>991</Words>
  <Application>Microsoft Office PowerPoint</Application>
  <PresentationFormat>如螢幕大小 (4:3)</PresentationFormat>
  <Paragraphs>670</Paragraphs>
  <Slides>22</Slides>
  <Notes>17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31" baseType="lpstr">
      <vt:lpstr>全真楷書</vt:lpstr>
      <vt:lpstr>新細明體</vt:lpstr>
      <vt:lpstr>標楷體</vt:lpstr>
      <vt:lpstr>Arial</vt:lpstr>
      <vt:lpstr>Courier New</vt:lpstr>
      <vt:lpstr>Times New Roman</vt:lpstr>
      <vt:lpstr>Wingdings</vt:lpstr>
      <vt:lpstr>預設簡報設計</vt:lpstr>
      <vt:lpstr>Visio</vt:lpstr>
      <vt:lpstr>PowerPoint 簡報</vt:lpstr>
      <vt:lpstr>PowerPoint 簡報</vt:lpstr>
      <vt:lpstr>Hierarchy, Tree and Nest Blocks</vt:lpstr>
      <vt:lpstr>Testbench or Testfixture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Ideal EDA Flow along Y-Chart</vt:lpstr>
      <vt:lpstr>PowerPoint 簡報</vt:lpstr>
      <vt:lpstr>PowerPoint 簡報</vt:lpstr>
      <vt:lpstr>PowerPoint 簡報</vt:lpstr>
      <vt:lpstr>PowerPoint 簡報</vt:lpstr>
      <vt:lpstr>Lab02 Flip-Flops </vt:lpstr>
    </vt:vector>
  </TitlesOfParts>
  <Company>彰師大電子系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Description Language</dc:title>
  <dc:creator>黃宗柱</dc:creator>
  <cp:keywords>HDL, Verilog, FPGA</cp:keywords>
  <cp:lastModifiedBy>tch</cp:lastModifiedBy>
  <cp:revision>190</cp:revision>
  <cp:lastPrinted>2001-09-01T13:57:24Z</cp:lastPrinted>
  <dcterms:created xsi:type="dcterms:W3CDTF">2000-05-18T04:35:42Z</dcterms:created>
  <dcterms:modified xsi:type="dcterms:W3CDTF">2022-09-14T07:22:43Z</dcterms:modified>
</cp:coreProperties>
</file>